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2" r:id="rId7"/>
    <p:sldId id="289" r:id="rId8"/>
    <p:sldId id="292" r:id="rId9"/>
    <p:sldId id="264" r:id="rId10"/>
    <p:sldId id="294" r:id="rId11"/>
    <p:sldId id="295" r:id="rId12"/>
    <p:sldId id="266" r:id="rId13"/>
    <p:sldId id="268" r:id="rId14"/>
    <p:sldId id="280" r:id="rId15"/>
    <p:sldId id="29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7" d="100"/>
          <a:sy n="87" d="100"/>
        </p:scale>
        <p:origin x="223" y="45"/>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1.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hyperlink" Target="https://freesvg.org/publicdomainq-soccer" TargetMode="External"/><Relationship Id="rId3" Type="http://schemas.openxmlformats.org/officeDocument/2006/relationships/hyperlink" Target="https://pixabay.com/en/girl-soccer-player-shooting-happy-309374/" TargetMode="External"/><Relationship Id="rId7" Type="http://schemas.openxmlformats.org/officeDocument/2006/relationships/hyperlink" Target="https://pixabay.com/en/football-footballer-ball-child-boy-989987/" TargetMode="External"/><Relationship Id="rId12"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hyperlink" Target="https://commons.wikimedia.org/wiki/File:System-users-3.svg" TargetMode="External"/><Relationship Id="rId5" Type="http://schemas.openxmlformats.org/officeDocument/2006/relationships/hyperlink" Target="https://pixabay.com/fr/soccer-sports-football-boule-160098/" TargetMode="External"/><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hyperlink" Target="https://openclipart.org/detail/195716/request-hong-kong-street-characters-by-hector-gomez-195716"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betterhealthwhileaging.net/check-older-adult-for-health-safety-problems/" TargetMode="External"/><Relationship Id="rId3" Type="http://schemas.openxmlformats.org/officeDocument/2006/relationships/image" Target="../media/image35.png"/><Relationship Id="rId7" Type="http://schemas.openxmlformats.org/officeDocument/2006/relationships/image" Target="../media/image39.jp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10.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slides/_rels/slide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svg"/><Relationship Id="rId7" Type="http://schemas.openxmlformats.org/officeDocument/2006/relationships/image" Target="../media/image55.svg"/><Relationship Id="rId2" Type="http://schemas.openxmlformats.org/officeDocument/2006/relationships/image" Target="../media/image50.png"/><Relationship Id="rId1" Type="http://schemas.openxmlformats.org/officeDocument/2006/relationships/slideLayout" Target="../slideLayouts/slideLayout9.xml"/><Relationship Id="rId6" Type="http://schemas.openxmlformats.org/officeDocument/2006/relationships/image" Target="../media/image54.png"/><Relationship Id="rId5" Type="http://schemas.openxmlformats.org/officeDocument/2006/relationships/image" Target="../media/image53.svg"/><Relationship Id="rId10" Type="http://schemas.openxmlformats.org/officeDocument/2006/relationships/hyperlink" Target="https://github.com/JayrajRadadiya/Capstone-Project/tree/main/ProjectPlan" TargetMode="External"/><Relationship Id="rId4" Type="http://schemas.openxmlformats.org/officeDocument/2006/relationships/image" Target="../media/image52.png"/><Relationship Id="rId9" Type="http://schemas.openxmlformats.org/officeDocument/2006/relationships/image" Target="../media/image5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365935" y="3075766"/>
            <a:ext cx="4941771" cy="112220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Student Research</a:t>
            </a:r>
            <a:br>
              <a:rPr lang="en-US"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Zekelman School of IT (DAB)</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365936" y="4396918"/>
            <a:ext cx="4941770" cy="39666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DAB-402: Group 12</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2933700" y="6444032"/>
            <a:ext cx="2743200" cy="365125"/>
          </a:xfrm>
        </p:spPr>
        <p:txBody>
          <a:bodyPr/>
          <a:lstStyle/>
          <a:p>
            <a:fld id="{B5CEABB6-07DC-46E8-9B57-56EC44A396E5}" type="slidenum">
              <a:rPr lang="en-US" smtClean="0">
                <a:latin typeface="Calibri" panose="020F0502020204030204" pitchFamily="34" charset="0"/>
                <a:ea typeface="Calibri" panose="020F0502020204030204" pitchFamily="34" charset="0"/>
                <a:cs typeface="Calibri" panose="020F0502020204030204" pitchFamily="34" charset="0"/>
              </a:rPr>
              <a:pPr/>
              <a:t>10</a:t>
            </a:fld>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20" name="Group 19">
            <a:extLst>
              <a:ext uri="{FF2B5EF4-FFF2-40B4-BE49-F238E27FC236}">
                <a16:creationId xmlns:a16="http://schemas.microsoft.com/office/drawing/2014/main" id="{B1C6AA4F-983C-23FF-2E7E-B816ACC50FE7}"/>
              </a:ext>
            </a:extLst>
          </p:cNvPr>
          <p:cNvGrpSpPr/>
          <p:nvPr/>
        </p:nvGrpSpPr>
        <p:grpSpPr>
          <a:xfrm>
            <a:off x="838200" y="1012353"/>
            <a:ext cx="11071485" cy="5201180"/>
            <a:chOff x="223079" y="622200"/>
            <a:chExt cx="8688245" cy="4061165"/>
          </a:xfrm>
        </p:grpSpPr>
        <p:pic>
          <p:nvPicPr>
            <p:cNvPr id="22" name="Picture 21">
              <a:extLst>
                <a:ext uri="{FF2B5EF4-FFF2-40B4-BE49-F238E27FC236}">
                  <a16:creationId xmlns:a16="http://schemas.microsoft.com/office/drawing/2014/main" id="{D7C3A111-5F4D-4BDB-E1E5-B3096E924B3E}"/>
                </a:ext>
              </a:extLst>
            </p:cNvPr>
            <p:cNvPicPr>
              <a:picLocks noChangeAspect="1"/>
            </p:cNvPicPr>
            <p:nvPr/>
          </p:nvPicPr>
          <p:blipFill rotWithShape="1">
            <a:blip r:embed="rId2"/>
            <a:srcRect b="31705"/>
            <a:stretch/>
          </p:blipFill>
          <p:spPr>
            <a:xfrm>
              <a:off x="223079" y="622200"/>
              <a:ext cx="6921165" cy="2636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1">
              <a:extLst>
                <a:ext uri="{FF2B5EF4-FFF2-40B4-BE49-F238E27FC236}">
                  <a16:creationId xmlns:a16="http://schemas.microsoft.com/office/drawing/2014/main" id="{F7BF8269-B0B0-DBFE-AFA1-95B34E64F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81" y="3383117"/>
              <a:ext cx="270000" cy="270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9DEB0B7-5077-9344-7633-0D64E90AE2FB}"/>
                </a:ext>
              </a:extLst>
            </p:cNvPr>
            <p:cNvSpPr txBox="1"/>
            <p:nvPr/>
          </p:nvSpPr>
          <p:spPr>
            <a:xfrm>
              <a:off x="1096991" y="3374683"/>
              <a:ext cx="5903851" cy="1297711"/>
            </a:xfrm>
            <a:prstGeom prst="rect">
              <a:avLst/>
            </a:prstGeom>
            <a:noFill/>
          </p:spPr>
          <p:txBody>
            <a:bodyPr wrap="square" numCol="2" rtlCol="0">
              <a:spAutoFit/>
            </a:bodyPr>
            <a:lstStyle/>
            <a:p>
              <a:r>
                <a:rPr lang="en-CA" sz="1200" dirty="0">
                  <a:latin typeface="Calibri" panose="020F0502020204030204" pitchFamily="34" charset="0"/>
                  <a:ea typeface="Calibri" panose="020F0502020204030204" pitchFamily="34" charset="0"/>
                  <a:cs typeface="Calibri" panose="020F0502020204030204" pitchFamily="34" charset="0"/>
                </a:rPr>
                <a:t>Data Intake Phase - Power Automate</a:t>
              </a:r>
            </a:p>
            <a:p>
              <a:endParaRPr lang="en-CA" sz="1200" dirty="0">
                <a:latin typeface="Calibri" panose="020F0502020204030204" pitchFamily="34" charset="0"/>
                <a:ea typeface="Calibri" panose="020F0502020204030204" pitchFamily="34" charset="0"/>
                <a:cs typeface="Calibri" panose="020F0502020204030204" pitchFamily="34" charset="0"/>
              </a:endParaRP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Database Ingestion - .CSV to Big Query (through Drive)  </a:t>
              </a:r>
            </a:p>
            <a:p>
              <a:endParaRPr lang="en-CA" sz="1200" dirty="0">
                <a:latin typeface="Calibri" panose="020F0502020204030204" pitchFamily="34" charset="0"/>
                <a:ea typeface="Calibri" panose="020F0502020204030204" pitchFamily="34" charset="0"/>
                <a:cs typeface="Calibri" panose="020F0502020204030204" pitchFamily="34" charset="0"/>
              </a:endParaRP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 Movement – DB architecture (inside the Database)</a:t>
              </a:r>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           </a:t>
              </a:r>
            </a:p>
            <a:p>
              <a:r>
                <a:rPr lang="en-CA" sz="1200" dirty="0">
                  <a:latin typeface="Calibri" panose="020F0502020204030204" pitchFamily="34" charset="0"/>
                  <a:ea typeface="Calibri" panose="020F0502020204030204" pitchFamily="34" charset="0"/>
                  <a:cs typeface="Calibri" panose="020F0502020204030204" pitchFamily="34" charset="0"/>
                </a:rPr>
                <a:t>                 DB to Google </a:t>
              </a:r>
              <a:r>
                <a:rPr lang="en-CA" sz="1200" dirty="0" err="1">
                  <a:latin typeface="Calibri" panose="020F0502020204030204" pitchFamily="34" charset="0"/>
                  <a:ea typeface="Calibri" panose="020F0502020204030204" pitchFamily="34" charset="0"/>
                  <a:cs typeface="Calibri" panose="020F0502020204030204" pitchFamily="34" charset="0"/>
                </a:rPr>
                <a:t>Colab</a:t>
              </a:r>
              <a:r>
                <a:rPr lang="en-CA" sz="1200" dirty="0">
                  <a:latin typeface="Calibri" panose="020F0502020204030204" pitchFamily="34" charset="0"/>
                  <a:ea typeface="Calibri" panose="020F0502020204030204" pitchFamily="34" charset="0"/>
                  <a:cs typeface="Calibri" panose="020F0502020204030204" pitchFamily="34" charset="0"/>
                </a:rPr>
                <a:t> (for ML)</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             </a:t>
              </a:r>
            </a:p>
            <a:p>
              <a:r>
                <a:rPr lang="en-CA" sz="1200" dirty="0">
                  <a:latin typeface="Calibri" panose="020F0502020204030204" pitchFamily="34" charset="0"/>
                  <a:ea typeface="Calibri" panose="020F0502020204030204" pitchFamily="34" charset="0"/>
                  <a:cs typeface="Calibri" panose="020F0502020204030204" pitchFamily="34" charset="0"/>
                </a:rPr>
                <a:t>                 Data Stored back to DB</a:t>
              </a:r>
              <a:endParaRPr lang="en-CA"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Data to Dashboard (in Tableau)</a:t>
              </a:r>
            </a:p>
          </p:txBody>
        </p:sp>
        <p:pic>
          <p:nvPicPr>
            <p:cNvPr id="24" name="Picture 23">
              <a:extLst>
                <a:ext uri="{FF2B5EF4-FFF2-40B4-BE49-F238E27FC236}">
                  <a16:creationId xmlns:a16="http://schemas.microsoft.com/office/drawing/2014/main" id="{0F060B73-8656-FC98-57FF-0A8AFFE8C7FB}"/>
                </a:ext>
              </a:extLst>
            </p:cNvPr>
            <p:cNvPicPr>
              <a:picLocks noChangeAspect="1"/>
            </p:cNvPicPr>
            <p:nvPr/>
          </p:nvPicPr>
          <p:blipFill>
            <a:blip r:embed="rId4"/>
            <a:stretch>
              <a:fillRect/>
            </a:stretch>
          </p:blipFill>
          <p:spPr>
            <a:xfrm>
              <a:off x="7309613" y="1847187"/>
              <a:ext cx="1601711" cy="28361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5" name="Picture 2">
              <a:extLst>
                <a:ext uri="{FF2B5EF4-FFF2-40B4-BE49-F238E27FC236}">
                  <a16:creationId xmlns:a16="http://schemas.microsoft.com/office/drawing/2014/main" id="{9F4652DC-3AA0-5D02-19A9-F85EC0EFA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981" y="377247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a:extLst>
                <a:ext uri="{FF2B5EF4-FFF2-40B4-BE49-F238E27FC236}">
                  <a16:creationId xmlns:a16="http://schemas.microsoft.com/office/drawing/2014/main" id="{57CEE4AB-5DC5-1586-F20B-52C44C232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35" y="4217107"/>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A952200C-4AE6-CD60-BD2A-E1E41E2A1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367" y="4217107"/>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a:extLst>
                <a:ext uri="{FF2B5EF4-FFF2-40B4-BE49-F238E27FC236}">
                  <a16:creationId xmlns:a16="http://schemas.microsoft.com/office/drawing/2014/main" id="{889B49A4-2128-7A0B-5D1D-F460253B8B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981" y="4217107"/>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a:extLst>
                <a:ext uri="{FF2B5EF4-FFF2-40B4-BE49-F238E27FC236}">
                  <a16:creationId xmlns:a16="http://schemas.microsoft.com/office/drawing/2014/main" id="{7D7347F2-5484-4C9A-CB6A-44BE25EE41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229" y="3370826"/>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7">
              <a:extLst>
                <a:ext uri="{FF2B5EF4-FFF2-40B4-BE49-F238E27FC236}">
                  <a16:creationId xmlns:a16="http://schemas.microsoft.com/office/drawing/2014/main" id="{783C138B-CD3F-C340-1873-99EE2D5F05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8229" y="3787704"/>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a:extLst>
                <a:ext uri="{FF2B5EF4-FFF2-40B4-BE49-F238E27FC236}">
                  <a16:creationId xmlns:a16="http://schemas.microsoft.com/office/drawing/2014/main" id="{F3FB3BD3-DCD3-3C9C-63B5-8115A7BBDC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0453" y="4208758"/>
              <a:ext cx="270000" cy="270000"/>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itle 33">
            <a:extLst>
              <a:ext uri="{FF2B5EF4-FFF2-40B4-BE49-F238E27FC236}">
                <a16:creationId xmlns:a16="http://schemas.microsoft.com/office/drawing/2014/main" id="{7EBA81B8-D04D-6625-4F13-59FF926DE85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400;p29">
            <a:extLst>
              <a:ext uri="{FF2B5EF4-FFF2-40B4-BE49-F238E27FC236}">
                <a16:creationId xmlns:a16="http://schemas.microsoft.com/office/drawing/2014/main" id="{D0C2EBDB-EFD8-EA26-AE3B-238FC392BCE3}"/>
              </a:ext>
            </a:extLst>
          </p:cNvPr>
          <p:cNvSpPr txBox="1">
            <a:spLocks noGrp="1"/>
          </p:cNvSpPr>
          <p:nvPr>
            <p:ph type="title"/>
          </p:nvPr>
        </p:nvSpPr>
        <p:spPr>
          <a:xfrm>
            <a:off x="2746229" y="130102"/>
            <a:ext cx="55334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latin typeface="Calibri" panose="020F0502020204030204" pitchFamily="34" charset="0"/>
                <a:ea typeface="Calibri" panose="020F0502020204030204" pitchFamily="34" charset="0"/>
                <a:cs typeface="Calibri" panose="020F0502020204030204" pitchFamily="34" charset="0"/>
              </a:rPr>
              <a:t>Challenges and Solutions </a:t>
            </a:r>
          </a:p>
        </p:txBody>
      </p:sp>
      <p:sp>
        <p:nvSpPr>
          <p:cNvPr id="50" name="TextBox 49">
            <a:extLst>
              <a:ext uri="{FF2B5EF4-FFF2-40B4-BE49-F238E27FC236}">
                <a16:creationId xmlns:a16="http://schemas.microsoft.com/office/drawing/2014/main" id="{84E5B52B-B6FF-C6D6-DECC-12F82E1394B6}"/>
              </a:ext>
            </a:extLst>
          </p:cNvPr>
          <p:cNvSpPr txBox="1"/>
          <p:nvPr/>
        </p:nvSpPr>
        <p:spPr>
          <a:xfrm>
            <a:off x="781937" y="1597553"/>
            <a:ext cx="5123145" cy="1938992"/>
          </a:xfrm>
          <a:prstGeom prst="rect">
            <a:avLst/>
          </a:prstGeom>
          <a:noFill/>
        </p:spPr>
        <p:txBody>
          <a:bodyPr wrap="square" rtlCol="0">
            <a:spAutoFit/>
          </a:bodyPr>
          <a:lstStyle/>
          <a:p>
            <a:r>
              <a:rPr lang="en-CA" b="1" dirty="0">
                <a:latin typeface="Calibri" panose="020F0502020204030204" pitchFamily="34" charset="0"/>
                <a:ea typeface="Calibri" panose="020F0502020204030204" pitchFamily="34" charset="0"/>
                <a:cs typeface="Calibri" panose="020F0502020204030204" pitchFamily="34" charset="0"/>
              </a:rPr>
              <a:t>Data Ethics &amp; Collection</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CA" sz="1400" dirty="0">
                <a:latin typeface="Calibri" panose="020F0502020204030204" pitchFamily="34" charset="0"/>
                <a:ea typeface="Calibri" panose="020F0502020204030204" pitchFamily="34" charset="0"/>
                <a:cs typeface="Calibri" panose="020F0502020204030204" pitchFamily="34" charset="0"/>
              </a:rPr>
              <a:t>As PII Data is involved there is always a challenge </a:t>
            </a:r>
          </a:p>
          <a:p>
            <a:r>
              <a:rPr lang="en-CA" sz="1400" b="1" dirty="0">
                <a:latin typeface="Calibri" panose="020F0502020204030204" pitchFamily="34" charset="0"/>
                <a:ea typeface="Calibri" panose="020F0502020204030204" pitchFamily="34" charset="0"/>
                <a:cs typeface="Calibri" panose="020F0502020204030204" pitchFamily="34" charset="0"/>
              </a:rPr>
              <a:t>Solution:</a:t>
            </a:r>
            <a:r>
              <a:rPr lang="en-CA" sz="1400" dirty="0">
                <a:latin typeface="Calibri" panose="020F0502020204030204" pitchFamily="34" charset="0"/>
                <a:ea typeface="Calibri" panose="020F0502020204030204" pitchFamily="34" charset="0"/>
                <a:cs typeface="Calibri" panose="020F0502020204030204" pitchFamily="34" charset="0"/>
              </a:rPr>
              <a:t> </a:t>
            </a:r>
            <a:r>
              <a:rPr lang="en-CA" sz="1400" b="1"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Used Microsoft Forms </a:t>
            </a:r>
            <a:r>
              <a:rPr lang="en-CA" sz="1400" dirty="0">
                <a:latin typeface="Calibri" panose="020F0502020204030204" pitchFamily="34" charset="0"/>
                <a:ea typeface="Calibri" panose="020F0502020204030204" pitchFamily="34" charset="0"/>
                <a:cs typeface="Calibri" panose="020F0502020204030204" pitchFamily="34" charset="0"/>
              </a:rPr>
              <a:t>to maintain Ethical concerns. No tracking of IDs was allowed as part of survey.</a:t>
            </a:r>
          </a:p>
          <a:p>
            <a:endParaRPr lang="en-CA" sz="1400" dirty="0">
              <a:latin typeface="Calibri" panose="020F0502020204030204" pitchFamily="34" charset="0"/>
              <a:ea typeface="Calibri" panose="020F0502020204030204" pitchFamily="34" charset="0"/>
              <a:cs typeface="Calibri" panose="020F0502020204030204" pitchFamily="34" charset="0"/>
            </a:endParaRPr>
          </a:p>
          <a:p>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E</a:t>
            </a:r>
            <a:r>
              <a:rPr lang="en-US"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fforts to </a:t>
            </a:r>
            <a:r>
              <a:rPr lang="en-US" sz="1400" b="1" i="0" u="none" strike="noStrike" cap="none"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sym typeface="Arial"/>
              </a:rPr>
              <a:t>advertise the survey through classes and faculty </a:t>
            </a:r>
            <a:r>
              <a:rPr lang="en-US"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members enabled to obtain more than 60% of the intended data.</a:t>
            </a:r>
          </a:p>
        </p:txBody>
      </p:sp>
      <p:sp>
        <p:nvSpPr>
          <p:cNvPr id="51" name="TextBox 50">
            <a:extLst>
              <a:ext uri="{FF2B5EF4-FFF2-40B4-BE49-F238E27FC236}">
                <a16:creationId xmlns:a16="http://schemas.microsoft.com/office/drawing/2014/main" id="{A88F8E47-0B81-F7E1-146E-576F69EDD3CB}"/>
              </a:ext>
            </a:extLst>
          </p:cNvPr>
          <p:cNvSpPr txBox="1"/>
          <p:nvPr/>
        </p:nvSpPr>
        <p:spPr>
          <a:xfrm>
            <a:off x="781938" y="3954242"/>
            <a:ext cx="5123144" cy="1938992"/>
          </a:xfrm>
          <a:prstGeom prst="rect">
            <a:avLst/>
          </a:prstGeom>
          <a:noFill/>
        </p:spPr>
        <p:txBody>
          <a:bodyPr wrap="square" rtlCol="0">
            <a:spAutoFit/>
          </a:bodyPr>
          <a:lstStyle/>
          <a:p>
            <a:r>
              <a:rPr lang="en-CA" b="1" dirty="0">
                <a:latin typeface="Calibri" panose="020F0502020204030204" pitchFamily="34" charset="0"/>
                <a:ea typeface="Calibri" panose="020F0502020204030204" pitchFamily="34" charset="0"/>
                <a:cs typeface="Calibri" panose="020F0502020204030204" pitchFamily="34" charset="0"/>
              </a:rPr>
              <a:t>Automation</a:t>
            </a:r>
          </a:p>
          <a:p>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Manual data flow (for the project) has been defined, but we are exploring ways to automate the process for faster results and one click approach despite the current manual access to active components.</a:t>
            </a:r>
          </a:p>
          <a:p>
            <a:pPr algn="just"/>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algn="just"/>
            <a:r>
              <a:rPr lang="en-US" sz="1400" b="1"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Solution</a:t>
            </a:r>
            <a:r>
              <a:rPr lang="en-US"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a:t>
            </a:r>
            <a:r>
              <a:rPr lang="en-US" sz="14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a:rPr>
              <a:t>No Solution yet</a:t>
            </a:r>
            <a:r>
              <a:rPr lang="en-US"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Still under consideration</a:t>
            </a:r>
          </a:p>
        </p:txBody>
      </p:sp>
      <p:sp>
        <p:nvSpPr>
          <p:cNvPr id="54" name="TextBox 53">
            <a:extLst>
              <a:ext uri="{FF2B5EF4-FFF2-40B4-BE49-F238E27FC236}">
                <a16:creationId xmlns:a16="http://schemas.microsoft.com/office/drawing/2014/main" id="{28AFAFB9-E66D-F6A0-6EBC-36DF06BFDDFE}"/>
              </a:ext>
            </a:extLst>
          </p:cNvPr>
          <p:cNvSpPr txBox="1"/>
          <p:nvPr/>
        </p:nvSpPr>
        <p:spPr>
          <a:xfrm>
            <a:off x="6286919" y="4000409"/>
            <a:ext cx="5049136" cy="1723549"/>
          </a:xfrm>
          <a:prstGeom prst="rect">
            <a:avLst/>
          </a:prstGeom>
          <a:noFill/>
        </p:spPr>
        <p:txBody>
          <a:bodyPr wrap="square" rtlCol="0">
            <a:spAutoFit/>
          </a:bodyPr>
          <a:lstStyle/>
          <a:p>
            <a:r>
              <a:rPr lang="en-CA" b="1" dirty="0">
                <a:latin typeface="Calibri" panose="020F0502020204030204" pitchFamily="34" charset="0"/>
                <a:ea typeface="Calibri" panose="020F0502020204030204" pitchFamily="34" charset="0"/>
                <a:cs typeface="Calibri" panose="020F0502020204030204" pitchFamily="34" charset="0"/>
              </a:rPr>
              <a:t>Cloud Pipeline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CA" sz="1400" dirty="0">
                <a:latin typeface="Calibri" panose="020F0502020204030204" pitchFamily="34" charset="0"/>
                <a:ea typeface="Calibri" panose="020F0502020204030204" pitchFamily="34" charset="0"/>
                <a:cs typeface="Calibri" panose="020F0502020204030204" pitchFamily="34" charset="0"/>
              </a:rPr>
              <a:t>To understand and implement a Data Pipeline which can work being online (cloud based) and act as a repository for the data </a:t>
            </a:r>
          </a:p>
          <a:p>
            <a:endParaRPr lang="en-CA" sz="1400" dirty="0">
              <a:latin typeface="Calibri" panose="020F0502020204030204" pitchFamily="34" charset="0"/>
              <a:ea typeface="Calibri" panose="020F0502020204030204" pitchFamily="34" charset="0"/>
              <a:cs typeface="Calibri" panose="020F0502020204030204" pitchFamily="34" charset="0"/>
            </a:endParaRPr>
          </a:p>
          <a:p>
            <a:r>
              <a:rPr lang="en-CA" sz="1400" b="1" dirty="0">
                <a:latin typeface="Calibri" panose="020F0502020204030204" pitchFamily="34" charset="0"/>
                <a:ea typeface="Calibri" panose="020F0502020204030204" pitchFamily="34" charset="0"/>
                <a:cs typeface="Calibri" panose="020F0502020204030204" pitchFamily="34" charset="0"/>
              </a:rPr>
              <a:t>Solution</a:t>
            </a:r>
            <a:r>
              <a:rPr lang="en-CA" sz="1400" dirty="0">
                <a:latin typeface="Calibri" panose="020F0502020204030204" pitchFamily="34" charset="0"/>
                <a:ea typeface="Calibri" panose="020F0502020204030204" pitchFamily="34" charset="0"/>
                <a:cs typeface="Calibri" panose="020F0502020204030204" pitchFamily="34" charset="0"/>
              </a:rPr>
              <a:t>: After thorough research we decided to use </a:t>
            </a:r>
            <a:r>
              <a:rPr lang="en-CA" sz="1400" b="1"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Google cloud platform and Big-query </a:t>
            </a:r>
          </a:p>
        </p:txBody>
      </p:sp>
      <p:sp>
        <p:nvSpPr>
          <p:cNvPr id="55" name="TextBox 54">
            <a:extLst>
              <a:ext uri="{FF2B5EF4-FFF2-40B4-BE49-F238E27FC236}">
                <a16:creationId xmlns:a16="http://schemas.microsoft.com/office/drawing/2014/main" id="{EC151F3D-432E-F466-361D-30890AE62201}"/>
              </a:ext>
            </a:extLst>
          </p:cNvPr>
          <p:cNvSpPr txBox="1"/>
          <p:nvPr/>
        </p:nvSpPr>
        <p:spPr>
          <a:xfrm>
            <a:off x="6286919" y="1597553"/>
            <a:ext cx="5049136" cy="1908215"/>
          </a:xfrm>
          <a:prstGeom prst="rect">
            <a:avLst/>
          </a:prstGeom>
          <a:noFill/>
        </p:spPr>
        <p:txBody>
          <a:bodyPr wrap="square" rtlCol="0">
            <a:spAutoFit/>
          </a:bodyPr>
          <a:lstStyle/>
          <a:p>
            <a:r>
              <a:rPr lang="en-CA" b="1" dirty="0">
                <a:latin typeface="Calibri" panose="020F0502020204030204" pitchFamily="34" charset="0"/>
                <a:ea typeface="Calibri" panose="020F0502020204030204" pitchFamily="34" charset="0"/>
                <a:cs typeface="Calibri" panose="020F0502020204030204" pitchFamily="34" charset="0"/>
              </a:rPr>
              <a:t>Data Engineering</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S</a:t>
            </a:r>
            <a:r>
              <a:rPr lang="en-US" sz="14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urvey design was intended to be straightforward, but including text field questions has resulted in a data engineering challenges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Solution</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1400" b="1"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sym typeface="Arial"/>
              </a:rPr>
              <a:t>Python and SQL Data</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Cleaning and Standardization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56" name="Slide Number Placeholder 3">
            <a:extLst>
              <a:ext uri="{FF2B5EF4-FFF2-40B4-BE49-F238E27FC236}">
                <a16:creationId xmlns:a16="http://schemas.microsoft.com/office/drawing/2014/main" id="{C73A1E4B-BD58-4A7B-B2D4-432C6CA0EF8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latin typeface="Calibri" panose="020F0502020204030204" pitchFamily="34" charset="0"/>
                <a:ea typeface="Calibri" panose="020F0502020204030204" pitchFamily="34" charset="0"/>
                <a:cs typeface="Calibri" panose="020F0502020204030204" pitchFamily="34" charset="0"/>
              </a:rPr>
              <a:pPr/>
              <a:t>11</a:t>
            </a:fld>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739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3416503" y="274312"/>
            <a:ext cx="4568840" cy="557834"/>
          </a:xfrm>
        </p:spPr>
        <p:txBody>
          <a:bodyPr>
            <a:normAutofit/>
          </a:bodyPr>
          <a:lstStyle/>
          <a:p>
            <a:r>
              <a:rPr lang="en-US" u="sng" dirty="0">
                <a:latin typeface="Calibri" panose="020F0502020204030204" pitchFamily="34" charset="0"/>
                <a:ea typeface="Calibri" panose="020F0502020204030204" pitchFamily="34" charset="0"/>
                <a:cs typeface="Calibri" panose="020F0502020204030204" pitchFamily="34" charset="0"/>
              </a:rPr>
              <a:t>Further Steps &amp; Plan</a:t>
            </a:r>
            <a:endParaRPr lang="en-ZA"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55709" y="1497669"/>
            <a:ext cx="4447263" cy="3813367"/>
          </a:xfrm>
        </p:spPr>
        <p:txBody>
          <a:bodyPr numCol="1">
            <a:noAutofit/>
          </a:bodyPr>
          <a:lstStyle/>
          <a:p>
            <a:r>
              <a:rPr lang="en-CA" sz="1600" dirty="0"/>
              <a:t>Phase 1:</a:t>
            </a:r>
          </a:p>
          <a:p>
            <a:pPr marL="285750" indent="-285750">
              <a:buFont typeface="Arial" panose="020B0604020202020204" pitchFamily="34" charset="0"/>
              <a:buChar char="•"/>
            </a:pPr>
            <a:r>
              <a:rPr lang="en-CA" sz="1600" dirty="0"/>
              <a:t>Machine Learning Analysis – Phase 1</a:t>
            </a:r>
          </a:p>
          <a:p>
            <a:pPr marL="285750" indent="-285750">
              <a:buFont typeface="Arial" panose="020B0604020202020204" pitchFamily="34" charset="0"/>
              <a:buChar char="•"/>
            </a:pPr>
            <a:r>
              <a:rPr lang="en-CA" sz="1600" dirty="0"/>
              <a:t>Data pipeline extension</a:t>
            </a:r>
          </a:p>
          <a:p>
            <a:pPr marL="285750" indent="-285750">
              <a:buFont typeface="Arial" panose="020B0604020202020204" pitchFamily="34" charset="0"/>
              <a:buChar char="•"/>
            </a:pPr>
            <a:r>
              <a:rPr lang="en-CA" sz="1600" dirty="0"/>
              <a:t>Dashboard – Stage 1</a:t>
            </a:r>
          </a:p>
          <a:p>
            <a:endParaRPr lang="en-CA" sz="1600" dirty="0"/>
          </a:p>
          <a:p>
            <a:r>
              <a:rPr lang="en-CA" sz="1600" dirty="0"/>
              <a:t>Phase 2:</a:t>
            </a:r>
          </a:p>
          <a:p>
            <a:pPr marL="285750" indent="-285750">
              <a:buFont typeface="Arial" panose="020B0604020202020204" pitchFamily="34" charset="0"/>
              <a:buChar char="•"/>
            </a:pPr>
            <a:r>
              <a:rPr lang="en-CA" sz="1600" dirty="0"/>
              <a:t>Survey 2 – Data collection</a:t>
            </a:r>
          </a:p>
          <a:p>
            <a:pPr marL="285750" indent="-285750">
              <a:buFont typeface="Arial" panose="020B0604020202020204" pitchFamily="34" charset="0"/>
              <a:buChar char="•"/>
            </a:pPr>
            <a:r>
              <a:rPr lang="en-CA" sz="1600" dirty="0"/>
              <a:t>Data Work and Analysis</a:t>
            </a:r>
          </a:p>
          <a:p>
            <a:pPr marL="285750" indent="-285750">
              <a:buFont typeface="Arial" panose="020B0604020202020204" pitchFamily="34" charset="0"/>
              <a:buChar char="•"/>
            </a:pPr>
            <a:r>
              <a:rPr lang="en-CA" sz="1600" dirty="0"/>
              <a:t>Dashboard – Stage 2</a:t>
            </a:r>
          </a:p>
          <a:p>
            <a:pPr marL="285750" indent="-285750">
              <a:buFont typeface="Arial" panose="020B0604020202020204" pitchFamily="34" charset="0"/>
              <a:buChar char="•"/>
            </a:pPr>
            <a:r>
              <a:rPr lang="en-CA" sz="1600" dirty="0"/>
              <a:t>Final Reporting</a:t>
            </a:r>
          </a:p>
          <a:p>
            <a:pPr marL="285750" indent="-285750">
              <a:buFont typeface="Arial" panose="020B0604020202020204" pitchFamily="34" charset="0"/>
              <a:buChar char="•"/>
            </a:pPr>
            <a:endParaRPr lang="en-CA" sz="1600" dirty="0"/>
          </a:p>
          <a:p>
            <a:r>
              <a:rPr lang="en-CA" sz="1600" dirty="0"/>
              <a:t>Timeline: March 2023 and April 2023</a:t>
            </a:r>
          </a:p>
          <a:p>
            <a:pPr marL="285750" indent="-2857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latin typeface="Calibri" panose="020F0502020204030204" pitchFamily="34" charset="0"/>
                <a:ea typeface="Calibri" panose="020F0502020204030204" pitchFamily="34" charset="0"/>
                <a:cs typeface="Calibri" panose="020F0502020204030204" pitchFamily="34" charset="0"/>
              </a:rPr>
              <a:pPr/>
              <a:t>12</a:t>
            </a:fld>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09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Questions/ Feedback</a:t>
            </a:r>
          </a:p>
        </p:txBody>
      </p:sp>
      <p:sp>
        <p:nvSpPr>
          <p:cNvPr id="9" name="Slide Number Placeholder 3">
            <a:extLst>
              <a:ext uri="{FF2B5EF4-FFF2-40B4-BE49-F238E27FC236}">
                <a16:creationId xmlns:a16="http://schemas.microsoft.com/office/drawing/2014/main" id="{5BFECE12-B3AE-E0C2-DE1F-2A01E9EA0E2D}"/>
              </a:ext>
            </a:extLst>
          </p:cNvPr>
          <p:cNvSpPr txBox="1">
            <a:spLocks/>
          </p:cNvSpPr>
          <p:nvPr/>
        </p:nvSpPr>
        <p:spPr>
          <a:xfrm>
            <a:off x="5536305" y="6356350"/>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latin typeface="Calibri" panose="020F0502020204030204" pitchFamily="34" charset="0"/>
                <a:ea typeface="Calibri" panose="020F0502020204030204" pitchFamily="34" charset="0"/>
                <a:cs typeface="Calibri" panose="020F0502020204030204" pitchFamily="34" charset="0"/>
              </a:rPr>
              <a:pPr/>
              <a:t>13</a:t>
            </a:fld>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3566815" y="136525"/>
            <a:ext cx="1585913" cy="557834"/>
          </a:xfrm>
        </p:spPr>
        <p:txBody>
          <a:bodyPr/>
          <a:lstStyle/>
          <a:p>
            <a:r>
              <a:rPr lang="en-ZA" u="sng" dirty="0">
                <a:latin typeface="Calibri" panose="020F0502020204030204" pitchFamily="34" charset="0"/>
                <a:ea typeface="Calibri" panose="020F0502020204030204" pitchFamily="34" charset="0"/>
                <a:cs typeface="Calibri" panose="020F0502020204030204" pitchFamily="34" charset="0"/>
              </a:rPr>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43183" y="939835"/>
            <a:ext cx="4447263" cy="5643853"/>
          </a:xfrm>
        </p:spPr>
        <p:txBody>
          <a:bodyPr numCol="1">
            <a:noAutofit/>
          </a:bodyPr>
          <a:lstStyle/>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Who </a:t>
            </a:r>
            <a:r>
              <a:rPr lang="en-US" dirty="0">
                <a:latin typeface="Calibri" panose="020F0502020204030204" pitchFamily="34" charset="0"/>
                <a:ea typeface="Calibri" panose="020F0502020204030204" pitchFamily="34" charset="0"/>
                <a:cs typeface="Calibri" panose="020F0502020204030204" pitchFamily="34" charset="0"/>
              </a:rPr>
              <a:t>are all involved?</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Team </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Stakeholders</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Which </a:t>
            </a:r>
            <a:r>
              <a:rPr lang="en-US" dirty="0">
                <a:latin typeface="Calibri" panose="020F0502020204030204" pitchFamily="34" charset="0"/>
                <a:ea typeface="Calibri" panose="020F0502020204030204" pitchFamily="34" charset="0"/>
                <a:cs typeface="Calibri" panose="020F0502020204030204" pitchFamily="34" charset="0"/>
              </a:rPr>
              <a:t>area we want to explore?</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Introduction</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What’s </a:t>
            </a:r>
            <a:r>
              <a:rPr lang="en-US" dirty="0">
                <a:latin typeface="Calibri" panose="020F0502020204030204" pitchFamily="34" charset="0"/>
                <a:ea typeface="Calibri" panose="020F0502020204030204" pitchFamily="34" charset="0"/>
                <a:cs typeface="Calibri" panose="020F0502020204030204" pitchFamily="34" charset="0"/>
              </a:rPr>
              <a:t>in the Data?</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When </a:t>
            </a:r>
            <a:r>
              <a:rPr lang="en-US" dirty="0">
                <a:latin typeface="Calibri" panose="020F0502020204030204" pitchFamily="34" charset="0"/>
                <a:ea typeface="Calibri" panose="020F0502020204030204" pitchFamily="34" charset="0"/>
                <a:cs typeface="Calibri" panose="020F0502020204030204" pitchFamily="34" charset="0"/>
              </a:rPr>
              <a:t>are we doing it?</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Current Progress</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Overall Timeline</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How </a:t>
            </a:r>
            <a:r>
              <a:rPr lang="en-US" dirty="0">
                <a:latin typeface="Calibri" panose="020F0502020204030204" pitchFamily="34" charset="0"/>
                <a:ea typeface="Calibri" panose="020F0502020204030204" pitchFamily="34" charset="0"/>
                <a:cs typeface="Calibri" panose="020F0502020204030204" pitchFamily="34" charset="0"/>
              </a:rPr>
              <a:t>are we doing it?</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Method and Technology</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Where </a:t>
            </a:r>
            <a:r>
              <a:rPr lang="en-US" dirty="0">
                <a:latin typeface="Calibri" panose="020F0502020204030204" pitchFamily="34" charset="0"/>
                <a:ea typeface="Calibri" panose="020F0502020204030204" pitchFamily="34" charset="0"/>
                <a:cs typeface="Calibri" panose="020F0502020204030204" pitchFamily="34" charset="0"/>
              </a:rPr>
              <a:t>are we heading?</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Challenges</a:t>
            </a:r>
          </a:p>
          <a:p>
            <a:pPr marL="742950" lvl="1" indent="-285750">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Further Steps</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Questions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latin typeface="Calibri" panose="020F0502020204030204" pitchFamily="34" charset="0"/>
                <a:ea typeface="Calibri" panose="020F0502020204030204" pitchFamily="34" charset="0"/>
                <a:cs typeface="Calibri" panose="020F0502020204030204" pitchFamily="34" charset="0"/>
              </a:rPr>
              <a:pPr/>
              <a:t>2</a:t>
            </a:fld>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E55AFE4-6262-181C-2120-ED52FC89391C}"/>
              </a:ext>
            </a:extLst>
          </p:cNvPr>
          <p:cNvSpPr/>
          <p:nvPr/>
        </p:nvSpPr>
        <p:spPr>
          <a:xfrm>
            <a:off x="3687580" y="1310774"/>
            <a:ext cx="7059005" cy="50578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Flowchart: Delay 37">
            <a:extLst>
              <a:ext uri="{FF2B5EF4-FFF2-40B4-BE49-F238E27FC236}">
                <a16:creationId xmlns:a16="http://schemas.microsoft.com/office/drawing/2014/main" id="{75CFAF3C-4FF8-67EB-BE84-2C1C74C88D9D}"/>
              </a:ext>
            </a:extLst>
          </p:cNvPr>
          <p:cNvSpPr/>
          <p:nvPr/>
        </p:nvSpPr>
        <p:spPr>
          <a:xfrm rot="5400000">
            <a:off x="6167285" y="-374877"/>
            <a:ext cx="2283713" cy="5655016"/>
          </a:xfrm>
          <a:prstGeom prst="flowChartDelay">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0" name="Straight Connector 29">
            <a:extLst>
              <a:ext uri="{FF2B5EF4-FFF2-40B4-BE49-F238E27FC236}">
                <a16:creationId xmlns:a16="http://schemas.microsoft.com/office/drawing/2014/main" id="{B10D0697-AA8D-DC42-22BE-41C65B9A3521}"/>
              </a:ext>
            </a:extLst>
          </p:cNvPr>
          <p:cNvCxnSpPr>
            <a:cxnSpLocks/>
            <a:stCxn id="29" idx="1"/>
          </p:cNvCxnSpPr>
          <p:nvPr/>
        </p:nvCxnSpPr>
        <p:spPr>
          <a:xfrm>
            <a:off x="3687580" y="3839693"/>
            <a:ext cx="7000407" cy="57750"/>
          </a:xfrm>
          <a:prstGeom prst="line">
            <a:avLst/>
          </a:prstGeom>
          <a:ln>
            <a:solidFill>
              <a:schemeClr val="bg1"/>
            </a:solidFill>
            <a:prstDash val="sysDash"/>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2000D3DA-1E52-8659-88EB-BC1A85ABC696}"/>
              </a:ext>
            </a:extLst>
          </p:cNvPr>
          <p:cNvSpPr/>
          <p:nvPr/>
        </p:nvSpPr>
        <p:spPr>
          <a:xfrm>
            <a:off x="5228605" y="1293329"/>
            <a:ext cx="3939043" cy="1384113"/>
          </a:xfrm>
          <a:prstGeom prst="rect">
            <a:avLst/>
          </a:prstGeom>
          <a:solidFill>
            <a:schemeClr val="accent6">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Rectangle 31">
            <a:extLst>
              <a:ext uri="{FF2B5EF4-FFF2-40B4-BE49-F238E27FC236}">
                <a16:creationId xmlns:a16="http://schemas.microsoft.com/office/drawing/2014/main" id="{90BA9B16-ECDE-3649-D58A-679F0D744F52}"/>
              </a:ext>
            </a:extLst>
          </p:cNvPr>
          <p:cNvSpPr/>
          <p:nvPr/>
        </p:nvSpPr>
        <p:spPr>
          <a:xfrm>
            <a:off x="6385506" y="1285834"/>
            <a:ext cx="1625241" cy="453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3" name="Picture 32" descr="A picture containing text, vector graphics&#10;&#10;Description automatically generated">
            <a:extLst>
              <a:ext uri="{FF2B5EF4-FFF2-40B4-BE49-F238E27FC236}">
                <a16:creationId xmlns:a16="http://schemas.microsoft.com/office/drawing/2014/main" id="{8ABDD953-C798-194C-CEA8-ADA3FCBB023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04011" y="4871970"/>
            <a:ext cx="737064" cy="927614"/>
          </a:xfrm>
          <a:prstGeom prst="rect">
            <a:avLst/>
          </a:prstGeom>
        </p:spPr>
      </p:pic>
      <p:pic>
        <p:nvPicPr>
          <p:cNvPr id="34" name="Picture 33" descr="A picture containing text, vector graphics&#10;&#10;Description automatically generated">
            <a:extLst>
              <a:ext uri="{FF2B5EF4-FFF2-40B4-BE49-F238E27FC236}">
                <a16:creationId xmlns:a16="http://schemas.microsoft.com/office/drawing/2014/main" id="{14CC8E81-1ECC-CED6-CA4A-75F06A8BDA3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815875" y="1311383"/>
            <a:ext cx="764503" cy="776718"/>
          </a:xfrm>
          <a:prstGeom prst="rect">
            <a:avLst/>
          </a:prstGeom>
        </p:spPr>
      </p:pic>
      <p:sp>
        <p:nvSpPr>
          <p:cNvPr id="35" name="TextBox 34">
            <a:extLst>
              <a:ext uri="{FF2B5EF4-FFF2-40B4-BE49-F238E27FC236}">
                <a16:creationId xmlns:a16="http://schemas.microsoft.com/office/drawing/2014/main" id="{4BFE21CE-AC1A-7F64-3878-855D2D3653FE}"/>
              </a:ext>
            </a:extLst>
          </p:cNvPr>
          <p:cNvSpPr txBox="1"/>
          <p:nvPr/>
        </p:nvSpPr>
        <p:spPr>
          <a:xfrm>
            <a:off x="5971239" y="1746394"/>
            <a:ext cx="1948620" cy="938719"/>
          </a:xfrm>
          <a:prstGeom prst="rect">
            <a:avLst/>
          </a:prstGeom>
          <a:noFill/>
        </p:spPr>
        <p:txBody>
          <a:bodyPr wrap="square">
            <a:spAutoFit/>
          </a:bodyPr>
          <a:lstStyle/>
          <a:p>
            <a:r>
              <a:rPr lang="en-CA" sz="11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Amit Sharma</a:t>
            </a:r>
          </a:p>
          <a:p>
            <a:r>
              <a:rPr lang="en-CA" sz="11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0794488</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Role: Group Leader</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Skills: DB Pipelines, Leadership &amp; Cloud</a:t>
            </a:r>
          </a:p>
        </p:txBody>
      </p:sp>
      <p:sp>
        <p:nvSpPr>
          <p:cNvPr id="37" name="TextBox 36">
            <a:extLst>
              <a:ext uri="{FF2B5EF4-FFF2-40B4-BE49-F238E27FC236}">
                <a16:creationId xmlns:a16="http://schemas.microsoft.com/office/drawing/2014/main" id="{DC98605F-CB42-B643-AA58-401C7D0B2177}"/>
              </a:ext>
            </a:extLst>
          </p:cNvPr>
          <p:cNvSpPr txBox="1"/>
          <p:nvPr/>
        </p:nvSpPr>
        <p:spPr>
          <a:xfrm>
            <a:off x="5241076" y="5261057"/>
            <a:ext cx="1709851" cy="938719"/>
          </a:xfrm>
          <a:prstGeom prst="rect">
            <a:avLst/>
          </a:prstGeom>
          <a:noFill/>
        </p:spPr>
        <p:txBody>
          <a:bodyPr wrap="square" rtlCol="0">
            <a:spAutoFit/>
          </a:bodyPr>
          <a:lstStyle/>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Rajvi Mehta</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ID: 0788372</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Role: Researcher</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Skills: Online Search, Data Collections &amp; Data Work </a:t>
            </a:r>
          </a:p>
        </p:txBody>
      </p:sp>
      <p:pic>
        <p:nvPicPr>
          <p:cNvPr id="43" name="Picture 42" descr="A picture containing text, vector graphics&#10;&#10;Description automatically generated">
            <a:extLst>
              <a:ext uri="{FF2B5EF4-FFF2-40B4-BE49-F238E27FC236}">
                <a16:creationId xmlns:a16="http://schemas.microsoft.com/office/drawing/2014/main" id="{733FC199-DEE5-6414-BCF4-13391A817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972321" y="3242873"/>
            <a:ext cx="509989" cy="911147"/>
          </a:xfrm>
          <a:prstGeom prst="rect">
            <a:avLst/>
          </a:prstGeom>
        </p:spPr>
      </p:pic>
      <p:sp>
        <p:nvSpPr>
          <p:cNvPr id="44" name="TextBox 43">
            <a:extLst>
              <a:ext uri="{FF2B5EF4-FFF2-40B4-BE49-F238E27FC236}">
                <a16:creationId xmlns:a16="http://schemas.microsoft.com/office/drawing/2014/main" id="{5B7EC534-66A9-4E2E-116B-391F6D9C3ED1}"/>
              </a:ext>
            </a:extLst>
          </p:cNvPr>
          <p:cNvSpPr txBox="1"/>
          <p:nvPr/>
        </p:nvSpPr>
        <p:spPr>
          <a:xfrm>
            <a:off x="5417933" y="3465341"/>
            <a:ext cx="1782516" cy="938719"/>
          </a:xfrm>
          <a:prstGeom prst="rect">
            <a:avLst/>
          </a:prstGeom>
          <a:noFill/>
        </p:spPr>
        <p:txBody>
          <a:bodyPr wrap="square" rtlCol="0">
            <a:spAutoFit/>
          </a:bodyPr>
          <a:lstStyle/>
          <a:p>
            <a:r>
              <a:rPr lang="en-GB"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Suhail Ahmed </a:t>
            </a:r>
          </a:p>
          <a:p>
            <a:r>
              <a:rPr lang="en-GB"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Id: 0789949</a:t>
            </a:r>
          </a:p>
          <a:p>
            <a:r>
              <a:rPr lang="en-GB"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Role: BI and Data </a:t>
            </a:r>
          </a:p>
          <a:p>
            <a:r>
              <a:rPr lang="en-GB"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Skills: Tableau Dashboard Data Engineering &amp; SQL</a:t>
            </a:r>
          </a:p>
        </p:txBody>
      </p:sp>
      <p:pic>
        <p:nvPicPr>
          <p:cNvPr id="49" name="Picture 48" descr="A person wearing a garment&#10;&#10;Description automatically generated with low confidence">
            <a:extLst>
              <a:ext uri="{FF2B5EF4-FFF2-40B4-BE49-F238E27FC236}">
                <a16:creationId xmlns:a16="http://schemas.microsoft.com/office/drawing/2014/main" id="{36C7791D-AE57-9AA9-B8B2-291691F32DDC}"/>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875787" y="3214276"/>
            <a:ext cx="709265" cy="1008434"/>
          </a:xfrm>
          <a:prstGeom prst="rect">
            <a:avLst/>
          </a:prstGeom>
        </p:spPr>
      </p:pic>
      <p:sp>
        <p:nvSpPr>
          <p:cNvPr id="51" name="TextBox 50">
            <a:extLst>
              <a:ext uri="{FF2B5EF4-FFF2-40B4-BE49-F238E27FC236}">
                <a16:creationId xmlns:a16="http://schemas.microsoft.com/office/drawing/2014/main" id="{1E2EC8AD-DD1B-7980-7F55-487CA9502D9C}"/>
              </a:ext>
            </a:extLst>
          </p:cNvPr>
          <p:cNvSpPr txBox="1"/>
          <p:nvPr/>
        </p:nvSpPr>
        <p:spPr>
          <a:xfrm>
            <a:off x="8411090" y="3483116"/>
            <a:ext cx="1975014" cy="769441"/>
          </a:xfrm>
          <a:prstGeom prst="rect">
            <a:avLst/>
          </a:prstGeom>
          <a:noFill/>
        </p:spPr>
        <p:txBody>
          <a:bodyPr wrap="square" rtlCol="0">
            <a:spAutoFit/>
          </a:bodyPr>
          <a:lstStyle/>
          <a:p>
            <a:r>
              <a:rPr lang="en-CA" sz="11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Jayraj</a:t>
            </a:r>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 Radadiya</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ID: 0789984</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Role: Programming &amp; BI</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Skills: Python &amp; Dashboards</a:t>
            </a:r>
            <a:endParaRPr lang="en-US" sz="11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53" name="Picture 52" descr="Icon&#10;&#10;Description automatically generated">
            <a:extLst>
              <a:ext uri="{FF2B5EF4-FFF2-40B4-BE49-F238E27FC236}">
                <a16:creationId xmlns:a16="http://schemas.microsoft.com/office/drawing/2014/main" id="{004A3B45-2C34-9555-E79F-590EFE07875A}"/>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445415" y="1862007"/>
            <a:ext cx="1566993" cy="1566993"/>
          </a:xfrm>
          <a:prstGeom prst="rect">
            <a:avLst/>
          </a:prstGeom>
        </p:spPr>
      </p:pic>
      <p:sp>
        <p:nvSpPr>
          <p:cNvPr id="55" name="Google Shape;598;p45">
            <a:extLst>
              <a:ext uri="{FF2B5EF4-FFF2-40B4-BE49-F238E27FC236}">
                <a16:creationId xmlns:a16="http://schemas.microsoft.com/office/drawing/2014/main" id="{FFABABE9-51A1-5165-C56C-F4A676C7713B}"/>
              </a:ext>
            </a:extLst>
          </p:cNvPr>
          <p:cNvSpPr txBox="1">
            <a:spLocks noGrp="1"/>
          </p:cNvSpPr>
          <p:nvPr>
            <p:ph type="title"/>
          </p:nvPr>
        </p:nvSpPr>
        <p:spPr>
          <a:xfrm>
            <a:off x="4190102" y="133032"/>
            <a:ext cx="3820645" cy="624223"/>
          </a:xfrm>
          <a:prstGeom prst="rect">
            <a:avLst/>
          </a:prstGeom>
        </p:spPr>
        <p:txBody>
          <a:bodyPr spcFirstLastPara="1" vert="horz" wrap="square" lIns="121900" tIns="121900" rIns="121900" bIns="121900" rtlCol="0" anchor="t" anchorCtr="0">
            <a:noAutofit/>
          </a:bodyPr>
          <a:lstStyle/>
          <a:p>
            <a:pPr algn="l">
              <a:spcBef>
                <a:spcPts val="0"/>
              </a:spcBef>
            </a:pPr>
            <a:r>
              <a:rPr lang="en" sz="3200" u="sng" dirty="0">
                <a:latin typeface="Calibri" panose="020F0502020204030204" pitchFamily="34" charset="0"/>
                <a:ea typeface="Calibri" panose="020F0502020204030204" pitchFamily="34" charset="0"/>
                <a:cs typeface="Calibri" panose="020F0502020204030204" pitchFamily="34" charset="0"/>
              </a:rPr>
              <a:t>Group #12: Team</a:t>
            </a:r>
            <a:endParaRPr lang="en-US" sz="3200" u="sng" dirty="0">
              <a:latin typeface="Calibri" panose="020F0502020204030204" pitchFamily="34" charset="0"/>
              <a:ea typeface="Calibri" panose="020F0502020204030204" pitchFamily="34" charset="0"/>
              <a:cs typeface="Calibri" panose="020F0502020204030204" pitchFamily="34" charset="0"/>
            </a:endParaRPr>
          </a:p>
        </p:txBody>
      </p:sp>
      <p:pic>
        <p:nvPicPr>
          <p:cNvPr id="60" name="Picture 59" descr="A person in a garment&#10;&#10;Description automatically generated with low confidence">
            <a:extLst>
              <a:ext uri="{FF2B5EF4-FFF2-40B4-BE49-F238E27FC236}">
                <a16:creationId xmlns:a16="http://schemas.microsoft.com/office/drawing/2014/main" id="{B45AD84F-9CCB-4B14-8837-696FEF861EE6}"/>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103188" y="4979648"/>
            <a:ext cx="1106229" cy="1106229"/>
          </a:xfrm>
          <a:prstGeom prst="rect">
            <a:avLst/>
          </a:prstGeom>
        </p:spPr>
      </p:pic>
      <p:sp>
        <p:nvSpPr>
          <p:cNvPr id="61" name="TextBox 60">
            <a:extLst>
              <a:ext uri="{FF2B5EF4-FFF2-40B4-BE49-F238E27FC236}">
                <a16:creationId xmlns:a16="http://schemas.microsoft.com/office/drawing/2014/main" id="{CBA4F6A5-707A-B7F4-5F72-0CDD24CF9451}"/>
              </a:ext>
            </a:extLst>
          </p:cNvPr>
          <p:cNvSpPr txBox="1"/>
          <p:nvPr/>
        </p:nvSpPr>
        <p:spPr>
          <a:xfrm>
            <a:off x="8843317" y="5185438"/>
            <a:ext cx="1785772" cy="938719"/>
          </a:xfrm>
          <a:prstGeom prst="rect">
            <a:avLst/>
          </a:prstGeom>
          <a:noFill/>
        </p:spPr>
        <p:txBody>
          <a:bodyPr wrap="square" rtlCol="0">
            <a:spAutoFit/>
          </a:bodyPr>
          <a:lstStyle/>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Harshil Patel </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ID: 0791261 </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Role: </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Skills: Tableau, Data </a:t>
            </a:r>
          </a:p>
          <a:p>
            <a:r>
              <a:rPr lang="en-CA" sz="1100" b="1" dirty="0">
                <a:solidFill>
                  <a:schemeClr val="accent1"/>
                </a:solidFill>
                <a:latin typeface="Calibri" panose="020F0502020204030204" pitchFamily="34" charset="0"/>
                <a:ea typeface="Calibri" panose="020F0502020204030204" pitchFamily="34" charset="0"/>
                <a:cs typeface="Calibri" panose="020F0502020204030204" pitchFamily="34" charset="0"/>
              </a:rPr>
              <a:t>Surveys &amp; Communications</a:t>
            </a:r>
          </a:p>
        </p:txBody>
      </p:sp>
      <p:sp>
        <p:nvSpPr>
          <p:cNvPr id="62" name="TextBox 61">
            <a:extLst>
              <a:ext uri="{FF2B5EF4-FFF2-40B4-BE49-F238E27FC236}">
                <a16:creationId xmlns:a16="http://schemas.microsoft.com/office/drawing/2014/main" id="{9872B5DD-5015-D760-5035-83C4D51D9009}"/>
              </a:ext>
            </a:extLst>
          </p:cNvPr>
          <p:cNvSpPr txBox="1"/>
          <p:nvPr/>
        </p:nvSpPr>
        <p:spPr>
          <a:xfrm>
            <a:off x="688932" y="3329227"/>
            <a:ext cx="2973623" cy="1323439"/>
          </a:xfrm>
          <a:prstGeom prst="rect">
            <a:avLst/>
          </a:prstGeom>
          <a:noFill/>
        </p:spPr>
        <p:txBody>
          <a:bodyPr wrap="square" rtlCol="0">
            <a:spAutoFit/>
          </a:bodyPr>
          <a:lstStyle/>
          <a:p>
            <a:r>
              <a:rPr lang="fi-FI" sz="1600" dirty="0"/>
              <a:t>Manjari Maheshwari</a:t>
            </a:r>
          </a:p>
          <a:p>
            <a:r>
              <a:rPr lang="en-US" sz="1600" dirty="0"/>
              <a:t>Role: Guide and Stakeholder</a:t>
            </a:r>
          </a:p>
          <a:p>
            <a:r>
              <a:rPr lang="en-US" sz="1600" dirty="0"/>
              <a:t> </a:t>
            </a:r>
          </a:p>
          <a:p>
            <a:r>
              <a:rPr lang="en-US" sz="1600" dirty="0"/>
              <a:t>John Gerassimou</a:t>
            </a:r>
          </a:p>
          <a:p>
            <a:r>
              <a:rPr lang="en-US" sz="1600" dirty="0"/>
              <a:t>Role:  Guide and Data pipeline</a:t>
            </a:r>
          </a:p>
        </p:txBody>
      </p:sp>
      <p:sp>
        <p:nvSpPr>
          <p:cNvPr id="65" name="Slide Number Placeholder 3">
            <a:extLst>
              <a:ext uri="{FF2B5EF4-FFF2-40B4-BE49-F238E27FC236}">
                <a16:creationId xmlns:a16="http://schemas.microsoft.com/office/drawing/2014/main" id="{A76FD52F-0811-2632-4D75-DF8753E7F73F}"/>
              </a:ext>
            </a:extLst>
          </p:cNvPr>
          <p:cNvSpPr txBox="1">
            <a:spLocks/>
          </p:cNvSpPr>
          <p:nvPr/>
        </p:nvSpPr>
        <p:spPr>
          <a:xfrm>
            <a:off x="5536305" y="6356350"/>
            <a:ext cx="987552" cy="365125"/>
          </a:xfrm>
          <a:prstGeom prst="rect">
            <a:avLst/>
          </a:prstGeom>
        </p:spPr>
        <p:txBody>
          <a:bodyPr vert="horz" lIns="91440" tIns="45720" rIns="91440" bIns="45720" rtlCol="0" anchor="ctr"/>
          <a:lstStyle>
            <a:defPPr>
              <a:defRPr lang="en-US"/>
            </a:defPPr>
            <a:lvl1pPr algn="r">
              <a:defRPr sz="9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400;p29">
            <a:extLst>
              <a:ext uri="{FF2B5EF4-FFF2-40B4-BE49-F238E27FC236}">
                <a16:creationId xmlns:a16="http://schemas.microsoft.com/office/drawing/2014/main" id="{3289798C-D336-05D1-A58F-8543485EBC62}"/>
              </a:ext>
            </a:extLst>
          </p:cNvPr>
          <p:cNvSpPr txBox="1">
            <a:spLocks noGrp="1"/>
          </p:cNvSpPr>
          <p:nvPr>
            <p:ph type="title"/>
          </p:nvPr>
        </p:nvSpPr>
        <p:spPr>
          <a:xfrm>
            <a:off x="4274697" y="187182"/>
            <a:ext cx="30862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u="sng" dirty="0">
                <a:latin typeface="Calibri" panose="020F0502020204030204" pitchFamily="34" charset="0"/>
                <a:ea typeface="Calibri" panose="020F0502020204030204" pitchFamily="34" charset="0"/>
                <a:cs typeface="Calibri" panose="020F0502020204030204" pitchFamily="34" charset="0"/>
              </a:rPr>
              <a:t>Stakeholders</a:t>
            </a:r>
          </a:p>
        </p:txBody>
      </p:sp>
      <p:pic>
        <p:nvPicPr>
          <p:cNvPr id="72" name="Picture 71">
            <a:extLst>
              <a:ext uri="{FF2B5EF4-FFF2-40B4-BE49-F238E27FC236}">
                <a16:creationId xmlns:a16="http://schemas.microsoft.com/office/drawing/2014/main" id="{6ADC62A0-4D2E-13A2-D41D-5098FACBA1C6}"/>
              </a:ext>
            </a:extLst>
          </p:cNvPr>
          <p:cNvPicPr>
            <a:picLocks noChangeAspect="1"/>
          </p:cNvPicPr>
          <p:nvPr/>
        </p:nvPicPr>
        <p:blipFill>
          <a:blip r:embed="rId2"/>
          <a:srcRect/>
          <a:stretch/>
        </p:blipFill>
        <p:spPr>
          <a:xfrm>
            <a:off x="1537697" y="2657033"/>
            <a:ext cx="3798395" cy="3798395"/>
          </a:xfrm>
          <a:prstGeom prst="rect">
            <a:avLst/>
          </a:prstGeom>
        </p:spPr>
      </p:pic>
      <p:sp>
        <p:nvSpPr>
          <p:cNvPr id="76" name="Google Shape;639;p35">
            <a:extLst>
              <a:ext uri="{FF2B5EF4-FFF2-40B4-BE49-F238E27FC236}">
                <a16:creationId xmlns:a16="http://schemas.microsoft.com/office/drawing/2014/main" id="{44FA28F7-6D03-D9EF-7D7F-E4D8BBF6765D}"/>
              </a:ext>
            </a:extLst>
          </p:cNvPr>
          <p:cNvSpPr/>
          <p:nvPr/>
        </p:nvSpPr>
        <p:spPr>
          <a:xfrm>
            <a:off x="9154126" y="2980430"/>
            <a:ext cx="2559076" cy="78883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ED7AC01C-E097-D610-E737-946CA5B6E2CE}"/>
              </a:ext>
            </a:extLst>
          </p:cNvPr>
          <p:cNvSpPr txBox="1"/>
          <p:nvPr/>
        </p:nvSpPr>
        <p:spPr>
          <a:xfrm>
            <a:off x="9154126" y="3016469"/>
            <a:ext cx="2597988" cy="738664"/>
          </a:xfrm>
          <a:prstGeom prst="rect">
            <a:avLst/>
          </a:prstGeom>
          <a:noFill/>
        </p:spPr>
        <p:txBody>
          <a:bodyPr wrap="square" rtlCol="0">
            <a:spAutoFit/>
          </a:bodyPr>
          <a:lstStyle/>
          <a:p>
            <a:r>
              <a:rPr lang="en-GB" sz="1400" dirty="0">
                <a:latin typeface="Calibri" panose="020F0502020204030204" pitchFamily="34" charset="0"/>
                <a:ea typeface="Calibri" panose="020F0502020204030204" pitchFamily="34" charset="0"/>
                <a:cs typeface="Calibri" panose="020F0502020204030204" pitchFamily="34" charset="0"/>
              </a:rPr>
              <a:t>Streamlined and Comprehensive study for understanding student’s data and concerns.</a:t>
            </a:r>
            <a:endParaRPr lang="en-CA" sz="1400" dirty="0">
              <a:latin typeface="Calibri" panose="020F0502020204030204" pitchFamily="34" charset="0"/>
              <a:ea typeface="Calibri" panose="020F0502020204030204" pitchFamily="34" charset="0"/>
              <a:cs typeface="Calibri" panose="020F0502020204030204" pitchFamily="34" charset="0"/>
            </a:endParaRPr>
          </a:p>
        </p:txBody>
      </p:sp>
      <p:grpSp>
        <p:nvGrpSpPr>
          <p:cNvPr id="79" name="Group 78">
            <a:extLst>
              <a:ext uri="{FF2B5EF4-FFF2-40B4-BE49-F238E27FC236}">
                <a16:creationId xmlns:a16="http://schemas.microsoft.com/office/drawing/2014/main" id="{1FED0685-8A3F-D841-AF35-EE6B847D2FE7}"/>
              </a:ext>
            </a:extLst>
          </p:cNvPr>
          <p:cNvGrpSpPr/>
          <p:nvPr/>
        </p:nvGrpSpPr>
        <p:grpSpPr>
          <a:xfrm>
            <a:off x="6076398" y="3747458"/>
            <a:ext cx="1284575" cy="1199935"/>
            <a:chOff x="3555830" y="1324076"/>
            <a:chExt cx="1063332" cy="930418"/>
          </a:xfrm>
        </p:grpSpPr>
        <p:sp>
          <p:nvSpPr>
            <p:cNvPr id="81" name="Oval 80">
              <a:extLst>
                <a:ext uri="{FF2B5EF4-FFF2-40B4-BE49-F238E27FC236}">
                  <a16:creationId xmlns:a16="http://schemas.microsoft.com/office/drawing/2014/main" id="{98168C53-D8C0-03C8-3E95-5B8AADA7480C}"/>
                </a:ext>
              </a:extLst>
            </p:cNvPr>
            <p:cNvSpPr/>
            <p:nvPr/>
          </p:nvSpPr>
          <p:spPr>
            <a:xfrm>
              <a:off x="3653196" y="1324076"/>
              <a:ext cx="965966"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20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2" name="Google Shape;640;p35">
              <a:extLst>
                <a:ext uri="{FF2B5EF4-FFF2-40B4-BE49-F238E27FC236}">
                  <a16:creationId xmlns:a16="http://schemas.microsoft.com/office/drawing/2014/main" id="{36EC5B50-F55B-52A9-E34F-FEEAD2CECE00}"/>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anose="020F0502020204030204" pitchFamily="34" charset="0"/>
                <a:ea typeface="Calibri" panose="020F0502020204030204" pitchFamily="34" charset="0"/>
                <a:cs typeface="Calibri" panose="020F0502020204030204" pitchFamily="34" charset="0"/>
              </a:endParaRPr>
            </a:p>
          </p:txBody>
        </p:sp>
      </p:grpSp>
      <p:sp>
        <p:nvSpPr>
          <p:cNvPr id="80" name="TextBox 79">
            <a:extLst>
              <a:ext uri="{FF2B5EF4-FFF2-40B4-BE49-F238E27FC236}">
                <a16:creationId xmlns:a16="http://schemas.microsoft.com/office/drawing/2014/main" id="{DBC17E2B-D398-F0B3-0DB2-926997A61245}"/>
              </a:ext>
            </a:extLst>
          </p:cNvPr>
          <p:cNvSpPr txBox="1"/>
          <p:nvPr/>
        </p:nvSpPr>
        <p:spPr>
          <a:xfrm>
            <a:off x="6146264" y="4112638"/>
            <a:ext cx="1357320" cy="523220"/>
          </a:xfrm>
          <a:prstGeom prst="rect">
            <a:avLst/>
          </a:prstGeom>
          <a:noFill/>
        </p:spPr>
        <p:txBody>
          <a:bodyPr wrap="square" rtlCol="0">
            <a:spAutoFit/>
          </a:bodyPr>
          <a:lstStyle/>
          <a:p>
            <a:pPr algn="ctr"/>
            <a:r>
              <a:rPr lang="en-CA" sz="1400" dirty="0">
                <a:latin typeface="Calibri" panose="020F0502020204030204" pitchFamily="34" charset="0"/>
                <a:ea typeface="Calibri" panose="020F0502020204030204" pitchFamily="34" charset="0"/>
                <a:cs typeface="Calibri" panose="020F0502020204030204" pitchFamily="34" charset="0"/>
              </a:rPr>
              <a:t>College</a:t>
            </a:r>
          </a:p>
          <a:p>
            <a:pPr algn="ctr"/>
            <a:r>
              <a:rPr lang="en-CA" sz="1400" dirty="0">
                <a:latin typeface="Calibri" panose="020F0502020204030204" pitchFamily="34" charset="0"/>
                <a:ea typeface="Calibri" panose="020F0502020204030204" pitchFamily="34" charset="0"/>
                <a:cs typeface="Calibri" panose="020F0502020204030204" pitchFamily="34" charset="0"/>
              </a:rPr>
              <a:t>Management</a:t>
            </a:r>
            <a:endParaRPr lang="en-CA" sz="1200" dirty="0">
              <a:latin typeface="Calibri" panose="020F0502020204030204" pitchFamily="34" charset="0"/>
              <a:ea typeface="Calibri" panose="020F0502020204030204" pitchFamily="34" charset="0"/>
              <a:cs typeface="Calibri" panose="020F0502020204030204" pitchFamily="34" charset="0"/>
            </a:endParaRPr>
          </a:p>
        </p:txBody>
      </p:sp>
      <p:grpSp>
        <p:nvGrpSpPr>
          <p:cNvPr id="83" name="Group 82">
            <a:extLst>
              <a:ext uri="{FF2B5EF4-FFF2-40B4-BE49-F238E27FC236}">
                <a16:creationId xmlns:a16="http://schemas.microsoft.com/office/drawing/2014/main" id="{79D68857-2C1B-7516-7008-DABE53AB2F2C}"/>
              </a:ext>
            </a:extLst>
          </p:cNvPr>
          <p:cNvGrpSpPr/>
          <p:nvPr/>
        </p:nvGrpSpPr>
        <p:grpSpPr>
          <a:xfrm>
            <a:off x="5517716" y="4891414"/>
            <a:ext cx="1352830" cy="1206704"/>
            <a:chOff x="3555830" y="1324076"/>
            <a:chExt cx="1109459" cy="930418"/>
          </a:xfrm>
        </p:grpSpPr>
        <p:grpSp>
          <p:nvGrpSpPr>
            <p:cNvPr id="84" name="Group 83">
              <a:extLst>
                <a:ext uri="{FF2B5EF4-FFF2-40B4-BE49-F238E27FC236}">
                  <a16:creationId xmlns:a16="http://schemas.microsoft.com/office/drawing/2014/main" id="{55873196-3134-B4B9-1578-27D0DFA4AC7D}"/>
                </a:ext>
              </a:extLst>
            </p:cNvPr>
            <p:cNvGrpSpPr/>
            <p:nvPr/>
          </p:nvGrpSpPr>
          <p:grpSpPr>
            <a:xfrm>
              <a:off x="3555830" y="1324076"/>
              <a:ext cx="1063332" cy="930418"/>
              <a:chOff x="3555830" y="1324076"/>
              <a:chExt cx="1063332" cy="930418"/>
            </a:xfrm>
          </p:grpSpPr>
          <p:sp>
            <p:nvSpPr>
              <p:cNvPr id="86" name="Oval 85">
                <a:extLst>
                  <a:ext uri="{FF2B5EF4-FFF2-40B4-BE49-F238E27FC236}">
                    <a16:creationId xmlns:a16="http://schemas.microsoft.com/office/drawing/2014/main" id="{F90CE275-A9A0-FB12-2CA8-ABE15EEFB089}"/>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sz="20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7" name="Google Shape;640;p35">
                <a:extLst>
                  <a:ext uri="{FF2B5EF4-FFF2-40B4-BE49-F238E27FC236}">
                    <a16:creationId xmlns:a16="http://schemas.microsoft.com/office/drawing/2014/main" id="{727C1969-F1DA-72B0-B59D-518DCB4F3FCE}"/>
                  </a:ext>
                </a:extLst>
              </p:cNvPr>
              <p:cNvSpPr/>
              <p:nvPr/>
            </p:nvSpPr>
            <p:spPr>
              <a:xfrm>
                <a:off x="3555830" y="1726924"/>
                <a:ext cx="194732" cy="112786"/>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anose="020F0502020204030204" pitchFamily="34" charset="0"/>
                  <a:ea typeface="Calibri" panose="020F0502020204030204" pitchFamily="34" charset="0"/>
                  <a:cs typeface="Calibri" panose="020F0502020204030204" pitchFamily="34" charset="0"/>
                </a:endParaRPr>
              </a:p>
            </p:txBody>
          </p:sp>
        </p:grpSp>
        <p:sp>
          <p:nvSpPr>
            <p:cNvPr id="85" name="TextBox 84">
              <a:extLst>
                <a:ext uri="{FF2B5EF4-FFF2-40B4-BE49-F238E27FC236}">
                  <a16:creationId xmlns:a16="http://schemas.microsoft.com/office/drawing/2014/main" id="{92B0D889-BFE3-F9B0-B8C8-62F2BA2DEA42}"/>
                </a:ext>
              </a:extLst>
            </p:cNvPr>
            <p:cNvSpPr txBox="1"/>
            <p:nvPr/>
          </p:nvSpPr>
          <p:spPr>
            <a:xfrm>
              <a:off x="3622873" y="1669145"/>
              <a:ext cx="1042416" cy="237309"/>
            </a:xfrm>
            <a:prstGeom prst="rect">
              <a:avLst/>
            </a:prstGeom>
            <a:noFill/>
          </p:spPr>
          <p:txBody>
            <a:bodyPr wrap="square" rtlCol="0">
              <a:spAutoFit/>
            </a:bodyPr>
            <a:lstStyle/>
            <a:p>
              <a:pPr algn="ctr"/>
              <a:r>
                <a:rPr lang="en-CA" sz="1400" dirty="0">
                  <a:latin typeface="Calibri" panose="020F0502020204030204" pitchFamily="34" charset="0"/>
                  <a:ea typeface="Calibri" panose="020F0502020204030204" pitchFamily="34" charset="0"/>
                  <a:cs typeface="Calibri" panose="020F0502020204030204" pitchFamily="34" charset="0"/>
                </a:rPr>
                <a:t>Students</a:t>
              </a:r>
            </a:p>
          </p:txBody>
        </p:sp>
      </p:grpSp>
      <p:grpSp>
        <p:nvGrpSpPr>
          <p:cNvPr id="89" name="Group 88">
            <a:extLst>
              <a:ext uri="{FF2B5EF4-FFF2-40B4-BE49-F238E27FC236}">
                <a16:creationId xmlns:a16="http://schemas.microsoft.com/office/drawing/2014/main" id="{84EF5A0D-9FA9-EC31-4EEC-401281A8CB6D}"/>
              </a:ext>
            </a:extLst>
          </p:cNvPr>
          <p:cNvGrpSpPr/>
          <p:nvPr/>
        </p:nvGrpSpPr>
        <p:grpSpPr>
          <a:xfrm>
            <a:off x="6895007" y="4892872"/>
            <a:ext cx="1247224" cy="1199935"/>
            <a:chOff x="3835218" y="1336266"/>
            <a:chExt cx="1065750" cy="930418"/>
          </a:xfrm>
        </p:grpSpPr>
        <p:sp>
          <p:nvSpPr>
            <p:cNvPr id="91" name="Oval 90">
              <a:extLst>
                <a:ext uri="{FF2B5EF4-FFF2-40B4-BE49-F238E27FC236}">
                  <a16:creationId xmlns:a16="http://schemas.microsoft.com/office/drawing/2014/main" id="{9E5E2453-35A2-9A1E-6D67-9A00800EE016}"/>
                </a:ext>
              </a:extLst>
            </p:cNvPr>
            <p:cNvSpPr/>
            <p:nvPr/>
          </p:nvSpPr>
          <p:spPr>
            <a:xfrm>
              <a:off x="3835218" y="133626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2" name="Google Shape;640;p35">
              <a:extLst>
                <a:ext uri="{FF2B5EF4-FFF2-40B4-BE49-F238E27FC236}">
                  <a16:creationId xmlns:a16="http://schemas.microsoft.com/office/drawing/2014/main" id="{D9BB6A75-E767-4A23-2E8F-68FDD98F6603}"/>
                </a:ext>
              </a:extLst>
            </p:cNvPr>
            <p:cNvSpPr/>
            <p:nvPr/>
          </p:nvSpPr>
          <p:spPr>
            <a:xfrm>
              <a:off x="4706236" y="1730034"/>
              <a:ext cx="194732" cy="112786"/>
            </a:xfrm>
            <a:prstGeom prst="rect">
              <a:avLst/>
            </a:pr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anose="020F0502020204030204" pitchFamily="34" charset="0"/>
                <a:ea typeface="Calibri" panose="020F0502020204030204" pitchFamily="34" charset="0"/>
                <a:cs typeface="Calibri" panose="020F0502020204030204" pitchFamily="34" charset="0"/>
              </a:endParaRPr>
            </a:p>
          </p:txBody>
        </p:sp>
      </p:grpSp>
      <p:sp>
        <p:nvSpPr>
          <p:cNvPr id="90" name="TextBox 89">
            <a:extLst>
              <a:ext uri="{FF2B5EF4-FFF2-40B4-BE49-F238E27FC236}">
                <a16:creationId xmlns:a16="http://schemas.microsoft.com/office/drawing/2014/main" id="{096B5B51-FB6D-EDA1-C475-5E2A03D62BB0}"/>
              </a:ext>
            </a:extLst>
          </p:cNvPr>
          <p:cNvSpPr txBox="1"/>
          <p:nvPr/>
        </p:nvSpPr>
        <p:spPr>
          <a:xfrm>
            <a:off x="6758554" y="5304941"/>
            <a:ext cx="1323732" cy="307777"/>
          </a:xfrm>
          <a:prstGeom prst="rect">
            <a:avLst/>
          </a:prstGeom>
          <a:noFill/>
        </p:spPr>
        <p:txBody>
          <a:bodyPr wrap="square" rtlCol="0">
            <a:spAutoFit/>
          </a:bodyPr>
          <a:lstStyle/>
          <a:p>
            <a:pPr algn="ctr"/>
            <a:r>
              <a:rPr lang="en-CA" sz="1400" dirty="0">
                <a:latin typeface="Calibri" panose="020F0502020204030204" pitchFamily="34" charset="0"/>
                <a:ea typeface="Calibri" panose="020F0502020204030204" pitchFamily="34" charset="0"/>
                <a:cs typeface="Calibri" panose="020F0502020204030204" pitchFamily="34" charset="0"/>
              </a:rPr>
              <a:t>Project Team</a:t>
            </a:r>
          </a:p>
        </p:txBody>
      </p:sp>
      <p:sp>
        <p:nvSpPr>
          <p:cNvPr id="93" name="Left Brace 92">
            <a:extLst>
              <a:ext uri="{FF2B5EF4-FFF2-40B4-BE49-F238E27FC236}">
                <a16:creationId xmlns:a16="http://schemas.microsoft.com/office/drawing/2014/main" id="{3D671F78-398D-CA74-6720-A25F2952DD93}"/>
              </a:ext>
            </a:extLst>
          </p:cNvPr>
          <p:cNvSpPr/>
          <p:nvPr/>
        </p:nvSpPr>
        <p:spPr>
          <a:xfrm>
            <a:off x="8655508" y="2769895"/>
            <a:ext cx="498618" cy="3368090"/>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2000" dirty="0">
              <a:latin typeface="Calibri" panose="020F0502020204030204" pitchFamily="34" charset="0"/>
              <a:ea typeface="Calibri" panose="020F0502020204030204" pitchFamily="34" charset="0"/>
              <a:cs typeface="Calibri" panose="020F0502020204030204" pitchFamily="34" charset="0"/>
            </a:endParaRPr>
          </a:p>
        </p:txBody>
      </p:sp>
      <p:sp>
        <p:nvSpPr>
          <p:cNvPr id="96" name="Left Brace 95">
            <a:extLst>
              <a:ext uri="{FF2B5EF4-FFF2-40B4-BE49-F238E27FC236}">
                <a16:creationId xmlns:a16="http://schemas.microsoft.com/office/drawing/2014/main" id="{D90DDAF2-43FC-576E-EE0E-1BBD22AFB9A7}"/>
              </a:ext>
            </a:extLst>
          </p:cNvPr>
          <p:cNvSpPr/>
          <p:nvPr/>
        </p:nvSpPr>
        <p:spPr>
          <a:xfrm rot="16200000" flipH="1">
            <a:off x="6592897" y="2448580"/>
            <a:ext cx="378909" cy="2365271"/>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2000">
              <a:latin typeface="Calibri" panose="020F0502020204030204" pitchFamily="34" charset="0"/>
              <a:ea typeface="Calibri" panose="020F0502020204030204" pitchFamily="34" charset="0"/>
              <a:cs typeface="Calibri" panose="020F0502020204030204" pitchFamily="34" charset="0"/>
            </a:endParaRPr>
          </a:p>
        </p:txBody>
      </p:sp>
      <p:sp>
        <p:nvSpPr>
          <p:cNvPr id="97" name="TextBox 96">
            <a:extLst>
              <a:ext uri="{FF2B5EF4-FFF2-40B4-BE49-F238E27FC236}">
                <a16:creationId xmlns:a16="http://schemas.microsoft.com/office/drawing/2014/main" id="{3E65764C-5200-95EA-8EA8-7AD098C3BA3D}"/>
              </a:ext>
            </a:extLst>
          </p:cNvPr>
          <p:cNvSpPr txBox="1"/>
          <p:nvPr/>
        </p:nvSpPr>
        <p:spPr>
          <a:xfrm rot="16200000">
            <a:off x="7410604" y="4253886"/>
            <a:ext cx="1952984" cy="400110"/>
          </a:xfrm>
          <a:prstGeom prst="rect">
            <a:avLst/>
          </a:prstGeom>
          <a:noFill/>
        </p:spPr>
        <p:txBody>
          <a:bodyPr wrap="square" rtlCol="0">
            <a:spAutoFit/>
          </a:bodyPr>
          <a:lstStyle/>
          <a:p>
            <a:pPr algn="ctr"/>
            <a:r>
              <a:rPr lang="en-CA" sz="2000" b="1" dirty="0">
                <a:latin typeface="Calibri" panose="020F0502020204030204" pitchFamily="34" charset="0"/>
                <a:ea typeface="Calibri" panose="020F0502020204030204" pitchFamily="34" charset="0"/>
                <a:cs typeface="Calibri" panose="020F0502020204030204" pitchFamily="34" charset="0"/>
              </a:rPr>
              <a:t>Benefits</a:t>
            </a:r>
          </a:p>
        </p:txBody>
      </p:sp>
      <p:sp>
        <p:nvSpPr>
          <p:cNvPr id="98" name="TextBox 97">
            <a:extLst>
              <a:ext uri="{FF2B5EF4-FFF2-40B4-BE49-F238E27FC236}">
                <a16:creationId xmlns:a16="http://schemas.microsoft.com/office/drawing/2014/main" id="{2E3DFCEF-5956-7E4F-BC74-9A9DB2391A0C}"/>
              </a:ext>
            </a:extLst>
          </p:cNvPr>
          <p:cNvSpPr txBox="1"/>
          <p:nvPr/>
        </p:nvSpPr>
        <p:spPr>
          <a:xfrm>
            <a:off x="5714269" y="2890263"/>
            <a:ext cx="1952984" cy="400110"/>
          </a:xfrm>
          <a:prstGeom prst="rect">
            <a:avLst/>
          </a:prstGeom>
          <a:noFill/>
        </p:spPr>
        <p:txBody>
          <a:bodyPr wrap="square" rtlCol="0">
            <a:spAutoFit/>
          </a:bodyPr>
          <a:lstStyle/>
          <a:p>
            <a:pPr algn="ctr"/>
            <a:r>
              <a:rPr lang="en-CA" sz="2000" b="1" dirty="0">
                <a:latin typeface="Calibri" panose="020F0502020204030204" pitchFamily="34" charset="0"/>
                <a:ea typeface="Calibri" panose="020F0502020204030204" pitchFamily="34" charset="0"/>
                <a:cs typeface="Calibri" panose="020F0502020204030204" pitchFamily="34" charset="0"/>
              </a:rPr>
              <a:t>Stakeholders</a:t>
            </a:r>
          </a:p>
        </p:txBody>
      </p:sp>
      <p:sp>
        <p:nvSpPr>
          <p:cNvPr id="99" name="TextBox 98">
            <a:extLst>
              <a:ext uri="{FF2B5EF4-FFF2-40B4-BE49-F238E27FC236}">
                <a16:creationId xmlns:a16="http://schemas.microsoft.com/office/drawing/2014/main" id="{0BFBD1CF-EA14-D6B6-A3FD-1BFE20069F3C}"/>
              </a:ext>
            </a:extLst>
          </p:cNvPr>
          <p:cNvSpPr txBox="1"/>
          <p:nvPr/>
        </p:nvSpPr>
        <p:spPr>
          <a:xfrm>
            <a:off x="2461385" y="1309882"/>
            <a:ext cx="8024292" cy="1015663"/>
          </a:xfrm>
          <a:prstGeom prst="rect">
            <a:avLst/>
          </a:prstGeom>
          <a:noFill/>
        </p:spPr>
        <p:txBody>
          <a:bodyPr wrap="square">
            <a:spAutoFit/>
          </a:bodyPr>
          <a:lstStyle/>
          <a:p>
            <a:pPr marL="158750" lvl="0" algn="l" rtl="0">
              <a:spcBef>
                <a:spcPts val="0"/>
              </a:spcBef>
              <a:spcAft>
                <a:spcPts val="0"/>
              </a:spcAft>
              <a:buSzPts val="1100"/>
            </a:pPr>
            <a:r>
              <a:rPr lang="en-GB" sz="2000" dirty="0">
                <a:latin typeface="Calibri" panose="020F0502020204030204" pitchFamily="34" charset="0"/>
                <a:ea typeface="Calibri" panose="020F0502020204030204" pitchFamily="34" charset="0"/>
                <a:cs typeface="Calibri" panose="020F0502020204030204" pitchFamily="34" charset="0"/>
              </a:rPr>
              <a:t>The main objective is to collect and conduct a detailed and relational analysis/study of data pertaining to all current students enrolled in the DAB program.</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03" name="Google Shape;639;p35">
            <a:extLst>
              <a:ext uri="{FF2B5EF4-FFF2-40B4-BE49-F238E27FC236}">
                <a16:creationId xmlns:a16="http://schemas.microsoft.com/office/drawing/2014/main" id="{405A303E-F139-9024-02EF-25F82A197D61}"/>
              </a:ext>
            </a:extLst>
          </p:cNvPr>
          <p:cNvSpPr/>
          <p:nvPr/>
        </p:nvSpPr>
        <p:spPr>
          <a:xfrm>
            <a:off x="9139341" y="5200978"/>
            <a:ext cx="2544291" cy="75315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102" name="TextBox 101">
            <a:extLst>
              <a:ext uri="{FF2B5EF4-FFF2-40B4-BE49-F238E27FC236}">
                <a16:creationId xmlns:a16="http://schemas.microsoft.com/office/drawing/2014/main" id="{23382A41-B3AB-24F6-155A-1E0558BA2F81}"/>
              </a:ext>
            </a:extLst>
          </p:cNvPr>
          <p:cNvSpPr txBox="1"/>
          <p:nvPr/>
        </p:nvSpPr>
        <p:spPr>
          <a:xfrm>
            <a:off x="9139341" y="5215471"/>
            <a:ext cx="2726811" cy="738664"/>
          </a:xfrm>
          <a:prstGeom prst="rect">
            <a:avLst/>
          </a:prstGeom>
          <a:noFill/>
        </p:spPr>
        <p:txBody>
          <a:bodyPr wrap="square" rtlCol="0">
            <a:spAutoFit/>
          </a:bodyPr>
          <a:lstStyle/>
          <a:p>
            <a:r>
              <a:rPr lang="en-GB" sz="1400" dirty="0">
                <a:latin typeface="Calibri" panose="020F0502020204030204" pitchFamily="34" charset="0"/>
                <a:ea typeface="Calibri" panose="020F0502020204030204" pitchFamily="34" charset="0"/>
                <a:cs typeface="Calibri" panose="020F0502020204030204" pitchFamily="34" charset="0"/>
              </a:rPr>
              <a:t>Work on a problem and learn various technology platforms and understand Data pipelines</a:t>
            </a:r>
            <a:endParaRPr lang="en-CA" sz="1400" dirty="0">
              <a:latin typeface="Calibri" panose="020F0502020204030204" pitchFamily="34" charset="0"/>
              <a:ea typeface="Calibri" panose="020F0502020204030204" pitchFamily="34" charset="0"/>
              <a:cs typeface="Calibri" panose="020F0502020204030204" pitchFamily="34" charset="0"/>
            </a:endParaRPr>
          </a:p>
        </p:txBody>
      </p:sp>
      <p:sp>
        <p:nvSpPr>
          <p:cNvPr id="108" name="Google Shape;639;p35">
            <a:extLst>
              <a:ext uri="{FF2B5EF4-FFF2-40B4-BE49-F238E27FC236}">
                <a16:creationId xmlns:a16="http://schemas.microsoft.com/office/drawing/2014/main" id="{B80917AE-CD8B-4D32-5A2F-EB7E140D51C4}"/>
              </a:ext>
            </a:extLst>
          </p:cNvPr>
          <p:cNvSpPr/>
          <p:nvPr/>
        </p:nvSpPr>
        <p:spPr>
          <a:xfrm>
            <a:off x="9139341" y="4135451"/>
            <a:ext cx="2559076" cy="75315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107" name="TextBox 106">
            <a:extLst>
              <a:ext uri="{FF2B5EF4-FFF2-40B4-BE49-F238E27FC236}">
                <a16:creationId xmlns:a16="http://schemas.microsoft.com/office/drawing/2014/main" id="{4D6EB17F-655E-1CE3-1C00-C3B4A40B5B41}"/>
              </a:ext>
            </a:extLst>
          </p:cNvPr>
          <p:cNvSpPr txBox="1"/>
          <p:nvPr/>
        </p:nvSpPr>
        <p:spPr>
          <a:xfrm>
            <a:off x="9120407" y="4132508"/>
            <a:ext cx="2481551" cy="738664"/>
          </a:xfrm>
          <a:prstGeom prst="rect">
            <a:avLst/>
          </a:prstGeom>
          <a:noFill/>
        </p:spPr>
        <p:txBody>
          <a:bodyPr wrap="square" rtlCol="0">
            <a:spAutoFit/>
          </a:bodyPr>
          <a:lstStyle/>
          <a:p>
            <a:r>
              <a:rPr lang="en-GB" sz="1400" dirty="0">
                <a:latin typeface="Calibri" panose="020F0502020204030204" pitchFamily="34" charset="0"/>
                <a:ea typeface="Calibri" panose="020F0502020204030204" pitchFamily="34" charset="0"/>
                <a:cs typeface="Calibri" panose="020F0502020204030204" pitchFamily="34" charset="0"/>
              </a:rPr>
              <a:t>Platform for raising and addressing Student’s concerns regarding Living and Academics</a:t>
            </a:r>
            <a:endParaRPr lang="en-CA" sz="1400" dirty="0">
              <a:latin typeface="Calibri" panose="020F0502020204030204" pitchFamily="34" charset="0"/>
              <a:ea typeface="Calibri" panose="020F0502020204030204" pitchFamily="34" charset="0"/>
              <a:cs typeface="Calibri" panose="020F0502020204030204" pitchFamily="34" charset="0"/>
            </a:endParaRPr>
          </a:p>
        </p:txBody>
      </p:sp>
      <p:sp>
        <p:nvSpPr>
          <p:cNvPr id="113" name="Google Shape;640;p35">
            <a:extLst>
              <a:ext uri="{FF2B5EF4-FFF2-40B4-BE49-F238E27FC236}">
                <a16:creationId xmlns:a16="http://schemas.microsoft.com/office/drawing/2014/main" id="{7965E759-F0AE-5C31-614B-423B99DD7345}"/>
              </a:ext>
            </a:extLst>
          </p:cNvPr>
          <p:cNvSpPr/>
          <p:nvPr/>
        </p:nvSpPr>
        <p:spPr>
          <a:xfrm>
            <a:off x="10250428" y="2884825"/>
            <a:ext cx="235249" cy="145457"/>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anose="020F0502020204030204" pitchFamily="34" charset="0"/>
              <a:ea typeface="Calibri" panose="020F0502020204030204" pitchFamily="34" charset="0"/>
              <a:cs typeface="Calibri" panose="020F0502020204030204" pitchFamily="34" charset="0"/>
            </a:endParaRPr>
          </a:p>
        </p:txBody>
      </p:sp>
      <p:sp>
        <p:nvSpPr>
          <p:cNvPr id="114" name="Google Shape;640;p35">
            <a:extLst>
              <a:ext uri="{FF2B5EF4-FFF2-40B4-BE49-F238E27FC236}">
                <a16:creationId xmlns:a16="http://schemas.microsoft.com/office/drawing/2014/main" id="{399B7CE6-5F42-3593-D269-DCB1E2440476}"/>
              </a:ext>
            </a:extLst>
          </p:cNvPr>
          <p:cNvSpPr/>
          <p:nvPr/>
        </p:nvSpPr>
        <p:spPr>
          <a:xfrm>
            <a:off x="10268920" y="5110813"/>
            <a:ext cx="227891" cy="145457"/>
          </a:xfrm>
          <a:prstGeom prst="rect">
            <a:avLst/>
          </a:pr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anose="020F0502020204030204" pitchFamily="34" charset="0"/>
              <a:ea typeface="Calibri" panose="020F0502020204030204" pitchFamily="34" charset="0"/>
              <a:cs typeface="Calibri" panose="020F0502020204030204" pitchFamily="34" charset="0"/>
            </a:endParaRPr>
          </a:p>
        </p:txBody>
      </p:sp>
      <p:sp>
        <p:nvSpPr>
          <p:cNvPr id="115" name="Google Shape;640;p35">
            <a:extLst>
              <a:ext uri="{FF2B5EF4-FFF2-40B4-BE49-F238E27FC236}">
                <a16:creationId xmlns:a16="http://schemas.microsoft.com/office/drawing/2014/main" id="{BE60DDB3-8BB1-841E-2393-1BDE7BC52477}"/>
              </a:ext>
            </a:extLst>
          </p:cNvPr>
          <p:cNvSpPr/>
          <p:nvPr/>
        </p:nvSpPr>
        <p:spPr>
          <a:xfrm>
            <a:off x="10259362" y="4073567"/>
            <a:ext cx="237449" cy="146278"/>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anose="020F0502020204030204" pitchFamily="34" charset="0"/>
              <a:ea typeface="Calibri" panose="020F0502020204030204" pitchFamily="34" charset="0"/>
              <a:cs typeface="Calibri" panose="020F0502020204030204" pitchFamily="34" charset="0"/>
            </a:endParaRPr>
          </a:p>
        </p:txBody>
      </p:sp>
      <p:sp>
        <p:nvSpPr>
          <p:cNvPr id="116" name="Slide Number Placeholder 3">
            <a:extLst>
              <a:ext uri="{FF2B5EF4-FFF2-40B4-BE49-F238E27FC236}">
                <a16:creationId xmlns:a16="http://schemas.microsoft.com/office/drawing/2014/main" id="{DE40E17E-8F11-B092-AE42-667044DB92F5}"/>
              </a:ext>
            </a:extLst>
          </p:cNvPr>
          <p:cNvSpPr txBox="1">
            <a:spLocks/>
          </p:cNvSpPr>
          <p:nvPr/>
        </p:nvSpPr>
        <p:spPr>
          <a:xfrm>
            <a:off x="5536305" y="6356350"/>
            <a:ext cx="987552" cy="365125"/>
          </a:xfrm>
          <a:prstGeom prst="rect">
            <a:avLst/>
          </a:prstGeom>
        </p:spPr>
        <p:txBody>
          <a:bodyPr vert="horz" lIns="91440" tIns="45720" rIns="91440" bIns="45720" rtlCol="0" anchor="ctr"/>
          <a:lstStyle>
            <a:defPPr>
              <a:defRPr lang="en-US"/>
            </a:defPPr>
            <a:lvl1pPr algn="r">
              <a:defRPr sz="9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Google Shape;400;p29">
            <a:extLst>
              <a:ext uri="{FF2B5EF4-FFF2-40B4-BE49-F238E27FC236}">
                <a16:creationId xmlns:a16="http://schemas.microsoft.com/office/drawing/2014/main" id="{B676E400-6ECA-667E-4AEE-B8D5D8F356B1}"/>
              </a:ext>
            </a:extLst>
          </p:cNvPr>
          <p:cNvSpPr txBox="1">
            <a:spLocks noGrp="1"/>
          </p:cNvSpPr>
          <p:nvPr>
            <p:ph type="title"/>
          </p:nvPr>
        </p:nvSpPr>
        <p:spPr>
          <a:xfrm>
            <a:off x="3753443" y="128360"/>
            <a:ext cx="28227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101" name="TextBox 100">
            <a:extLst>
              <a:ext uri="{FF2B5EF4-FFF2-40B4-BE49-F238E27FC236}">
                <a16:creationId xmlns:a16="http://schemas.microsoft.com/office/drawing/2014/main" id="{C0C94DC6-918B-1B96-4295-620D01C35658}"/>
              </a:ext>
            </a:extLst>
          </p:cNvPr>
          <p:cNvSpPr txBox="1"/>
          <p:nvPr/>
        </p:nvSpPr>
        <p:spPr>
          <a:xfrm>
            <a:off x="1113183" y="1335819"/>
            <a:ext cx="6799022"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dk1"/>
                </a:solidFill>
                <a:latin typeface="Roboto"/>
                <a:ea typeface="Roboto"/>
                <a:cs typeface="Roboto"/>
              </a:rPr>
              <a:t>The project aims to improve the student experience at St Clair College's Data Analytics for Business program.</a:t>
            </a:r>
          </a:p>
          <a:p>
            <a:pPr marL="285750" indent="-285750" algn="just">
              <a:buFont typeface="Arial" panose="020B0604020202020204" pitchFamily="34" charset="0"/>
              <a:buChar char="•"/>
            </a:pPr>
            <a:r>
              <a:rPr lang="en-US" dirty="0">
                <a:solidFill>
                  <a:schemeClr val="dk1"/>
                </a:solidFill>
                <a:latin typeface="Roboto"/>
                <a:ea typeface="Roboto"/>
                <a:cs typeface="Roboto"/>
              </a:rPr>
              <a:t>The main objective is to create a centralized system for collecting and utilizing student data and monitor their needs and problems.</a:t>
            </a:r>
          </a:p>
          <a:p>
            <a:pPr marL="285750" indent="-285750" algn="just">
              <a:buFont typeface="Arial" panose="020B0604020202020204" pitchFamily="34" charset="0"/>
              <a:buChar char="•"/>
            </a:pPr>
            <a:r>
              <a:rPr lang="en-US" dirty="0">
                <a:solidFill>
                  <a:schemeClr val="dk1"/>
                </a:solidFill>
                <a:latin typeface="Roboto"/>
                <a:ea typeface="Roboto"/>
                <a:cs typeface="Roboto"/>
              </a:rPr>
              <a:t>Goals include identifying key issues and potential solutions through data analysis and presenting findings through an interactive dashboard.</a:t>
            </a:r>
          </a:p>
          <a:p>
            <a:pPr marL="285750" indent="-285750" algn="just">
              <a:buFont typeface="Arial" panose="020B0604020202020204" pitchFamily="34" charset="0"/>
              <a:buChar char="•"/>
            </a:pPr>
            <a:r>
              <a:rPr lang="en-US" dirty="0">
                <a:solidFill>
                  <a:schemeClr val="dk1"/>
                </a:solidFill>
                <a:latin typeface="Roboto"/>
                <a:ea typeface="Roboto"/>
                <a:cs typeface="Roboto"/>
              </a:rPr>
              <a:t>Another goal is to create a template for other departments to use.</a:t>
            </a:r>
          </a:p>
          <a:p>
            <a:pPr marL="285750" indent="-285750" algn="just">
              <a:buFont typeface="Arial" panose="020B0604020202020204" pitchFamily="34" charset="0"/>
              <a:buChar char="•"/>
            </a:pPr>
            <a:r>
              <a:rPr lang="en-US" dirty="0">
                <a:solidFill>
                  <a:schemeClr val="dk1"/>
                </a:solidFill>
                <a:latin typeface="Roboto"/>
                <a:ea typeface="Roboto"/>
                <a:cs typeface="Roboto"/>
              </a:rPr>
              <a:t>Success will be measured through data accuracy, user feedback, adoption rate, user engagement, and trend analysis.</a:t>
            </a:r>
          </a:p>
          <a:p>
            <a:pPr marL="285750" indent="-285750" algn="just">
              <a:buFont typeface="Arial" panose="020B0604020202020204" pitchFamily="34" charset="0"/>
              <a:buChar char="•"/>
            </a:pPr>
            <a:r>
              <a:rPr lang="en-US" dirty="0">
                <a:solidFill>
                  <a:schemeClr val="dk1"/>
                </a:solidFill>
                <a:latin typeface="Roboto"/>
                <a:ea typeface="Roboto"/>
                <a:cs typeface="Roboto"/>
              </a:rPr>
              <a:t>The project will use primary and secondary data sets, machine learning techniques, and tools like Python and Tableau.</a:t>
            </a:r>
            <a:endParaRPr lang="en-US"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40485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400;p29">
            <a:extLst>
              <a:ext uri="{FF2B5EF4-FFF2-40B4-BE49-F238E27FC236}">
                <a16:creationId xmlns:a16="http://schemas.microsoft.com/office/drawing/2014/main" id="{2CF82F86-8DBB-65AD-7983-B3B69A5CB196}"/>
              </a:ext>
            </a:extLst>
          </p:cNvPr>
          <p:cNvSpPr txBox="1">
            <a:spLocks noGrp="1"/>
          </p:cNvSpPr>
          <p:nvPr>
            <p:ph type="title"/>
          </p:nvPr>
        </p:nvSpPr>
        <p:spPr>
          <a:xfrm>
            <a:off x="3232105" y="208049"/>
            <a:ext cx="506576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u="sng" dirty="0">
                <a:latin typeface="Calibri" panose="020F0502020204030204" pitchFamily="34" charset="0"/>
                <a:ea typeface="Calibri" panose="020F0502020204030204" pitchFamily="34" charset="0"/>
                <a:cs typeface="Calibri" panose="020F0502020204030204" pitchFamily="34" charset="0"/>
              </a:rPr>
              <a:t>Research Question</a:t>
            </a:r>
          </a:p>
        </p:txBody>
      </p:sp>
      <p:sp>
        <p:nvSpPr>
          <p:cNvPr id="48" name="TextBox 47">
            <a:extLst>
              <a:ext uri="{FF2B5EF4-FFF2-40B4-BE49-F238E27FC236}">
                <a16:creationId xmlns:a16="http://schemas.microsoft.com/office/drawing/2014/main" id="{5DFD22AD-9814-130F-9568-ACF34C72A047}"/>
              </a:ext>
            </a:extLst>
          </p:cNvPr>
          <p:cNvSpPr txBox="1"/>
          <p:nvPr/>
        </p:nvSpPr>
        <p:spPr>
          <a:xfrm>
            <a:off x="628153" y="1288111"/>
            <a:ext cx="7959256"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 Clair College's Data Analytics for Business program is facing a challenge in effectively analyzing student trends and sentiments</a:t>
            </a:r>
          </a:p>
          <a:p>
            <a:pPr marL="285750" indent="-285750" algn="just">
              <a:buFont typeface="Arial" panose="020B0604020202020204" pitchFamily="34" charset="0"/>
              <a:buChar char="•"/>
            </a:pPr>
            <a:r>
              <a:rPr lang="en-US" dirty="0"/>
              <a:t>This challenge is due to a lack of a centralized system for collecting and managing student data</a:t>
            </a:r>
          </a:p>
          <a:p>
            <a:pPr marL="285750" indent="-285750" algn="just">
              <a:buFont typeface="Arial" panose="020B0604020202020204" pitchFamily="34" charset="0"/>
              <a:buChar char="•"/>
            </a:pPr>
            <a:r>
              <a:rPr lang="en-US" dirty="0"/>
              <a:t>The lack of organization is leading to a lack of visibility into student issues</a:t>
            </a:r>
          </a:p>
          <a:p>
            <a:pPr marL="285750" indent="-285750" algn="just">
              <a:buFont typeface="Arial" panose="020B0604020202020204" pitchFamily="34" charset="0"/>
              <a:buChar char="•"/>
            </a:pPr>
            <a:r>
              <a:rPr lang="en-US" dirty="0"/>
              <a:t>This lack of visibility may result in a lack of satisfaction among students</a:t>
            </a:r>
          </a:p>
          <a:p>
            <a:pPr marL="285750" indent="-285750" algn="just">
              <a:buFont typeface="Arial" panose="020B0604020202020204" pitchFamily="34" charset="0"/>
              <a:buChar char="•"/>
            </a:pPr>
            <a:r>
              <a:rPr lang="en-US" dirty="0"/>
              <a:t>The project aims to create a centralized system for collecting and utilizing student data</a:t>
            </a:r>
          </a:p>
          <a:p>
            <a:pPr marL="285750" indent="-285750" algn="just">
              <a:buFont typeface="Arial" panose="020B0604020202020204" pitchFamily="34" charset="0"/>
              <a:buChar char="•"/>
            </a:pPr>
            <a:r>
              <a:rPr lang="en-US" dirty="0"/>
              <a:t>The project also aims to create a mechanism to monitor and understand student needs and their problems</a:t>
            </a:r>
          </a:p>
          <a:p>
            <a:pPr marL="285750" indent="-285750" algn="just">
              <a:buFont typeface="Arial" panose="020B0604020202020204" pitchFamily="34" charset="0"/>
              <a:buChar char="•"/>
            </a:pPr>
            <a:r>
              <a:rPr lang="en-US" dirty="0"/>
              <a:t>The student needs and problems include challenges related to accommodation, transportation, educational support, the college schedule, health services, and other matters.</a:t>
            </a: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400;p29">
            <a:extLst>
              <a:ext uri="{FF2B5EF4-FFF2-40B4-BE49-F238E27FC236}">
                <a16:creationId xmlns:a16="http://schemas.microsoft.com/office/drawing/2014/main" id="{2CF82F86-8DBB-65AD-7983-B3B69A5CB196}"/>
              </a:ext>
            </a:extLst>
          </p:cNvPr>
          <p:cNvSpPr txBox="1">
            <a:spLocks noGrp="1"/>
          </p:cNvSpPr>
          <p:nvPr>
            <p:ph type="title"/>
          </p:nvPr>
        </p:nvSpPr>
        <p:spPr>
          <a:xfrm>
            <a:off x="3213316" y="95315"/>
            <a:ext cx="506576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u="sng" dirty="0">
                <a:latin typeface="Calibri" panose="020F0502020204030204" pitchFamily="34" charset="0"/>
                <a:ea typeface="Calibri" panose="020F0502020204030204" pitchFamily="34" charset="0"/>
                <a:cs typeface="Calibri" panose="020F0502020204030204" pitchFamily="34" charset="0"/>
              </a:rPr>
              <a:t>What’s in the Data</a:t>
            </a:r>
          </a:p>
        </p:txBody>
      </p:sp>
      <p:grpSp>
        <p:nvGrpSpPr>
          <p:cNvPr id="17" name="Group 16">
            <a:extLst>
              <a:ext uri="{FF2B5EF4-FFF2-40B4-BE49-F238E27FC236}">
                <a16:creationId xmlns:a16="http://schemas.microsoft.com/office/drawing/2014/main" id="{2D225C3D-88C0-C0A6-7608-58F5D097E6B9}"/>
              </a:ext>
            </a:extLst>
          </p:cNvPr>
          <p:cNvGrpSpPr/>
          <p:nvPr/>
        </p:nvGrpSpPr>
        <p:grpSpPr>
          <a:xfrm>
            <a:off x="2600186" y="1453394"/>
            <a:ext cx="4726085" cy="1192695"/>
            <a:chOff x="2824904" y="66496"/>
            <a:chExt cx="4726085" cy="1616119"/>
          </a:xfrm>
        </p:grpSpPr>
        <p:grpSp>
          <p:nvGrpSpPr>
            <p:cNvPr id="18" name="Group 17">
              <a:extLst>
                <a:ext uri="{FF2B5EF4-FFF2-40B4-BE49-F238E27FC236}">
                  <a16:creationId xmlns:a16="http://schemas.microsoft.com/office/drawing/2014/main" id="{A88CD9D6-218E-190C-22ED-928A54DCC8B5}"/>
                </a:ext>
              </a:extLst>
            </p:cNvPr>
            <p:cNvGrpSpPr/>
            <p:nvPr/>
          </p:nvGrpSpPr>
          <p:grpSpPr>
            <a:xfrm>
              <a:off x="2824904" y="66496"/>
              <a:ext cx="3250264" cy="1571473"/>
              <a:chOff x="-1072284" y="-78530"/>
              <a:chExt cx="5498138" cy="3538445"/>
            </a:xfrm>
          </p:grpSpPr>
          <p:cxnSp>
            <p:nvCxnSpPr>
              <p:cNvPr id="25" name="Straight Connector 24">
                <a:extLst>
                  <a:ext uri="{FF2B5EF4-FFF2-40B4-BE49-F238E27FC236}">
                    <a16:creationId xmlns:a16="http://schemas.microsoft.com/office/drawing/2014/main" id="{F65A26FF-1B10-B4D8-5E90-CBDB11AB8719}"/>
                  </a:ext>
                </a:extLst>
              </p:cNvPr>
              <p:cNvCxnSpPr>
                <a:cxnSpLocks/>
              </p:cNvCxnSpPr>
              <p:nvPr/>
            </p:nvCxnSpPr>
            <p:spPr>
              <a:xfrm>
                <a:off x="4425854" y="-78530"/>
                <a:ext cx="0" cy="3538445"/>
              </a:xfrm>
              <a:prstGeom prst="line">
                <a:avLst/>
              </a:prstGeom>
              <a:noFill/>
              <a:ln w="6350" cap="flat" cmpd="sng" algn="ctr">
                <a:solidFill>
                  <a:sysClr val="window" lastClr="FFFFFF">
                    <a:lumMod val="85000"/>
                  </a:sysClr>
                </a:solidFill>
                <a:prstDash val="solid"/>
                <a:miter lim="800000"/>
              </a:ln>
              <a:effectLst/>
            </p:spPr>
          </p:cxnSp>
          <p:sp>
            <p:nvSpPr>
              <p:cNvPr id="26" name="Rectangle 25">
                <a:extLst>
                  <a:ext uri="{FF2B5EF4-FFF2-40B4-BE49-F238E27FC236}">
                    <a16:creationId xmlns:a16="http://schemas.microsoft.com/office/drawing/2014/main" id="{C9AB1BE7-D592-B472-D3FC-39CB729DF98A}"/>
                  </a:ext>
                </a:extLst>
              </p:cNvPr>
              <p:cNvSpPr/>
              <p:nvPr/>
            </p:nvSpPr>
            <p:spPr>
              <a:xfrm>
                <a:off x="-1072284" y="-17814"/>
                <a:ext cx="2151279" cy="1195461"/>
              </a:xfrm>
              <a:prstGeom prst="rect">
                <a:avLst/>
              </a:prstGeom>
              <a:solidFill>
                <a:srgbClr val="1F879D"/>
              </a:solidFill>
              <a:ln w="12700" cap="flat" cmpd="sng" algn="ctr">
                <a:noFill/>
                <a:prstDash val="solid"/>
                <a:miter lim="800000"/>
              </a:ln>
              <a:effectLst/>
            </p:spPr>
            <p:txBody>
              <a:bodyPr t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Demographic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19" name="Rectangle 18">
              <a:extLst>
                <a:ext uri="{FF2B5EF4-FFF2-40B4-BE49-F238E27FC236}">
                  <a16:creationId xmlns:a16="http://schemas.microsoft.com/office/drawing/2014/main" id="{591A5A88-33C4-7A59-3C87-3F6C3A5F1490}"/>
                </a:ext>
              </a:extLst>
            </p:cNvPr>
            <p:cNvSpPr/>
            <p:nvPr/>
          </p:nvSpPr>
          <p:spPr>
            <a:xfrm>
              <a:off x="4572000" y="89135"/>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Ease of living</a:t>
              </a:r>
            </a:p>
          </p:txBody>
        </p:sp>
        <p:sp>
          <p:nvSpPr>
            <p:cNvPr id="20" name="Rectangle 19">
              <a:extLst>
                <a:ext uri="{FF2B5EF4-FFF2-40B4-BE49-F238E27FC236}">
                  <a16:creationId xmlns:a16="http://schemas.microsoft.com/office/drawing/2014/main" id="{53CBCA5F-5F5E-9719-7C73-1F45CB116FDA}"/>
                </a:ext>
              </a:extLst>
            </p:cNvPr>
            <p:cNvSpPr/>
            <p:nvPr/>
          </p:nvSpPr>
          <p:spPr>
            <a:xfrm>
              <a:off x="6279245" y="84301"/>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Academics</a:t>
              </a:r>
            </a:p>
          </p:txBody>
        </p:sp>
        <p:pic>
          <p:nvPicPr>
            <p:cNvPr id="21" name="Picture 20">
              <a:extLst>
                <a:ext uri="{FF2B5EF4-FFF2-40B4-BE49-F238E27FC236}">
                  <a16:creationId xmlns:a16="http://schemas.microsoft.com/office/drawing/2014/main" id="{075C1E4E-0871-FC7B-AE70-4920CACB9BCD}"/>
                </a:ext>
              </a:extLst>
            </p:cNvPr>
            <p:cNvPicPr>
              <a:picLocks noChangeAspect="1"/>
            </p:cNvPicPr>
            <p:nvPr/>
          </p:nvPicPr>
          <p:blipFill>
            <a:blip r:embed="rId2"/>
            <a:stretch>
              <a:fillRect/>
            </a:stretch>
          </p:blipFill>
          <p:spPr>
            <a:xfrm>
              <a:off x="3195120" y="726487"/>
              <a:ext cx="531311" cy="670618"/>
            </a:xfrm>
            <a:prstGeom prst="rect">
              <a:avLst/>
            </a:prstGeom>
          </p:spPr>
        </p:pic>
        <p:pic>
          <p:nvPicPr>
            <p:cNvPr id="22" name="Graphic 21" descr="Couch with solid fill">
              <a:extLst>
                <a:ext uri="{FF2B5EF4-FFF2-40B4-BE49-F238E27FC236}">
                  <a16:creationId xmlns:a16="http://schemas.microsoft.com/office/drawing/2014/main" id="{1005807C-24AB-33E0-EDB8-2A7296C86E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2669" y="804169"/>
              <a:ext cx="441125" cy="572700"/>
            </a:xfrm>
            <a:prstGeom prst="rect">
              <a:avLst/>
            </a:prstGeom>
          </p:spPr>
        </p:pic>
        <p:pic>
          <p:nvPicPr>
            <p:cNvPr id="23" name="Graphic 22" descr="Graduation cap with solid fill">
              <a:extLst>
                <a:ext uri="{FF2B5EF4-FFF2-40B4-BE49-F238E27FC236}">
                  <a16:creationId xmlns:a16="http://schemas.microsoft.com/office/drawing/2014/main" id="{532BFF69-1C96-0124-68C2-6FE6A26CEB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64309" y="825769"/>
              <a:ext cx="501615" cy="600322"/>
            </a:xfrm>
            <a:prstGeom prst="rect">
              <a:avLst/>
            </a:prstGeom>
          </p:spPr>
        </p:pic>
        <p:cxnSp>
          <p:nvCxnSpPr>
            <p:cNvPr id="24" name="Straight Connector 23">
              <a:extLst>
                <a:ext uri="{FF2B5EF4-FFF2-40B4-BE49-F238E27FC236}">
                  <a16:creationId xmlns:a16="http://schemas.microsoft.com/office/drawing/2014/main" id="{7BF83F0B-99A5-1B07-924A-6CC07D4092F1}"/>
                </a:ext>
              </a:extLst>
            </p:cNvPr>
            <p:cNvCxnSpPr>
              <a:cxnSpLocks/>
            </p:cNvCxnSpPr>
            <p:nvPr/>
          </p:nvCxnSpPr>
          <p:spPr>
            <a:xfrm>
              <a:off x="4311304" y="111142"/>
              <a:ext cx="0" cy="1571473"/>
            </a:xfrm>
            <a:prstGeom prst="line">
              <a:avLst/>
            </a:prstGeom>
            <a:noFill/>
            <a:ln w="6350" cap="flat" cmpd="sng" algn="ctr">
              <a:solidFill>
                <a:sysClr val="window" lastClr="FFFFFF">
                  <a:lumMod val="85000"/>
                </a:sysClr>
              </a:solidFill>
              <a:prstDash val="solid"/>
              <a:miter lim="800000"/>
            </a:ln>
            <a:effectLst/>
          </p:spPr>
        </p:cxnSp>
      </p:grpSp>
      <p:grpSp>
        <p:nvGrpSpPr>
          <p:cNvPr id="27" name="Group 26">
            <a:extLst>
              <a:ext uri="{FF2B5EF4-FFF2-40B4-BE49-F238E27FC236}">
                <a16:creationId xmlns:a16="http://schemas.microsoft.com/office/drawing/2014/main" id="{F90C742D-A399-2C1A-A4B0-DCA541B92BDC}"/>
              </a:ext>
            </a:extLst>
          </p:cNvPr>
          <p:cNvGrpSpPr/>
          <p:nvPr/>
        </p:nvGrpSpPr>
        <p:grpSpPr>
          <a:xfrm>
            <a:off x="794334" y="2257393"/>
            <a:ext cx="8343403" cy="1384995"/>
            <a:chOff x="820274" y="1893729"/>
            <a:chExt cx="8343403" cy="1384995"/>
          </a:xfrm>
        </p:grpSpPr>
        <p:grpSp>
          <p:nvGrpSpPr>
            <p:cNvPr id="28" name="Group 27">
              <a:extLst>
                <a:ext uri="{FF2B5EF4-FFF2-40B4-BE49-F238E27FC236}">
                  <a16:creationId xmlns:a16="http://schemas.microsoft.com/office/drawing/2014/main" id="{F63AC806-901F-E6BD-C9FD-42C85C51D13E}"/>
                </a:ext>
              </a:extLst>
            </p:cNvPr>
            <p:cNvGrpSpPr/>
            <p:nvPr/>
          </p:nvGrpSpPr>
          <p:grpSpPr>
            <a:xfrm>
              <a:off x="820274" y="2128605"/>
              <a:ext cx="492981" cy="459280"/>
              <a:chOff x="1009816" y="2412117"/>
              <a:chExt cx="492981" cy="459280"/>
            </a:xfrm>
          </p:grpSpPr>
          <p:sp>
            <p:nvSpPr>
              <p:cNvPr id="30" name="Oval 29">
                <a:extLst>
                  <a:ext uri="{FF2B5EF4-FFF2-40B4-BE49-F238E27FC236}">
                    <a16:creationId xmlns:a16="http://schemas.microsoft.com/office/drawing/2014/main" id="{E693D015-685B-BA4A-78E7-BA02F26F4C90}"/>
                  </a:ext>
                </a:extLst>
              </p:cNvPr>
              <p:cNvSpPr/>
              <p:nvPr/>
            </p:nvSpPr>
            <p:spPr>
              <a:xfrm>
                <a:off x="1009816" y="241211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CD00BF73-B8ED-C190-B7CA-9FAB7187DC53}"/>
                  </a:ext>
                </a:extLst>
              </p:cNvPr>
              <p:cNvSpPr txBox="1"/>
              <p:nvPr/>
            </p:nvSpPr>
            <p:spPr>
              <a:xfrm>
                <a:off x="1104714" y="2457091"/>
                <a:ext cx="240090"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1</a:t>
                </a:r>
              </a:p>
            </p:txBody>
          </p:sp>
        </p:grpSp>
        <p:sp>
          <p:nvSpPr>
            <p:cNvPr id="29" name="TextBox 28">
              <a:extLst>
                <a:ext uri="{FF2B5EF4-FFF2-40B4-BE49-F238E27FC236}">
                  <a16:creationId xmlns:a16="http://schemas.microsoft.com/office/drawing/2014/main" id="{7F12C139-560D-82FC-29D9-4471F027FEF2}"/>
                </a:ext>
              </a:extLst>
            </p:cNvPr>
            <p:cNvSpPr txBox="1"/>
            <p:nvPr/>
          </p:nvSpPr>
          <p:spPr>
            <a:xfrm>
              <a:off x="1462241" y="1893729"/>
              <a:ext cx="7701436" cy="1384995"/>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HOW: </a:t>
              </a:r>
            </a:p>
            <a:p>
              <a:pPr marL="171450" indent="-171450">
                <a:buFont typeface="Arial" panose="020B0604020202020204" pitchFamily="34" charset="0"/>
                <a:buChar char="•"/>
              </a:pPr>
              <a:r>
                <a:rPr lang="en-US" sz="14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Primary data collection was conducted through surveys.</a:t>
              </a:r>
              <a:endParaRPr lang="en-US" sz="1100" b="1"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4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The collected data is stored in an Excel online file. To automate the transfer of data from Excel to Google Cloud, we used Microsoft Power Automate to connect the data to Google Drive and facilitate the transfer process.</a:t>
              </a:r>
              <a:endParaRPr lang="en-US" sz="11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EA04CB74-5046-9B39-7D09-E4F181677777}"/>
              </a:ext>
            </a:extLst>
          </p:cNvPr>
          <p:cNvGrpSpPr/>
          <p:nvPr/>
        </p:nvGrpSpPr>
        <p:grpSpPr>
          <a:xfrm>
            <a:off x="790385" y="5442316"/>
            <a:ext cx="7912627" cy="954107"/>
            <a:chOff x="816325" y="5085240"/>
            <a:chExt cx="7912627" cy="954107"/>
          </a:xfrm>
        </p:grpSpPr>
        <p:sp>
          <p:nvSpPr>
            <p:cNvPr id="39" name="TextBox 38">
              <a:extLst>
                <a:ext uri="{FF2B5EF4-FFF2-40B4-BE49-F238E27FC236}">
                  <a16:creationId xmlns:a16="http://schemas.microsoft.com/office/drawing/2014/main" id="{A1994DDC-9DF6-42A3-1B8F-26115C591BA2}"/>
                </a:ext>
              </a:extLst>
            </p:cNvPr>
            <p:cNvSpPr txBox="1"/>
            <p:nvPr/>
          </p:nvSpPr>
          <p:spPr>
            <a:xfrm>
              <a:off x="1461461" y="5085240"/>
              <a:ext cx="7267491" cy="954107"/>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WHY:</a:t>
              </a:r>
            </a:p>
            <a:p>
              <a:pPr marL="171450" indent="-171450">
                <a:buFont typeface="Arial" panose="020B0604020202020204" pitchFamily="34" charset="0"/>
                <a:buChar char="•"/>
              </a:pP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understand student’s opinions, attitudes, and behaviors</a:t>
              </a:r>
            </a:p>
            <a:p>
              <a:pPr marL="171450" indent="-171450">
                <a:buFont typeface="Arial" panose="020B0604020202020204" pitchFamily="34" charset="0"/>
                <a:buChar char="•"/>
              </a:pP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evaluate programs and services</a:t>
              </a:r>
            </a:p>
            <a:p>
              <a:pPr marL="171450" indent="-171450">
                <a:buFont typeface="Arial" panose="020B0604020202020204" pitchFamily="34" charset="0"/>
                <a:buChar char="•"/>
              </a:pP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improve communication and engagement</a:t>
              </a:r>
            </a:p>
          </p:txBody>
        </p:sp>
        <p:grpSp>
          <p:nvGrpSpPr>
            <p:cNvPr id="38" name="Group 37">
              <a:extLst>
                <a:ext uri="{FF2B5EF4-FFF2-40B4-BE49-F238E27FC236}">
                  <a16:creationId xmlns:a16="http://schemas.microsoft.com/office/drawing/2014/main" id="{403020F8-2B8D-15A5-28CF-81252A7762E7}"/>
                </a:ext>
              </a:extLst>
            </p:cNvPr>
            <p:cNvGrpSpPr/>
            <p:nvPr/>
          </p:nvGrpSpPr>
          <p:grpSpPr>
            <a:xfrm>
              <a:off x="816325" y="5427974"/>
              <a:ext cx="492981" cy="459280"/>
              <a:chOff x="1005867" y="3323345"/>
              <a:chExt cx="492981" cy="459280"/>
            </a:xfrm>
          </p:grpSpPr>
          <p:sp>
            <p:nvSpPr>
              <p:cNvPr id="40" name="Oval 39">
                <a:extLst>
                  <a:ext uri="{FF2B5EF4-FFF2-40B4-BE49-F238E27FC236}">
                    <a16:creationId xmlns:a16="http://schemas.microsoft.com/office/drawing/2014/main" id="{73FFE09B-C1AB-A8D6-DD5C-51E7DA49448E}"/>
                  </a:ext>
                </a:extLst>
              </p:cNvPr>
              <p:cNvSpPr/>
              <p:nvPr/>
            </p:nvSpPr>
            <p:spPr>
              <a:xfrm>
                <a:off x="1005867" y="3323345"/>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304B48E-BC9F-BD8C-0DBF-F070280D2F1D}"/>
                  </a:ext>
                </a:extLst>
              </p:cNvPr>
              <p:cNvSpPr txBox="1"/>
              <p:nvPr/>
            </p:nvSpPr>
            <p:spPr>
              <a:xfrm>
                <a:off x="1100765" y="3368319"/>
                <a:ext cx="240090"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3</a:t>
                </a:r>
              </a:p>
            </p:txBody>
          </p:sp>
        </p:grpSp>
      </p:grpSp>
      <p:grpSp>
        <p:nvGrpSpPr>
          <p:cNvPr id="32" name="Group 31">
            <a:extLst>
              <a:ext uri="{FF2B5EF4-FFF2-40B4-BE49-F238E27FC236}">
                <a16:creationId xmlns:a16="http://schemas.microsoft.com/office/drawing/2014/main" id="{687529E6-080B-2456-F9F8-AF09247C76D6}"/>
              </a:ext>
            </a:extLst>
          </p:cNvPr>
          <p:cNvGrpSpPr/>
          <p:nvPr/>
        </p:nvGrpSpPr>
        <p:grpSpPr>
          <a:xfrm>
            <a:off x="790385" y="3397872"/>
            <a:ext cx="7912626" cy="2031325"/>
            <a:chOff x="816326" y="2931050"/>
            <a:chExt cx="7912626" cy="2031325"/>
          </a:xfrm>
        </p:grpSpPr>
        <p:grpSp>
          <p:nvGrpSpPr>
            <p:cNvPr id="33" name="Group 32">
              <a:extLst>
                <a:ext uri="{FF2B5EF4-FFF2-40B4-BE49-F238E27FC236}">
                  <a16:creationId xmlns:a16="http://schemas.microsoft.com/office/drawing/2014/main" id="{71BB99FF-8692-4C29-1689-97B390324018}"/>
                </a:ext>
              </a:extLst>
            </p:cNvPr>
            <p:cNvGrpSpPr/>
            <p:nvPr/>
          </p:nvGrpSpPr>
          <p:grpSpPr>
            <a:xfrm>
              <a:off x="816326" y="3727847"/>
              <a:ext cx="492981" cy="459280"/>
              <a:chOff x="1003977" y="2716548"/>
              <a:chExt cx="492981" cy="459280"/>
            </a:xfrm>
          </p:grpSpPr>
          <p:sp>
            <p:nvSpPr>
              <p:cNvPr id="35" name="Oval 34">
                <a:extLst>
                  <a:ext uri="{FF2B5EF4-FFF2-40B4-BE49-F238E27FC236}">
                    <a16:creationId xmlns:a16="http://schemas.microsoft.com/office/drawing/2014/main" id="{375930DC-78FF-246B-B787-E70AA929C0A5}"/>
                  </a:ext>
                </a:extLst>
              </p:cNvPr>
              <p:cNvSpPr/>
              <p:nvPr/>
            </p:nvSpPr>
            <p:spPr>
              <a:xfrm>
                <a:off x="1003977" y="2716548"/>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15A933D4-97AC-4A53-B97B-2258BD494DB7}"/>
                  </a:ext>
                </a:extLst>
              </p:cNvPr>
              <p:cNvSpPr txBox="1"/>
              <p:nvPr/>
            </p:nvSpPr>
            <p:spPr>
              <a:xfrm>
                <a:off x="1102823" y="2759263"/>
                <a:ext cx="240090"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2</a:t>
                </a:r>
              </a:p>
            </p:txBody>
          </p:sp>
        </p:grpSp>
        <p:sp>
          <p:nvSpPr>
            <p:cNvPr id="34" name="TextBox 33">
              <a:extLst>
                <a:ext uri="{FF2B5EF4-FFF2-40B4-BE49-F238E27FC236}">
                  <a16:creationId xmlns:a16="http://schemas.microsoft.com/office/drawing/2014/main" id="{02CC4A4B-A05C-8A73-FE2C-8AF3A38A9608}"/>
                </a:ext>
              </a:extLst>
            </p:cNvPr>
            <p:cNvSpPr txBox="1"/>
            <p:nvPr/>
          </p:nvSpPr>
          <p:spPr>
            <a:xfrm>
              <a:off x="1461462" y="2931050"/>
              <a:ext cx="7267490" cy="2031325"/>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WHAT:</a:t>
              </a:r>
            </a:p>
            <a:p>
              <a:pPr marL="171450" indent="-171450">
                <a:buFont typeface="Arial" panose="020B0604020202020204" pitchFamily="34" charset="0"/>
                <a:buChar char="•"/>
              </a:pP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Our data collection process consisted of three parts: demographics, ease of living, and academics.</a:t>
              </a:r>
            </a:p>
            <a:p>
              <a:pPr marL="171450" indent="-171450">
                <a:buFont typeface="Arial" panose="020B0604020202020204" pitchFamily="34" charset="0"/>
                <a:buChar char="•"/>
              </a:pPr>
              <a:r>
                <a:rPr lang="en-US" sz="14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Demographics</a:t>
              </a: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collected information about student backgrounds and personal characteristics.</a:t>
              </a:r>
            </a:p>
            <a:p>
              <a:pPr marL="171450" indent="-171450">
                <a:buFont typeface="Arial" panose="020B0604020202020204" pitchFamily="34" charset="0"/>
                <a:buChar char="•"/>
              </a:pPr>
              <a:r>
                <a:rPr lang="en-US" sz="14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Ease of Living</a:t>
              </a: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focused on students' experiences with housing, transportation, and other aspects of student life.</a:t>
              </a:r>
            </a:p>
            <a:p>
              <a:pPr marL="171450" indent="-171450">
                <a:buFont typeface="Arial" panose="020B0604020202020204" pitchFamily="34" charset="0"/>
                <a:buChar char="•"/>
              </a:pPr>
              <a:r>
                <a:rPr lang="en-US" sz="14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Academics:</a:t>
              </a: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gathered data on students' academic performance and experiences.</a:t>
              </a:r>
            </a:p>
            <a:p>
              <a:pPr marL="171450" indent="-171450">
                <a:buFont typeface="Arial" panose="020B0604020202020204" pitchFamily="34" charset="0"/>
                <a:buChar char="•"/>
              </a:pPr>
              <a:r>
                <a:rPr lang="en-US" sz="1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These three parts provided us with a comprehensive overview of students' experiences and feedback.</a:t>
              </a:r>
            </a:p>
          </p:txBody>
        </p:sp>
      </p:grpSp>
      <p:pic>
        <p:nvPicPr>
          <p:cNvPr id="42" name="Picture 41">
            <a:extLst>
              <a:ext uri="{FF2B5EF4-FFF2-40B4-BE49-F238E27FC236}">
                <a16:creationId xmlns:a16="http://schemas.microsoft.com/office/drawing/2014/main" id="{C0D5758D-F2B8-79BF-6F2D-090A15F2D0E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630855" y="1551868"/>
            <a:ext cx="863466" cy="86346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43" name="Rectangle 42">
            <a:extLst>
              <a:ext uri="{FF2B5EF4-FFF2-40B4-BE49-F238E27FC236}">
                <a16:creationId xmlns:a16="http://schemas.microsoft.com/office/drawing/2014/main" id="{67E826FB-7507-62E2-C4A1-B5CF81F620EC}"/>
              </a:ext>
            </a:extLst>
          </p:cNvPr>
          <p:cNvSpPr/>
          <p:nvPr/>
        </p:nvSpPr>
        <p:spPr>
          <a:xfrm>
            <a:off x="4102514" y="789843"/>
            <a:ext cx="1763859" cy="433555"/>
          </a:xfrm>
          <a:prstGeom prst="rect">
            <a:avLst/>
          </a:prstGeom>
          <a:solidFill>
            <a:srgbClr val="E7C22C"/>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10000"/>
                  </a:schemeClr>
                </a:solidFill>
                <a:effectLst/>
                <a:uLnTx/>
                <a:uFillTx/>
                <a:latin typeface="Calibri" panose="020F0502020204030204" pitchFamily="34" charset="0"/>
                <a:ea typeface="Calibri" panose="020F0502020204030204" pitchFamily="34" charset="0"/>
                <a:cs typeface="Calibri" panose="020F0502020204030204" pitchFamily="34" charset="0"/>
              </a:rPr>
              <a:t>SURVEY DATA</a:t>
            </a:r>
          </a:p>
        </p:txBody>
      </p:sp>
      <p:cxnSp>
        <p:nvCxnSpPr>
          <p:cNvPr id="44" name="Straight Arrow Connector 43">
            <a:extLst>
              <a:ext uri="{FF2B5EF4-FFF2-40B4-BE49-F238E27FC236}">
                <a16:creationId xmlns:a16="http://schemas.microsoft.com/office/drawing/2014/main" id="{35C11A2E-4A8C-7893-24A9-DE3A69AE23A5}"/>
              </a:ext>
            </a:extLst>
          </p:cNvPr>
          <p:cNvCxnSpPr>
            <a:cxnSpLocks/>
            <a:endCxn id="19" idx="0"/>
          </p:cNvCxnSpPr>
          <p:nvPr/>
        </p:nvCxnSpPr>
        <p:spPr>
          <a:xfrm>
            <a:off x="4968516" y="1275680"/>
            <a:ext cx="14638" cy="194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CA77EFEA-7B23-5098-CCA6-5EA9898ECBC7}"/>
              </a:ext>
            </a:extLst>
          </p:cNvPr>
          <p:cNvCxnSpPr>
            <a:endCxn id="26" idx="0"/>
          </p:cNvCxnSpPr>
          <p:nvPr/>
        </p:nvCxnSpPr>
        <p:spPr>
          <a:xfrm rot="10800000" flipV="1">
            <a:off x="3236058" y="1359750"/>
            <a:ext cx="1732912" cy="1135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01659A35-5873-ABC2-8567-FF3DB95A64CB}"/>
              </a:ext>
            </a:extLst>
          </p:cNvPr>
          <p:cNvCxnSpPr>
            <a:cxnSpLocks/>
            <a:endCxn id="20" idx="0"/>
          </p:cNvCxnSpPr>
          <p:nvPr/>
        </p:nvCxnSpPr>
        <p:spPr>
          <a:xfrm>
            <a:off x="4983154" y="1368961"/>
            <a:ext cx="1707245" cy="975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7" name="Slide Number Placeholder 3">
            <a:extLst>
              <a:ext uri="{FF2B5EF4-FFF2-40B4-BE49-F238E27FC236}">
                <a16:creationId xmlns:a16="http://schemas.microsoft.com/office/drawing/2014/main" id="{9B8524C4-9B4F-4D99-ABB3-DF503388EB54}"/>
              </a:ext>
            </a:extLst>
          </p:cNvPr>
          <p:cNvSpPr txBox="1">
            <a:spLocks/>
          </p:cNvSpPr>
          <p:nvPr/>
        </p:nvSpPr>
        <p:spPr>
          <a:xfrm>
            <a:off x="5536305" y="6356350"/>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latin typeface="Calibri" panose="020F0502020204030204" pitchFamily="34" charset="0"/>
                <a:ea typeface="Calibri" panose="020F0502020204030204" pitchFamily="34" charset="0"/>
                <a:cs typeface="Calibri" panose="020F0502020204030204" pitchFamily="34" charset="0"/>
              </a:rPr>
              <a:pPr/>
              <a:t>7</a:t>
            </a:fld>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9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Google Shape;400;p29">
            <a:extLst>
              <a:ext uri="{FF2B5EF4-FFF2-40B4-BE49-F238E27FC236}">
                <a16:creationId xmlns:a16="http://schemas.microsoft.com/office/drawing/2014/main" id="{B676E400-6ECA-667E-4AEE-B8D5D8F356B1}"/>
              </a:ext>
            </a:extLst>
          </p:cNvPr>
          <p:cNvSpPr txBox="1">
            <a:spLocks noGrp="1"/>
          </p:cNvSpPr>
          <p:nvPr>
            <p:ph type="title"/>
          </p:nvPr>
        </p:nvSpPr>
        <p:spPr>
          <a:xfrm>
            <a:off x="3753443" y="128360"/>
            <a:ext cx="398005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latin typeface="Calibri" panose="020F0502020204030204" pitchFamily="34" charset="0"/>
                <a:ea typeface="Calibri" panose="020F0502020204030204" pitchFamily="34" charset="0"/>
                <a:cs typeface="Calibri" panose="020F0502020204030204" pitchFamily="34" charset="0"/>
              </a:rPr>
              <a:t>Progress (till now)</a:t>
            </a:r>
          </a:p>
        </p:txBody>
      </p:sp>
      <p:grpSp>
        <p:nvGrpSpPr>
          <p:cNvPr id="99" name="Group 98">
            <a:extLst>
              <a:ext uri="{FF2B5EF4-FFF2-40B4-BE49-F238E27FC236}">
                <a16:creationId xmlns:a16="http://schemas.microsoft.com/office/drawing/2014/main" id="{914D08B8-7611-9CB5-2892-D8E9A9DC1678}"/>
              </a:ext>
            </a:extLst>
          </p:cNvPr>
          <p:cNvGrpSpPr/>
          <p:nvPr/>
        </p:nvGrpSpPr>
        <p:grpSpPr>
          <a:xfrm>
            <a:off x="463224" y="782878"/>
            <a:ext cx="11098300" cy="5591934"/>
            <a:chOff x="1060717" y="1303230"/>
            <a:chExt cx="9470624" cy="4531745"/>
          </a:xfrm>
        </p:grpSpPr>
        <p:grpSp>
          <p:nvGrpSpPr>
            <p:cNvPr id="36" name="Group 35">
              <a:extLst>
                <a:ext uri="{FF2B5EF4-FFF2-40B4-BE49-F238E27FC236}">
                  <a16:creationId xmlns:a16="http://schemas.microsoft.com/office/drawing/2014/main" id="{53093B73-4D59-B6D2-F6BE-B65367C3DCEF}"/>
                </a:ext>
              </a:extLst>
            </p:cNvPr>
            <p:cNvGrpSpPr/>
            <p:nvPr/>
          </p:nvGrpSpPr>
          <p:grpSpPr>
            <a:xfrm>
              <a:off x="1459701" y="3478085"/>
              <a:ext cx="4650095" cy="2356890"/>
              <a:chOff x="2308225" y="570675"/>
              <a:chExt cx="8109062" cy="5405469"/>
            </a:xfrm>
          </p:grpSpPr>
          <p:grpSp>
            <p:nvGrpSpPr>
              <p:cNvPr id="37" name="Group 36">
                <a:extLst>
                  <a:ext uri="{FF2B5EF4-FFF2-40B4-BE49-F238E27FC236}">
                    <a16:creationId xmlns:a16="http://schemas.microsoft.com/office/drawing/2014/main" id="{D5895E9D-6310-4463-03F3-F4842A49D7D8}"/>
                  </a:ext>
                </a:extLst>
              </p:cNvPr>
              <p:cNvGrpSpPr/>
              <p:nvPr/>
            </p:nvGrpSpPr>
            <p:grpSpPr>
              <a:xfrm>
                <a:off x="2308225" y="4358481"/>
                <a:ext cx="1634330" cy="1617663"/>
                <a:chOff x="2308225" y="4358481"/>
                <a:chExt cx="1634330" cy="1617663"/>
              </a:xfrm>
            </p:grpSpPr>
            <p:grpSp>
              <p:nvGrpSpPr>
                <p:cNvPr id="63" name="Group 62">
                  <a:extLst>
                    <a:ext uri="{FF2B5EF4-FFF2-40B4-BE49-F238E27FC236}">
                      <a16:creationId xmlns:a16="http://schemas.microsoft.com/office/drawing/2014/main" id="{1C095FCF-2602-DF37-35E0-30A24CA6A498}"/>
                    </a:ext>
                  </a:extLst>
                </p:cNvPr>
                <p:cNvGrpSpPr/>
                <p:nvPr/>
              </p:nvGrpSpPr>
              <p:grpSpPr>
                <a:xfrm>
                  <a:off x="2308225" y="4358481"/>
                  <a:ext cx="1634330" cy="1617663"/>
                  <a:chOff x="965200" y="3238500"/>
                  <a:chExt cx="1634330" cy="1617663"/>
                </a:xfrm>
              </p:grpSpPr>
              <p:sp>
                <p:nvSpPr>
                  <p:cNvPr id="67" name="Rectangle 66">
                    <a:extLst>
                      <a:ext uri="{FF2B5EF4-FFF2-40B4-BE49-F238E27FC236}">
                        <a16:creationId xmlns:a16="http://schemas.microsoft.com/office/drawing/2014/main" id="{2BFF174D-C701-B594-5372-BCBD278AA65B}"/>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2D009A97-B9DB-EBF7-1A35-B807D6A6199C}"/>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64" name="Group 63">
                  <a:extLst>
                    <a:ext uri="{FF2B5EF4-FFF2-40B4-BE49-F238E27FC236}">
                      <a16:creationId xmlns:a16="http://schemas.microsoft.com/office/drawing/2014/main" id="{4E00619A-D20E-9EEF-EAE0-44DDD0422A9E}"/>
                    </a:ext>
                  </a:extLst>
                </p:cNvPr>
                <p:cNvGrpSpPr/>
                <p:nvPr/>
              </p:nvGrpSpPr>
              <p:grpSpPr>
                <a:xfrm>
                  <a:off x="2761154" y="5120448"/>
                  <a:ext cx="571687" cy="676991"/>
                  <a:chOff x="9629710" y="5753159"/>
                  <a:chExt cx="453426" cy="536948"/>
                </a:xfrm>
                <a:solidFill>
                  <a:srgbClr val="000000">
                    <a:lumMod val="65000"/>
                    <a:lumOff val="35000"/>
                  </a:srgbClr>
                </a:solidFill>
              </p:grpSpPr>
              <p:sp>
                <p:nvSpPr>
                  <p:cNvPr id="65" name="Freeform 3677">
                    <a:extLst>
                      <a:ext uri="{FF2B5EF4-FFF2-40B4-BE49-F238E27FC236}">
                        <a16:creationId xmlns:a16="http://schemas.microsoft.com/office/drawing/2014/main" id="{998F4F45-CA65-4EF6-A82F-936784C04078}"/>
                      </a:ext>
                    </a:extLst>
                  </p:cNvPr>
                  <p:cNvSpPr>
                    <a:spLocks/>
                  </p:cNvSpPr>
                  <p:nvPr/>
                </p:nvSpPr>
                <p:spPr bwMode="auto">
                  <a:xfrm>
                    <a:off x="9815046" y="5831134"/>
                    <a:ext cx="268090" cy="458973"/>
                  </a:xfrm>
                  <a:custGeom>
                    <a:avLst/>
                    <a:gdLst>
                      <a:gd name="T0" fmla="*/ 201 w 296"/>
                      <a:gd name="T1" fmla="*/ 285 h 482"/>
                      <a:gd name="T2" fmla="*/ 168 w 296"/>
                      <a:gd name="T3" fmla="*/ 275 h 482"/>
                      <a:gd name="T4" fmla="*/ 153 w 296"/>
                      <a:gd name="T5" fmla="*/ 238 h 482"/>
                      <a:gd name="T6" fmla="*/ 163 w 296"/>
                      <a:gd name="T7" fmla="*/ 230 h 482"/>
                      <a:gd name="T8" fmla="*/ 176 w 296"/>
                      <a:gd name="T9" fmla="*/ 219 h 482"/>
                      <a:gd name="T10" fmla="*/ 185 w 296"/>
                      <a:gd name="T11" fmla="*/ 201 h 482"/>
                      <a:gd name="T12" fmla="*/ 190 w 296"/>
                      <a:gd name="T13" fmla="*/ 175 h 482"/>
                      <a:gd name="T14" fmla="*/ 198 w 296"/>
                      <a:gd name="T15" fmla="*/ 167 h 482"/>
                      <a:gd name="T16" fmla="*/ 201 w 296"/>
                      <a:gd name="T17" fmla="*/ 158 h 482"/>
                      <a:gd name="T18" fmla="*/ 205 w 296"/>
                      <a:gd name="T19" fmla="*/ 133 h 482"/>
                      <a:gd name="T20" fmla="*/ 205 w 296"/>
                      <a:gd name="T21" fmla="*/ 122 h 482"/>
                      <a:gd name="T22" fmla="*/ 201 w 296"/>
                      <a:gd name="T23" fmla="*/ 110 h 482"/>
                      <a:gd name="T24" fmla="*/ 195 w 296"/>
                      <a:gd name="T25" fmla="*/ 101 h 482"/>
                      <a:gd name="T26" fmla="*/ 205 w 296"/>
                      <a:gd name="T27" fmla="*/ 76 h 482"/>
                      <a:gd name="T28" fmla="*/ 208 w 296"/>
                      <a:gd name="T29" fmla="*/ 59 h 482"/>
                      <a:gd name="T30" fmla="*/ 205 w 296"/>
                      <a:gd name="T31" fmla="*/ 43 h 482"/>
                      <a:gd name="T32" fmla="*/ 200 w 296"/>
                      <a:gd name="T33" fmla="*/ 31 h 482"/>
                      <a:gd name="T34" fmla="*/ 192 w 296"/>
                      <a:gd name="T35" fmla="*/ 22 h 482"/>
                      <a:gd name="T36" fmla="*/ 171 w 296"/>
                      <a:gd name="T37" fmla="*/ 9 h 482"/>
                      <a:gd name="T38" fmla="*/ 145 w 296"/>
                      <a:gd name="T39" fmla="*/ 2 h 482"/>
                      <a:gd name="T40" fmla="*/ 118 w 296"/>
                      <a:gd name="T41" fmla="*/ 0 h 482"/>
                      <a:gd name="T42" fmla="*/ 95 w 296"/>
                      <a:gd name="T43" fmla="*/ 2 h 482"/>
                      <a:gd name="T44" fmla="*/ 70 w 296"/>
                      <a:gd name="T45" fmla="*/ 7 h 482"/>
                      <a:gd name="T46" fmla="*/ 50 w 296"/>
                      <a:gd name="T47" fmla="*/ 17 h 482"/>
                      <a:gd name="T48" fmla="*/ 36 w 296"/>
                      <a:gd name="T49" fmla="*/ 32 h 482"/>
                      <a:gd name="T50" fmla="*/ 16 w 296"/>
                      <a:gd name="T51" fmla="*/ 36 h 482"/>
                      <a:gd name="T52" fmla="*/ 7 w 296"/>
                      <a:gd name="T53" fmla="*/ 44 h 482"/>
                      <a:gd name="T54" fmla="*/ 4 w 296"/>
                      <a:gd name="T55" fmla="*/ 57 h 482"/>
                      <a:gd name="T56" fmla="*/ 4 w 296"/>
                      <a:gd name="T57" fmla="*/ 71 h 482"/>
                      <a:gd name="T58" fmla="*/ 13 w 296"/>
                      <a:gd name="T59" fmla="*/ 99 h 482"/>
                      <a:gd name="T60" fmla="*/ 5 w 296"/>
                      <a:gd name="T61" fmla="*/ 110 h 482"/>
                      <a:gd name="T62" fmla="*/ 0 w 296"/>
                      <a:gd name="T63" fmla="*/ 121 h 482"/>
                      <a:gd name="T64" fmla="*/ 0 w 296"/>
                      <a:gd name="T65" fmla="*/ 133 h 482"/>
                      <a:gd name="T66" fmla="*/ 4 w 296"/>
                      <a:gd name="T67" fmla="*/ 158 h 482"/>
                      <a:gd name="T68" fmla="*/ 9 w 296"/>
                      <a:gd name="T69" fmla="*/ 167 h 482"/>
                      <a:gd name="T70" fmla="*/ 15 w 296"/>
                      <a:gd name="T71" fmla="*/ 175 h 482"/>
                      <a:gd name="T72" fmla="*/ 20 w 296"/>
                      <a:gd name="T73" fmla="*/ 199 h 482"/>
                      <a:gd name="T74" fmla="*/ 31 w 296"/>
                      <a:gd name="T75" fmla="*/ 217 h 482"/>
                      <a:gd name="T76" fmla="*/ 43 w 296"/>
                      <a:gd name="T77" fmla="*/ 230 h 482"/>
                      <a:gd name="T78" fmla="*/ 56 w 296"/>
                      <a:gd name="T79" fmla="*/ 238 h 482"/>
                      <a:gd name="T80" fmla="*/ 43 w 296"/>
                      <a:gd name="T81" fmla="*/ 274 h 482"/>
                      <a:gd name="T82" fmla="*/ 42 w 296"/>
                      <a:gd name="T83" fmla="*/ 287 h 482"/>
                      <a:gd name="T84" fmla="*/ 61 w 296"/>
                      <a:gd name="T85" fmla="*/ 302 h 482"/>
                      <a:gd name="T86" fmla="*/ 73 w 296"/>
                      <a:gd name="T87" fmla="*/ 318 h 482"/>
                      <a:gd name="T88" fmla="*/ 79 w 296"/>
                      <a:gd name="T89" fmla="*/ 332 h 482"/>
                      <a:gd name="T90" fmla="*/ 81 w 296"/>
                      <a:gd name="T91" fmla="*/ 482 h 482"/>
                      <a:gd name="T92" fmla="*/ 289 w 296"/>
                      <a:gd name="T93" fmla="*/ 481 h 482"/>
                      <a:gd name="T94" fmla="*/ 295 w 296"/>
                      <a:gd name="T95" fmla="*/ 474 h 482"/>
                      <a:gd name="T96" fmla="*/ 296 w 296"/>
                      <a:gd name="T97" fmla="*/ 334 h 482"/>
                      <a:gd name="T98" fmla="*/ 293 w 296"/>
                      <a:gd name="T99" fmla="*/ 323 h 482"/>
                      <a:gd name="T100" fmla="*/ 278 w 296"/>
                      <a:gd name="T101" fmla="*/ 312 h 482"/>
                      <a:gd name="T102" fmla="*/ 217 w 296"/>
                      <a:gd name="T103" fmla="*/ 29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482">
                        <a:moveTo>
                          <a:pt x="217" y="291"/>
                        </a:moveTo>
                        <a:lnTo>
                          <a:pt x="201" y="285"/>
                        </a:lnTo>
                        <a:lnTo>
                          <a:pt x="185" y="280"/>
                        </a:lnTo>
                        <a:lnTo>
                          <a:pt x="168" y="275"/>
                        </a:lnTo>
                        <a:lnTo>
                          <a:pt x="153" y="270"/>
                        </a:lnTo>
                        <a:lnTo>
                          <a:pt x="153" y="238"/>
                        </a:lnTo>
                        <a:lnTo>
                          <a:pt x="158" y="235"/>
                        </a:lnTo>
                        <a:lnTo>
                          <a:pt x="163" y="230"/>
                        </a:lnTo>
                        <a:lnTo>
                          <a:pt x="169" y="225"/>
                        </a:lnTo>
                        <a:lnTo>
                          <a:pt x="176" y="219"/>
                        </a:lnTo>
                        <a:lnTo>
                          <a:pt x="181" y="210"/>
                        </a:lnTo>
                        <a:lnTo>
                          <a:pt x="185" y="201"/>
                        </a:lnTo>
                        <a:lnTo>
                          <a:pt x="189" y="189"/>
                        </a:lnTo>
                        <a:lnTo>
                          <a:pt x="190" y="175"/>
                        </a:lnTo>
                        <a:lnTo>
                          <a:pt x="194" y="172"/>
                        </a:lnTo>
                        <a:lnTo>
                          <a:pt x="198" y="167"/>
                        </a:lnTo>
                        <a:lnTo>
                          <a:pt x="200" y="163"/>
                        </a:lnTo>
                        <a:lnTo>
                          <a:pt x="201" y="158"/>
                        </a:lnTo>
                        <a:lnTo>
                          <a:pt x="205" y="145"/>
                        </a:lnTo>
                        <a:lnTo>
                          <a:pt x="205" y="133"/>
                        </a:lnTo>
                        <a:lnTo>
                          <a:pt x="205" y="127"/>
                        </a:lnTo>
                        <a:lnTo>
                          <a:pt x="205" y="122"/>
                        </a:lnTo>
                        <a:lnTo>
                          <a:pt x="204" y="116"/>
                        </a:lnTo>
                        <a:lnTo>
                          <a:pt x="201" y="110"/>
                        </a:lnTo>
                        <a:lnTo>
                          <a:pt x="198" y="104"/>
                        </a:lnTo>
                        <a:lnTo>
                          <a:pt x="195" y="101"/>
                        </a:lnTo>
                        <a:lnTo>
                          <a:pt x="200" y="90"/>
                        </a:lnTo>
                        <a:lnTo>
                          <a:pt x="205" y="76"/>
                        </a:lnTo>
                        <a:lnTo>
                          <a:pt x="208" y="67"/>
                        </a:lnTo>
                        <a:lnTo>
                          <a:pt x="208" y="59"/>
                        </a:lnTo>
                        <a:lnTo>
                          <a:pt x="208" y="50"/>
                        </a:lnTo>
                        <a:lnTo>
                          <a:pt x="205" y="43"/>
                        </a:lnTo>
                        <a:lnTo>
                          <a:pt x="203" y="36"/>
                        </a:lnTo>
                        <a:lnTo>
                          <a:pt x="200" y="31"/>
                        </a:lnTo>
                        <a:lnTo>
                          <a:pt x="196" y="26"/>
                        </a:lnTo>
                        <a:lnTo>
                          <a:pt x="192" y="22"/>
                        </a:lnTo>
                        <a:lnTo>
                          <a:pt x="182" y="14"/>
                        </a:lnTo>
                        <a:lnTo>
                          <a:pt x="171" y="9"/>
                        </a:lnTo>
                        <a:lnTo>
                          <a:pt x="158" y="5"/>
                        </a:lnTo>
                        <a:lnTo>
                          <a:pt x="145" y="2"/>
                        </a:lnTo>
                        <a:lnTo>
                          <a:pt x="131" y="0"/>
                        </a:lnTo>
                        <a:lnTo>
                          <a:pt x="118" y="0"/>
                        </a:lnTo>
                        <a:lnTo>
                          <a:pt x="106" y="0"/>
                        </a:lnTo>
                        <a:lnTo>
                          <a:pt x="95" y="2"/>
                        </a:lnTo>
                        <a:lnTo>
                          <a:pt x="82" y="4"/>
                        </a:lnTo>
                        <a:lnTo>
                          <a:pt x="70" y="7"/>
                        </a:lnTo>
                        <a:lnTo>
                          <a:pt x="60" y="12"/>
                        </a:lnTo>
                        <a:lnTo>
                          <a:pt x="50" y="17"/>
                        </a:lnTo>
                        <a:lnTo>
                          <a:pt x="42" y="25"/>
                        </a:lnTo>
                        <a:lnTo>
                          <a:pt x="36" y="32"/>
                        </a:lnTo>
                        <a:lnTo>
                          <a:pt x="24" y="34"/>
                        </a:lnTo>
                        <a:lnTo>
                          <a:pt x="16" y="36"/>
                        </a:lnTo>
                        <a:lnTo>
                          <a:pt x="11" y="40"/>
                        </a:lnTo>
                        <a:lnTo>
                          <a:pt x="7" y="44"/>
                        </a:lnTo>
                        <a:lnTo>
                          <a:pt x="5" y="50"/>
                        </a:lnTo>
                        <a:lnTo>
                          <a:pt x="4" y="57"/>
                        </a:lnTo>
                        <a:lnTo>
                          <a:pt x="2" y="65"/>
                        </a:lnTo>
                        <a:lnTo>
                          <a:pt x="4" y="71"/>
                        </a:lnTo>
                        <a:lnTo>
                          <a:pt x="7" y="86"/>
                        </a:lnTo>
                        <a:lnTo>
                          <a:pt x="13" y="99"/>
                        </a:lnTo>
                        <a:lnTo>
                          <a:pt x="7" y="104"/>
                        </a:lnTo>
                        <a:lnTo>
                          <a:pt x="5" y="110"/>
                        </a:lnTo>
                        <a:lnTo>
                          <a:pt x="2" y="115"/>
                        </a:lnTo>
                        <a:lnTo>
                          <a:pt x="0" y="121"/>
                        </a:lnTo>
                        <a:lnTo>
                          <a:pt x="0" y="127"/>
                        </a:lnTo>
                        <a:lnTo>
                          <a:pt x="0" y="133"/>
                        </a:lnTo>
                        <a:lnTo>
                          <a:pt x="1" y="145"/>
                        </a:lnTo>
                        <a:lnTo>
                          <a:pt x="4" y="158"/>
                        </a:lnTo>
                        <a:lnTo>
                          <a:pt x="6" y="163"/>
                        </a:lnTo>
                        <a:lnTo>
                          <a:pt x="9" y="167"/>
                        </a:lnTo>
                        <a:lnTo>
                          <a:pt x="11" y="172"/>
                        </a:lnTo>
                        <a:lnTo>
                          <a:pt x="15" y="175"/>
                        </a:lnTo>
                        <a:lnTo>
                          <a:pt x="18" y="188"/>
                        </a:lnTo>
                        <a:lnTo>
                          <a:pt x="20" y="199"/>
                        </a:lnTo>
                        <a:lnTo>
                          <a:pt x="25" y="208"/>
                        </a:lnTo>
                        <a:lnTo>
                          <a:pt x="31" y="217"/>
                        </a:lnTo>
                        <a:lnTo>
                          <a:pt x="37" y="224"/>
                        </a:lnTo>
                        <a:lnTo>
                          <a:pt x="43" y="230"/>
                        </a:lnTo>
                        <a:lnTo>
                          <a:pt x="50" y="234"/>
                        </a:lnTo>
                        <a:lnTo>
                          <a:pt x="56" y="238"/>
                        </a:lnTo>
                        <a:lnTo>
                          <a:pt x="56" y="270"/>
                        </a:lnTo>
                        <a:lnTo>
                          <a:pt x="43" y="274"/>
                        </a:lnTo>
                        <a:lnTo>
                          <a:pt x="31" y="279"/>
                        </a:lnTo>
                        <a:lnTo>
                          <a:pt x="42" y="287"/>
                        </a:lnTo>
                        <a:lnTo>
                          <a:pt x="52" y="294"/>
                        </a:lnTo>
                        <a:lnTo>
                          <a:pt x="61" y="302"/>
                        </a:lnTo>
                        <a:lnTo>
                          <a:pt x="68" y="310"/>
                        </a:lnTo>
                        <a:lnTo>
                          <a:pt x="73" y="318"/>
                        </a:lnTo>
                        <a:lnTo>
                          <a:pt x="77" y="324"/>
                        </a:lnTo>
                        <a:lnTo>
                          <a:pt x="79" y="332"/>
                        </a:lnTo>
                        <a:lnTo>
                          <a:pt x="81" y="338"/>
                        </a:lnTo>
                        <a:lnTo>
                          <a:pt x="81" y="482"/>
                        </a:lnTo>
                        <a:lnTo>
                          <a:pt x="285" y="482"/>
                        </a:lnTo>
                        <a:lnTo>
                          <a:pt x="289" y="481"/>
                        </a:lnTo>
                        <a:lnTo>
                          <a:pt x="293" y="478"/>
                        </a:lnTo>
                        <a:lnTo>
                          <a:pt x="295" y="474"/>
                        </a:lnTo>
                        <a:lnTo>
                          <a:pt x="296" y="470"/>
                        </a:lnTo>
                        <a:lnTo>
                          <a:pt x="296" y="334"/>
                        </a:lnTo>
                        <a:lnTo>
                          <a:pt x="295" y="328"/>
                        </a:lnTo>
                        <a:lnTo>
                          <a:pt x="293" y="323"/>
                        </a:lnTo>
                        <a:lnTo>
                          <a:pt x="286" y="318"/>
                        </a:lnTo>
                        <a:lnTo>
                          <a:pt x="278" y="312"/>
                        </a:lnTo>
                        <a:lnTo>
                          <a:pt x="253" y="302"/>
                        </a:lnTo>
                        <a:lnTo>
                          <a:pt x="217"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6" name="Freeform 3678">
                    <a:extLst>
                      <a:ext uri="{FF2B5EF4-FFF2-40B4-BE49-F238E27FC236}">
                        <a16:creationId xmlns:a16="http://schemas.microsoft.com/office/drawing/2014/main" id="{0E4DF169-9907-FBAA-14F6-2F77855F0D21}"/>
                      </a:ext>
                    </a:extLst>
                  </p:cNvPr>
                  <p:cNvSpPr>
                    <a:spLocks/>
                  </p:cNvSpPr>
                  <p:nvPr/>
                </p:nvSpPr>
                <p:spPr bwMode="auto">
                  <a:xfrm>
                    <a:off x="9629710" y="5753159"/>
                    <a:ext cx="315880" cy="536948"/>
                  </a:xfrm>
                  <a:custGeom>
                    <a:avLst/>
                    <a:gdLst>
                      <a:gd name="T0" fmla="*/ 421 w 480"/>
                      <a:gd name="T1" fmla="*/ 374 h 569"/>
                      <a:gd name="T2" fmla="*/ 339 w 480"/>
                      <a:gd name="T3" fmla="*/ 333 h 569"/>
                      <a:gd name="T4" fmla="*/ 312 w 480"/>
                      <a:gd name="T5" fmla="*/ 276 h 569"/>
                      <a:gd name="T6" fmla="*/ 316 w 480"/>
                      <a:gd name="T7" fmla="*/ 272 h 569"/>
                      <a:gd name="T8" fmla="*/ 339 w 480"/>
                      <a:gd name="T9" fmla="*/ 226 h 569"/>
                      <a:gd name="T10" fmla="*/ 340 w 480"/>
                      <a:gd name="T11" fmla="*/ 214 h 569"/>
                      <a:gd name="T12" fmla="*/ 345 w 480"/>
                      <a:gd name="T13" fmla="*/ 199 h 569"/>
                      <a:gd name="T14" fmla="*/ 353 w 480"/>
                      <a:gd name="T15" fmla="*/ 190 h 569"/>
                      <a:gd name="T16" fmla="*/ 360 w 480"/>
                      <a:gd name="T17" fmla="*/ 176 h 569"/>
                      <a:gd name="T18" fmla="*/ 361 w 480"/>
                      <a:gd name="T19" fmla="*/ 168 h 569"/>
                      <a:gd name="T20" fmla="*/ 361 w 480"/>
                      <a:gd name="T21" fmla="*/ 159 h 569"/>
                      <a:gd name="T22" fmla="*/ 356 w 480"/>
                      <a:gd name="T23" fmla="*/ 135 h 569"/>
                      <a:gd name="T24" fmla="*/ 347 w 480"/>
                      <a:gd name="T25" fmla="*/ 126 h 569"/>
                      <a:gd name="T26" fmla="*/ 356 w 480"/>
                      <a:gd name="T27" fmla="*/ 100 h 569"/>
                      <a:gd name="T28" fmla="*/ 358 w 480"/>
                      <a:gd name="T29" fmla="*/ 85 h 569"/>
                      <a:gd name="T30" fmla="*/ 358 w 480"/>
                      <a:gd name="T31" fmla="*/ 71 h 569"/>
                      <a:gd name="T32" fmla="*/ 357 w 480"/>
                      <a:gd name="T33" fmla="*/ 54 h 569"/>
                      <a:gd name="T34" fmla="*/ 353 w 480"/>
                      <a:gd name="T35" fmla="*/ 44 h 569"/>
                      <a:gd name="T36" fmla="*/ 349 w 480"/>
                      <a:gd name="T37" fmla="*/ 37 h 569"/>
                      <a:gd name="T38" fmla="*/ 340 w 480"/>
                      <a:gd name="T39" fmla="*/ 27 h 569"/>
                      <a:gd name="T40" fmla="*/ 329 w 480"/>
                      <a:gd name="T41" fmla="*/ 18 h 569"/>
                      <a:gd name="T42" fmla="*/ 298 w 480"/>
                      <a:gd name="T43" fmla="*/ 5 h 569"/>
                      <a:gd name="T44" fmla="*/ 270 w 480"/>
                      <a:gd name="T45" fmla="*/ 0 h 569"/>
                      <a:gd name="T46" fmla="*/ 254 w 480"/>
                      <a:gd name="T47" fmla="*/ 0 h 569"/>
                      <a:gd name="T48" fmla="*/ 235 w 480"/>
                      <a:gd name="T49" fmla="*/ 0 h 569"/>
                      <a:gd name="T50" fmla="*/ 218 w 480"/>
                      <a:gd name="T51" fmla="*/ 3 h 569"/>
                      <a:gd name="T52" fmla="*/ 205 w 480"/>
                      <a:gd name="T53" fmla="*/ 6 h 569"/>
                      <a:gd name="T54" fmla="*/ 194 w 480"/>
                      <a:gd name="T55" fmla="*/ 10 h 569"/>
                      <a:gd name="T56" fmla="*/ 158 w 480"/>
                      <a:gd name="T57" fmla="*/ 39 h 569"/>
                      <a:gd name="T58" fmla="*/ 155 w 480"/>
                      <a:gd name="T59" fmla="*/ 44 h 569"/>
                      <a:gd name="T60" fmla="*/ 141 w 480"/>
                      <a:gd name="T61" fmla="*/ 45 h 569"/>
                      <a:gd name="T62" fmla="*/ 133 w 480"/>
                      <a:gd name="T63" fmla="*/ 48 h 569"/>
                      <a:gd name="T64" fmla="*/ 127 w 480"/>
                      <a:gd name="T65" fmla="*/ 51 h 569"/>
                      <a:gd name="T66" fmla="*/ 123 w 480"/>
                      <a:gd name="T67" fmla="*/ 57 h 569"/>
                      <a:gd name="T68" fmla="*/ 119 w 480"/>
                      <a:gd name="T69" fmla="*/ 66 h 569"/>
                      <a:gd name="T70" fmla="*/ 118 w 480"/>
                      <a:gd name="T71" fmla="*/ 73 h 569"/>
                      <a:gd name="T72" fmla="*/ 118 w 480"/>
                      <a:gd name="T73" fmla="*/ 82 h 569"/>
                      <a:gd name="T74" fmla="*/ 121 w 480"/>
                      <a:gd name="T75" fmla="*/ 91 h 569"/>
                      <a:gd name="T76" fmla="*/ 122 w 480"/>
                      <a:gd name="T77" fmla="*/ 100 h 569"/>
                      <a:gd name="T78" fmla="*/ 126 w 480"/>
                      <a:gd name="T79" fmla="*/ 108 h 569"/>
                      <a:gd name="T80" fmla="*/ 132 w 480"/>
                      <a:gd name="T81" fmla="*/ 125 h 569"/>
                      <a:gd name="T82" fmla="*/ 118 w 480"/>
                      <a:gd name="T83" fmla="*/ 145 h 569"/>
                      <a:gd name="T84" fmla="*/ 117 w 480"/>
                      <a:gd name="T85" fmla="*/ 166 h 569"/>
                      <a:gd name="T86" fmla="*/ 118 w 480"/>
                      <a:gd name="T87" fmla="*/ 171 h 569"/>
                      <a:gd name="T88" fmla="*/ 119 w 480"/>
                      <a:gd name="T89" fmla="*/ 177 h 569"/>
                      <a:gd name="T90" fmla="*/ 132 w 480"/>
                      <a:gd name="T91" fmla="*/ 199 h 569"/>
                      <a:gd name="T92" fmla="*/ 136 w 480"/>
                      <a:gd name="T93" fmla="*/ 202 h 569"/>
                      <a:gd name="T94" fmla="*/ 137 w 480"/>
                      <a:gd name="T95" fmla="*/ 220 h 569"/>
                      <a:gd name="T96" fmla="*/ 151 w 480"/>
                      <a:gd name="T97" fmla="*/ 258 h 569"/>
                      <a:gd name="T98" fmla="*/ 168 w 480"/>
                      <a:gd name="T99" fmla="*/ 312 h 569"/>
                      <a:gd name="T100" fmla="*/ 86 w 480"/>
                      <a:gd name="T101" fmla="*/ 358 h 569"/>
                      <a:gd name="T102" fmla="*/ 18 w 480"/>
                      <a:gd name="T103" fmla="*/ 401 h 569"/>
                      <a:gd name="T104" fmla="*/ 0 w 480"/>
                      <a:gd name="T105" fmla="*/ 421 h 569"/>
                      <a:gd name="T106" fmla="*/ 2 w 480"/>
                      <a:gd name="T107" fmla="*/ 565 h 569"/>
                      <a:gd name="T108" fmla="*/ 469 w 480"/>
                      <a:gd name="T109" fmla="*/ 569 h 569"/>
                      <a:gd name="T110" fmla="*/ 479 w 480"/>
                      <a:gd name="T111" fmla="*/ 421 h 569"/>
                      <a:gd name="T112" fmla="*/ 449 w 480"/>
                      <a:gd name="T113" fmla="*/ 39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569">
                        <a:moveTo>
                          <a:pt x="425" y="375"/>
                        </a:moveTo>
                        <a:lnTo>
                          <a:pt x="425" y="375"/>
                        </a:lnTo>
                        <a:lnTo>
                          <a:pt x="424" y="375"/>
                        </a:lnTo>
                        <a:lnTo>
                          <a:pt x="421" y="374"/>
                        </a:lnTo>
                        <a:lnTo>
                          <a:pt x="419" y="372"/>
                        </a:lnTo>
                        <a:lnTo>
                          <a:pt x="393" y="358"/>
                        </a:lnTo>
                        <a:lnTo>
                          <a:pt x="366" y="345"/>
                        </a:lnTo>
                        <a:lnTo>
                          <a:pt x="339" y="333"/>
                        </a:lnTo>
                        <a:lnTo>
                          <a:pt x="312" y="321"/>
                        </a:lnTo>
                        <a:lnTo>
                          <a:pt x="312" y="312"/>
                        </a:lnTo>
                        <a:lnTo>
                          <a:pt x="312" y="281"/>
                        </a:lnTo>
                        <a:lnTo>
                          <a:pt x="312" y="276"/>
                        </a:lnTo>
                        <a:lnTo>
                          <a:pt x="313" y="275"/>
                        </a:lnTo>
                        <a:lnTo>
                          <a:pt x="316" y="272"/>
                        </a:lnTo>
                        <a:lnTo>
                          <a:pt x="316" y="272"/>
                        </a:lnTo>
                        <a:lnTo>
                          <a:pt x="316" y="272"/>
                        </a:lnTo>
                        <a:lnTo>
                          <a:pt x="322" y="266"/>
                        </a:lnTo>
                        <a:lnTo>
                          <a:pt x="329" y="256"/>
                        </a:lnTo>
                        <a:lnTo>
                          <a:pt x="334" y="243"/>
                        </a:lnTo>
                        <a:lnTo>
                          <a:pt x="339" y="226"/>
                        </a:lnTo>
                        <a:lnTo>
                          <a:pt x="339" y="223"/>
                        </a:lnTo>
                        <a:lnTo>
                          <a:pt x="340" y="220"/>
                        </a:lnTo>
                        <a:lnTo>
                          <a:pt x="340" y="217"/>
                        </a:lnTo>
                        <a:lnTo>
                          <a:pt x="340" y="214"/>
                        </a:lnTo>
                        <a:lnTo>
                          <a:pt x="342" y="208"/>
                        </a:lnTo>
                        <a:lnTo>
                          <a:pt x="342" y="202"/>
                        </a:lnTo>
                        <a:lnTo>
                          <a:pt x="344" y="202"/>
                        </a:lnTo>
                        <a:lnTo>
                          <a:pt x="345" y="199"/>
                        </a:lnTo>
                        <a:lnTo>
                          <a:pt x="345" y="199"/>
                        </a:lnTo>
                        <a:lnTo>
                          <a:pt x="345" y="199"/>
                        </a:lnTo>
                        <a:lnTo>
                          <a:pt x="349" y="195"/>
                        </a:lnTo>
                        <a:lnTo>
                          <a:pt x="353" y="190"/>
                        </a:lnTo>
                        <a:lnTo>
                          <a:pt x="357" y="184"/>
                        </a:lnTo>
                        <a:lnTo>
                          <a:pt x="358" y="177"/>
                        </a:lnTo>
                        <a:lnTo>
                          <a:pt x="358" y="176"/>
                        </a:lnTo>
                        <a:lnTo>
                          <a:pt x="360" y="176"/>
                        </a:lnTo>
                        <a:lnTo>
                          <a:pt x="360" y="173"/>
                        </a:lnTo>
                        <a:lnTo>
                          <a:pt x="360" y="171"/>
                        </a:lnTo>
                        <a:lnTo>
                          <a:pt x="361" y="170"/>
                        </a:lnTo>
                        <a:lnTo>
                          <a:pt x="361" y="168"/>
                        </a:lnTo>
                        <a:lnTo>
                          <a:pt x="361" y="167"/>
                        </a:lnTo>
                        <a:lnTo>
                          <a:pt x="361" y="164"/>
                        </a:lnTo>
                        <a:lnTo>
                          <a:pt x="361" y="162"/>
                        </a:lnTo>
                        <a:lnTo>
                          <a:pt x="361" y="159"/>
                        </a:lnTo>
                        <a:lnTo>
                          <a:pt x="361" y="152"/>
                        </a:lnTo>
                        <a:lnTo>
                          <a:pt x="360" y="145"/>
                        </a:lnTo>
                        <a:lnTo>
                          <a:pt x="358" y="140"/>
                        </a:lnTo>
                        <a:lnTo>
                          <a:pt x="356" y="135"/>
                        </a:lnTo>
                        <a:lnTo>
                          <a:pt x="356" y="135"/>
                        </a:lnTo>
                        <a:lnTo>
                          <a:pt x="356" y="135"/>
                        </a:lnTo>
                        <a:lnTo>
                          <a:pt x="351" y="130"/>
                        </a:lnTo>
                        <a:lnTo>
                          <a:pt x="347" y="126"/>
                        </a:lnTo>
                        <a:lnTo>
                          <a:pt x="348" y="122"/>
                        </a:lnTo>
                        <a:lnTo>
                          <a:pt x="349" y="117"/>
                        </a:lnTo>
                        <a:lnTo>
                          <a:pt x="353" y="109"/>
                        </a:lnTo>
                        <a:lnTo>
                          <a:pt x="356" y="100"/>
                        </a:lnTo>
                        <a:lnTo>
                          <a:pt x="356" y="100"/>
                        </a:lnTo>
                        <a:lnTo>
                          <a:pt x="356" y="100"/>
                        </a:lnTo>
                        <a:lnTo>
                          <a:pt x="357" y="92"/>
                        </a:lnTo>
                        <a:lnTo>
                          <a:pt x="358" y="85"/>
                        </a:lnTo>
                        <a:lnTo>
                          <a:pt x="358" y="85"/>
                        </a:lnTo>
                        <a:lnTo>
                          <a:pt x="358" y="85"/>
                        </a:lnTo>
                        <a:lnTo>
                          <a:pt x="358" y="77"/>
                        </a:lnTo>
                        <a:lnTo>
                          <a:pt x="358" y="71"/>
                        </a:lnTo>
                        <a:lnTo>
                          <a:pt x="358" y="69"/>
                        </a:lnTo>
                        <a:lnTo>
                          <a:pt x="358" y="68"/>
                        </a:lnTo>
                        <a:lnTo>
                          <a:pt x="358" y="60"/>
                        </a:lnTo>
                        <a:lnTo>
                          <a:pt x="357" y="54"/>
                        </a:lnTo>
                        <a:lnTo>
                          <a:pt x="356" y="51"/>
                        </a:lnTo>
                        <a:lnTo>
                          <a:pt x="354" y="48"/>
                        </a:lnTo>
                        <a:lnTo>
                          <a:pt x="353" y="46"/>
                        </a:lnTo>
                        <a:lnTo>
                          <a:pt x="353" y="44"/>
                        </a:lnTo>
                        <a:lnTo>
                          <a:pt x="352" y="42"/>
                        </a:lnTo>
                        <a:lnTo>
                          <a:pt x="352" y="42"/>
                        </a:lnTo>
                        <a:lnTo>
                          <a:pt x="351" y="40"/>
                        </a:lnTo>
                        <a:lnTo>
                          <a:pt x="349" y="37"/>
                        </a:lnTo>
                        <a:lnTo>
                          <a:pt x="349" y="37"/>
                        </a:lnTo>
                        <a:lnTo>
                          <a:pt x="349" y="37"/>
                        </a:lnTo>
                        <a:lnTo>
                          <a:pt x="344" y="32"/>
                        </a:lnTo>
                        <a:lnTo>
                          <a:pt x="340" y="27"/>
                        </a:lnTo>
                        <a:lnTo>
                          <a:pt x="335" y="22"/>
                        </a:lnTo>
                        <a:lnTo>
                          <a:pt x="329" y="18"/>
                        </a:lnTo>
                        <a:lnTo>
                          <a:pt x="329" y="18"/>
                        </a:lnTo>
                        <a:lnTo>
                          <a:pt x="329" y="18"/>
                        </a:lnTo>
                        <a:lnTo>
                          <a:pt x="326" y="17"/>
                        </a:lnTo>
                        <a:lnTo>
                          <a:pt x="324" y="15"/>
                        </a:lnTo>
                        <a:lnTo>
                          <a:pt x="311" y="9"/>
                        </a:lnTo>
                        <a:lnTo>
                          <a:pt x="298" y="5"/>
                        </a:lnTo>
                        <a:lnTo>
                          <a:pt x="284" y="3"/>
                        </a:lnTo>
                        <a:lnTo>
                          <a:pt x="270" y="0"/>
                        </a:lnTo>
                        <a:lnTo>
                          <a:pt x="270" y="0"/>
                        </a:lnTo>
                        <a:lnTo>
                          <a:pt x="270" y="0"/>
                        </a:lnTo>
                        <a:lnTo>
                          <a:pt x="266" y="0"/>
                        </a:lnTo>
                        <a:lnTo>
                          <a:pt x="262" y="0"/>
                        </a:lnTo>
                        <a:lnTo>
                          <a:pt x="258" y="0"/>
                        </a:lnTo>
                        <a:lnTo>
                          <a:pt x="254" y="0"/>
                        </a:lnTo>
                        <a:lnTo>
                          <a:pt x="247" y="0"/>
                        </a:lnTo>
                        <a:lnTo>
                          <a:pt x="239" y="0"/>
                        </a:lnTo>
                        <a:lnTo>
                          <a:pt x="238" y="0"/>
                        </a:lnTo>
                        <a:lnTo>
                          <a:pt x="235" y="0"/>
                        </a:lnTo>
                        <a:lnTo>
                          <a:pt x="231" y="1"/>
                        </a:lnTo>
                        <a:lnTo>
                          <a:pt x="226" y="1"/>
                        </a:lnTo>
                        <a:lnTo>
                          <a:pt x="222" y="3"/>
                        </a:lnTo>
                        <a:lnTo>
                          <a:pt x="218" y="3"/>
                        </a:lnTo>
                        <a:lnTo>
                          <a:pt x="216" y="4"/>
                        </a:lnTo>
                        <a:lnTo>
                          <a:pt x="214" y="4"/>
                        </a:lnTo>
                        <a:lnTo>
                          <a:pt x="209" y="5"/>
                        </a:lnTo>
                        <a:lnTo>
                          <a:pt x="205" y="6"/>
                        </a:lnTo>
                        <a:lnTo>
                          <a:pt x="200" y="8"/>
                        </a:lnTo>
                        <a:lnTo>
                          <a:pt x="196" y="9"/>
                        </a:lnTo>
                        <a:lnTo>
                          <a:pt x="195" y="10"/>
                        </a:lnTo>
                        <a:lnTo>
                          <a:pt x="194" y="10"/>
                        </a:lnTo>
                        <a:lnTo>
                          <a:pt x="184" y="15"/>
                        </a:lnTo>
                        <a:lnTo>
                          <a:pt x="173" y="23"/>
                        </a:lnTo>
                        <a:lnTo>
                          <a:pt x="166" y="30"/>
                        </a:lnTo>
                        <a:lnTo>
                          <a:pt x="158" y="39"/>
                        </a:lnTo>
                        <a:lnTo>
                          <a:pt x="158" y="39"/>
                        </a:lnTo>
                        <a:lnTo>
                          <a:pt x="158" y="39"/>
                        </a:lnTo>
                        <a:lnTo>
                          <a:pt x="157" y="41"/>
                        </a:lnTo>
                        <a:lnTo>
                          <a:pt x="155" y="44"/>
                        </a:lnTo>
                        <a:lnTo>
                          <a:pt x="151" y="44"/>
                        </a:lnTo>
                        <a:lnTo>
                          <a:pt x="148" y="44"/>
                        </a:lnTo>
                        <a:lnTo>
                          <a:pt x="144" y="44"/>
                        </a:lnTo>
                        <a:lnTo>
                          <a:pt x="141" y="45"/>
                        </a:lnTo>
                        <a:lnTo>
                          <a:pt x="140" y="45"/>
                        </a:lnTo>
                        <a:lnTo>
                          <a:pt x="139" y="45"/>
                        </a:lnTo>
                        <a:lnTo>
                          <a:pt x="136" y="46"/>
                        </a:lnTo>
                        <a:lnTo>
                          <a:pt x="133" y="48"/>
                        </a:lnTo>
                        <a:lnTo>
                          <a:pt x="132" y="49"/>
                        </a:lnTo>
                        <a:lnTo>
                          <a:pt x="131" y="49"/>
                        </a:lnTo>
                        <a:lnTo>
                          <a:pt x="128" y="50"/>
                        </a:lnTo>
                        <a:lnTo>
                          <a:pt x="127" y="51"/>
                        </a:lnTo>
                        <a:lnTo>
                          <a:pt x="127" y="53"/>
                        </a:lnTo>
                        <a:lnTo>
                          <a:pt x="126" y="53"/>
                        </a:lnTo>
                        <a:lnTo>
                          <a:pt x="125" y="54"/>
                        </a:lnTo>
                        <a:lnTo>
                          <a:pt x="123" y="57"/>
                        </a:lnTo>
                        <a:lnTo>
                          <a:pt x="121" y="60"/>
                        </a:lnTo>
                        <a:lnTo>
                          <a:pt x="119" y="63"/>
                        </a:lnTo>
                        <a:lnTo>
                          <a:pt x="119" y="64"/>
                        </a:lnTo>
                        <a:lnTo>
                          <a:pt x="119" y="66"/>
                        </a:lnTo>
                        <a:lnTo>
                          <a:pt x="119" y="68"/>
                        </a:lnTo>
                        <a:lnTo>
                          <a:pt x="118" y="72"/>
                        </a:lnTo>
                        <a:lnTo>
                          <a:pt x="118" y="72"/>
                        </a:lnTo>
                        <a:lnTo>
                          <a:pt x="118" y="73"/>
                        </a:lnTo>
                        <a:lnTo>
                          <a:pt x="118" y="77"/>
                        </a:lnTo>
                        <a:lnTo>
                          <a:pt x="118" y="80"/>
                        </a:lnTo>
                        <a:lnTo>
                          <a:pt x="118" y="81"/>
                        </a:lnTo>
                        <a:lnTo>
                          <a:pt x="118" y="82"/>
                        </a:lnTo>
                        <a:lnTo>
                          <a:pt x="119" y="86"/>
                        </a:lnTo>
                        <a:lnTo>
                          <a:pt x="119" y="89"/>
                        </a:lnTo>
                        <a:lnTo>
                          <a:pt x="119" y="90"/>
                        </a:lnTo>
                        <a:lnTo>
                          <a:pt x="121" y="91"/>
                        </a:lnTo>
                        <a:lnTo>
                          <a:pt x="121" y="95"/>
                        </a:lnTo>
                        <a:lnTo>
                          <a:pt x="122" y="99"/>
                        </a:lnTo>
                        <a:lnTo>
                          <a:pt x="122" y="99"/>
                        </a:lnTo>
                        <a:lnTo>
                          <a:pt x="122" y="100"/>
                        </a:lnTo>
                        <a:lnTo>
                          <a:pt x="123" y="104"/>
                        </a:lnTo>
                        <a:lnTo>
                          <a:pt x="126" y="108"/>
                        </a:lnTo>
                        <a:lnTo>
                          <a:pt x="126" y="108"/>
                        </a:lnTo>
                        <a:lnTo>
                          <a:pt x="126" y="108"/>
                        </a:lnTo>
                        <a:lnTo>
                          <a:pt x="128" y="117"/>
                        </a:lnTo>
                        <a:lnTo>
                          <a:pt x="132" y="125"/>
                        </a:lnTo>
                        <a:lnTo>
                          <a:pt x="132" y="125"/>
                        </a:lnTo>
                        <a:lnTo>
                          <a:pt x="132" y="125"/>
                        </a:lnTo>
                        <a:lnTo>
                          <a:pt x="127" y="128"/>
                        </a:lnTo>
                        <a:lnTo>
                          <a:pt x="123" y="135"/>
                        </a:lnTo>
                        <a:lnTo>
                          <a:pt x="121" y="140"/>
                        </a:lnTo>
                        <a:lnTo>
                          <a:pt x="118" y="145"/>
                        </a:lnTo>
                        <a:lnTo>
                          <a:pt x="117" y="152"/>
                        </a:lnTo>
                        <a:lnTo>
                          <a:pt x="117" y="159"/>
                        </a:lnTo>
                        <a:lnTo>
                          <a:pt x="117" y="162"/>
                        </a:lnTo>
                        <a:lnTo>
                          <a:pt x="117" y="166"/>
                        </a:lnTo>
                        <a:lnTo>
                          <a:pt x="117" y="167"/>
                        </a:lnTo>
                        <a:lnTo>
                          <a:pt x="117" y="170"/>
                        </a:lnTo>
                        <a:lnTo>
                          <a:pt x="118" y="171"/>
                        </a:lnTo>
                        <a:lnTo>
                          <a:pt x="118" y="171"/>
                        </a:lnTo>
                        <a:lnTo>
                          <a:pt x="118" y="175"/>
                        </a:lnTo>
                        <a:lnTo>
                          <a:pt x="119" y="177"/>
                        </a:lnTo>
                        <a:lnTo>
                          <a:pt x="119" y="177"/>
                        </a:lnTo>
                        <a:lnTo>
                          <a:pt x="119" y="177"/>
                        </a:lnTo>
                        <a:lnTo>
                          <a:pt x="121" y="184"/>
                        </a:lnTo>
                        <a:lnTo>
                          <a:pt x="125" y="190"/>
                        </a:lnTo>
                        <a:lnTo>
                          <a:pt x="128" y="195"/>
                        </a:lnTo>
                        <a:lnTo>
                          <a:pt x="132" y="199"/>
                        </a:lnTo>
                        <a:lnTo>
                          <a:pt x="132" y="199"/>
                        </a:lnTo>
                        <a:lnTo>
                          <a:pt x="132" y="199"/>
                        </a:lnTo>
                        <a:lnTo>
                          <a:pt x="133" y="202"/>
                        </a:lnTo>
                        <a:lnTo>
                          <a:pt x="136" y="202"/>
                        </a:lnTo>
                        <a:lnTo>
                          <a:pt x="136" y="209"/>
                        </a:lnTo>
                        <a:lnTo>
                          <a:pt x="137" y="216"/>
                        </a:lnTo>
                        <a:lnTo>
                          <a:pt x="137" y="217"/>
                        </a:lnTo>
                        <a:lnTo>
                          <a:pt x="137" y="220"/>
                        </a:lnTo>
                        <a:lnTo>
                          <a:pt x="140" y="231"/>
                        </a:lnTo>
                        <a:lnTo>
                          <a:pt x="144" y="241"/>
                        </a:lnTo>
                        <a:lnTo>
                          <a:pt x="146" y="250"/>
                        </a:lnTo>
                        <a:lnTo>
                          <a:pt x="151" y="258"/>
                        </a:lnTo>
                        <a:lnTo>
                          <a:pt x="159" y="268"/>
                        </a:lnTo>
                        <a:lnTo>
                          <a:pt x="168" y="276"/>
                        </a:lnTo>
                        <a:lnTo>
                          <a:pt x="168" y="281"/>
                        </a:lnTo>
                        <a:lnTo>
                          <a:pt x="168" y="312"/>
                        </a:lnTo>
                        <a:lnTo>
                          <a:pt x="168" y="321"/>
                        </a:lnTo>
                        <a:lnTo>
                          <a:pt x="141" y="333"/>
                        </a:lnTo>
                        <a:lnTo>
                          <a:pt x="113" y="345"/>
                        </a:lnTo>
                        <a:lnTo>
                          <a:pt x="86" y="358"/>
                        </a:lnTo>
                        <a:lnTo>
                          <a:pt x="62" y="372"/>
                        </a:lnTo>
                        <a:lnTo>
                          <a:pt x="46" y="381"/>
                        </a:lnTo>
                        <a:lnTo>
                          <a:pt x="33" y="389"/>
                        </a:lnTo>
                        <a:lnTo>
                          <a:pt x="18" y="401"/>
                        </a:lnTo>
                        <a:lnTo>
                          <a:pt x="8" y="410"/>
                        </a:lnTo>
                        <a:lnTo>
                          <a:pt x="4" y="415"/>
                        </a:lnTo>
                        <a:lnTo>
                          <a:pt x="1" y="419"/>
                        </a:lnTo>
                        <a:lnTo>
                          <a:pt x="0" y="421"/>
                        </a:lnTo>
                        <a:lnTo>
                          <a:pt x="0" y="425"/>
                        </a:lnTo>
                        <a:lnTo>
                          <a:pt x="0" y="557"/>
                        </a:lnTo>
                        <a:lnTo>
                          <a:pt x="0" y="561"/>
                        </a:lnTo>
                        <a:lnTo>
                          <a:pt x="2" y="565"/>
                        </a:lnTo>
                        <a:lnTo>
                          <a:pt x="6" y="568"/>
                        </a:lnTo>
                        <a:lnTo>
                          <a:pt x="11" y="569"/>
                        </a:lnTo>
                        <a:lnTo>
                          <a:pt x="348" y="569"/>
                        </a:lnTo>
                        <a:lnTo>
                          <a:pt x="469" y="569"/>
                        </a:lnTo>
                        <a:lnTo>
                          <a:pt x="480" y="569"/>
                        </a:lnTo>
                        <a:lnTo>
                          <a:pt x="480" y="557"/>
                        </a:lnTo>
                        <a:lnTo>
                          <a:pt x="480" y="425"/>
                        </a:lnTo>
                        <a:lnTo>
                          <a:pt x="479" y="421"/>
                        </a:lnTo>
                        <a:lnTo>
                          <a:pt x="476" y="416"/>
                        </a:lnTo>
                        <a:lnTo>
                          <a:pt x="473" y="411"/>
                        </a:lnTo>
                        <a:lnTo>
                          <a:pt x="466" y="405"/>
                        </a:lnTo>
                        <a:lnTo>
                          <a:pt x="449" y="390"/>
                        </a:lnTo>
                        <a:lnTo>
                          <a:pt x="425"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sp>
            <p:nvSpPr>
              <p:cNvPr id="38" name="Rectangle 37">
                <a:extLst>
                  <a:ext uri="{FF2B5EF4-FFF2-40B4-BE49-F238E27FC236}">
                    <a16:creationId xmlns:a16="http://schemas.microsoft.com/office/drawing/2014/main" id="{12BF664F-996A-2791-CE1E-8FAED2D6BF32}"/>
                  </a:ext>
                </a:extLst>
              </p:cNvPr>
              <p:cNvSpPr/>
              <p:nvPr/>
            </p:nvSpPr>
            <p:spPr>
              <a:xfrm>
                <a:off x="2587742" y="5041930"/>
                <a:ext cx="1575925" cy="786805"/>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nvGrpSpPr>
              <p:cNvPr id="39" name="Group 38">
                <a:extLst>
                  <a:ext uri="{FF2B5EF4-FFF2-40B4-BE49-F238E27FC236}">
                    <a16:creationId xmlns:a16="http://schemas.microsoft.com/office/drawing/2014/main" id="{535104A2-7A71-DCAB-ECFF-8313164B6881}"/>
                  </a:ext>
                </a:extLst>
              </p:cNvPr>
              <p:cNvGrpSpPr/>
              <p:nvPr/>
            </p:nvGrpSpPr>
            <p:grpSpPr>
              <a:xfrm>
                <a:off x="4405270" y="3291680"/>
                <a:ext cx="1634326" cy="1986841"/>
                <a:chOff x="4384776" y="3291680"/>
                <a:chExt cx="1634326" cy="1986841"/>
              </a:xfrm>
            </p:grpSpPr>
            <p:grpSp>
              <p:nvGrpSpPr>
                <p:cNvPr id="57" name="Group 56">
                  <a:extLst>
                    <a:ext uri="{FF2B5EF4-FFF2-40B4-BE49-F238E27FC236}">
                      <a16:creationId xmlns:a16="http://schemas.microsoft.com/office/drawing/2014/main" id="{D5EDB2B1-2C6A-4F59-A6FE-E77F369DB9A3}"/>
                    </a:ext>
                  </a:extLst>
                </p:cNvPr>
                <p:cNvGrpSpPr/>
                <p:nvPr/>
              </p:nvGrpSpPr>
              <p:grpSpPr>
                <a:xfrm>
                  <a:off x="4384776" y="3291680"/>
                  <a:ext cx="1634326" cy="1986841"/>
                  <a:chOff x="3065066" y="2466181"/>
                  <a:chExt cx="1634326" cy="1986841"/>
                </a:xfrm>
              </p:grpSpPr>
              <p:sp>
                <p:nvSpPr>
                  <p:cNvPr id="61" name="Rectangle 60">
                    <a:extLst>
                      <a:ext uri="{FF2B5EF4-FFF2-40B4-BE49-F238E27FC236}">
                        <a16:creationId xmlns:a16="http://schemas.microsoft.com/office/drawing/2014/main" id="{F5EBEEAA-2C2B-7DB2-D3A0-E914786F5D96}"/>
                      </a:ext>
                    </a:extLst>
                  </p:cNvPr>
                  <p:cNvSpPr/>
                  <p:nvPr/>
                </p:nvSpPr>
                <p:spPr>
                  <a:xfrm rot="5400000">
                    <a:off x="3755453" y="1792459"/>
                    <a:ext cx="270217" cy="1617661"/>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BDEA4A50-8DAD-2195-B06D-6196F6207C65}"/>
                      </a:ext>
                    </a:extLst>
                  </p:cNvPr>
                  <p:cNvSpPr/>
                  <p:nvPr/>
                </p:nvSpPr>
                <p:spPr>
                  <a:xfrm>
                    <a:off x="3065066" y="2466182"/>
                    <a:ext cx="190500" cy="1986840"/>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8" name="Group 57">
                  <a:extLst>
                    <a:ext uri="{FF2B5EF4-FFF2-40B4-BE49-F238E27FC236}">
                      <a16:creationId xmlns:a16="http://schemas.microsoft.com/office/drawing/2014/main" id="{5B25D73D-E373-8128-B569-FDF26C42E5D8}"/>
                    </a:ext>
                  </a:extLst>
                </p:cNvPr>
                <p:cNvGrpSpPr/>
                <p:nvPr/>
              </p:nvGrpSpPr>
              <p:grpSpPr>
                <a:xfrm>
                  <a:off x="4980973" y="3935398"/>
                  <a:ext cx="433628" cy="971356"/>
                  <a:chOff x="9147257" y="2248854"/>
                  <a:chExt cx="420012" cy="940857"/>
                </a:xfrm>
                <a:solidFill>
                  <a:srgbClr val="000000">
                    <a:lumMod val="65000"/>
                    <a:lumOff val="35000"/>
                  </a:srgbClr>
                </a:solidFill>
              </p:grpSpPr>
              <p:sp>
                <p:nvSpPr>
                  <p:cNvPr id="59" name="Rectangle 4148">
                    <a:extLst>
                      <a:ext uri="{FF2B5EF4-FFF2-40B4-BE49-F238E27FC236}">
                        <a16:creationId xmlns:a16="http://schemas.microsoft.com/office/drawing/2014/main" id="{39274118-21D5-EF2C-C0C5-DED94B2D2D56}"/>
                      </a:ext>
                    </a:extLst>
                  </p:cNvPr>
                  <p:cNvSpPr>
                    <a:spLocks noChangeArrowheads="1"/>
                  </p:cNvSpPr>
                  <p:nvPr/>
                </p:nvSpPr>
                <p:spPr bwMode="auto">
                  <a:xfrm>
                    <a:off x="9414871" y="2802765"/>
                    <a:ext cx="152398" cy="3869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0" name="Freeform 4150">
                    <a:extLst>
                      <a:ext uri="{FF2B5EF4-FFF2-40B4-BE49-F238E27FC236}">
                        <a16:creationId xmlns:a16="http://schemas.microsoft.com/office/drawing/2014/main" id="{C4BE1E5C-288D-9A51-7E20-12D4FB99F2B8}"/>
                      </a:ext>
                    </a:extLst>
                  </p:cNvPr>
                  <p:cNvSpPr>
                    <a:spLocks noEditPoints="1"/>
                  </p:cNvSpPr>
                  <p:nvPr/>
                </p:nvSpPr>
                <p:spPr bwMode="auto">
                  <a:xfrm>
                    <a:off x="9147257" y="2248854"/>
                    <a:ext cx="343813" cy="724370"/>
                  </a:xfrm>
                  <a:custGeom>
                    <a:avLst/>
                    <a:gdLst>
                      <a:gd name="T0" fmla="*/ 300 w 901"/>
                      <a:gd name="T1" fmla="*/ 135 h 540"/>
                      <a:gd name="T2" fmla="*/ 304 w 901"/>
                      <a:gd name="T3" fmla="*/ 104 h 540"/>
                      <a:gd name="T4" fmla="*/ 316 w 901"/>
                      <a:gd name="T5" fmla="*/ 76 h 540"/>
                      <a:gd name="T6" fmla="*/ 334 w 901"/>
                      <a:gd name="T7" fmla="*/ 54 h 540"/>
                      <a:gd name="T8" fmla="*/ 357 w 901"/>
                      <a:gd name="T9" fmla="*/ 38 h 540"/>
                      <a:gd name="T10" fmla="*/ 384 w 901"/>
                      <a:gd name="T11" fmla="*/ 30 h 540"/>
                      <a:gd name="T12" fmla="*/ 517 w 901"/>
                      <a:gd name="T13" fmla="*/ 30 h 540"/>
                      <a:gd name="T14" fmla="*/ 543 w 901"/>
                      <a:gd name="T15" fmla="*/ 38 h 540"/>
                      <a:gd name="T16" fmla="*/ 567 w 901"/>
                      <a:gd name="T17" fmla="*/ 54 h 540"/>
                      <a:gd name="T18" fmla="*/ 584 w 901"/>
                      <a:gd name="T19" fmla="*/ 76 h 540"/>
                      <a:gd name="T20" fmla="*/ 596 w 901"/>
                      <a:gd name="T21" fmla="*/ 104 h 540"/>
                      <a:gd name="T22" fmla="*/ 600 w 901"/>
                      <a:gd name="T23" fmla="*/ 135 h 540"/>
                      <a:gd name="T24" fmla="*/ 813 w 901"/>
                      <a:gd name="T25" fmla="*/ 150 h 540"/>
                      <a:gd name="T26" fmla="*/ 630 w 901"/>
                      <a:gd name="T27" fmla="*/ 135 h 540"/>
                      <a:gd name="T28" fmla="*/ 625 w 901"/>
                      <a:gd name="T29" fmla="*/ 94 h 540"/>
                      <a:gd name="T30" fmla="*/ 610 w 901"/>
                      <a:gd name="T31" fmla="*/ 59 h 540"/>
                      <a:gd name="T32" fmla="*/ 585 w 901"/>
                      <a:gd name="T33" fmla="*/ 30 h 540"/>
                      <a:gd name="T34" fmla="*/ 555 w 901"/>
                      <a:gd name="T35" fmla="*/ 11 h 540"/>
                      <a:gd name="T36" fmla="*/ 520 w 901"/>
                      <a:gd name="T37" fmla="*/ 0 h 540"/>
                      <a:gd name="T38" fmla="*/ 380 w 901"/>
                      <a:gd name="T39" fmla="*/ 0 h 540"/>
                      <a:gd name="T40" fmla="*/ 345 w 901"/>
                      <a:gd name="T41" fmla="*/ 11 h 540"/>
                      <a:gd name="T42" fmla="*/ 315 w 901"/>
                      <a:gd name="T43" fmla="*/ 30 h 540"/>
                      <a:gd name="T44" fmla="*/ 291 w 901"/>
                      <a:gd name="T45" fmla="*/ 59 h 540"/>
                      <a:gd name="T46" fmla="*/ 275 w 901"/>
                      <a:gd name="T47" fmla="*/ 94 h 540"/>
                      <a:gd name="T48" fmla="*/ 270 w 901"/>
                      <a:gd name="T49" fmla="*/ 135 h 540"/>
                      <a:gd name="T50" fmla="*/ 88 w 901"/>
                      <a:gd name="T51" fmla="*/ 150 h 540"/>
                      <a:gd name="T52" fmla="*/ 66 w 901"/>
                      <a:gd name="T53" fmla="*/ 160 h 540"/>
                      <a:gd name="T54" fmla="*/ 42 w 901"/>
                      <a:gd name="T55" fmla="*/ 176 h 540"/>
                      <a:gd name="T56" fmla="*/ 22 w 901"/>
                      <a:gd name="T57" fmla="*/ 195 h 540"/>
                      <a:gd name="T58" fmla="*/ 8 w 901"/>
                      <a:gd name="T59" fmla="*/ 217 h 540"/>
                      <a:gd name="T60" fmla="*/ 1 w 901"/>
                      <a:gd name="T61" fmla="*/ 240 h 540"/>
                      <a:gd name="T62" fmla="*/ 0 w 901"/>
                      <a:gd name="T63" fmla="*/ 540 h 540"/>
                      <a:gd name="T64" fmla="*/ 330 w 901"/>
                      <a:gd name="T65" fmla="*/ 540 h 540"/>
                      <a:gd name="T66" fmla="*/ 331 w 901"/>
                      <a:gd name="T67" fmla="*/ 460 h 540"/>
                      <a:gd name="T68" fmla="*/ 336 w 901"/>
                      <a:gd name="T69" fmla="*/ 453 h 540"/>
                      <a:gd name="T70" fmla="*/ 345 w 901"/>
                      <a:gd name="T71" fmla="*/ 450 h 540"/>
                      <a:gd name="T72" fmla="*/ 562 w 901"/>
                      <a:gd name="T73" fmla="*/ 451 h 540"/>
                      <a:gd name="T74" fmla="*/ 568 w 901"/>
                      <a:gd name="T75" fmla="*/ 457 h 540"/>
                      <a:gd name="T76" fmla="*/ 570 w 901"/>
                      <a:gd name="T77" fmla="*/ 465 h 540"/>
                      <a:gd name="T78" fmla="*/ 871 w 901"/>
                      <a:gd name="T79" fmla="*/ 540 h 540"/>
                      <a:gd name="T80" fmla="*/ 900 w 901"/>
                      <a:gd name="T81" fmla="*/ 249 h 540"/>
                      <a:gd name="T82" fmla="*/ 895 w 901"/>
                      <a:gd name="T83" fmla="*/ 224 h 540"/>
                      <a:gd name="T84" fmla="*/ 883 w 901"/>
                      <a:gd name="T85" fmla="*/ 202 h 540"/>
                      <a:gd name="T86" fmla="*/ 866 w 901"/>
                      <a:gd name="T87" fmla="*/ 181 h 540"/>
                      <a:gd name="T88" fmla="*/ 843 w 901"/>
                      <a:gd name="T89" fmla="*/ 164 h 540"/>
                      <a:gd name="T90" fmla="*/ 816 w 901"/>
                      <a:gd name="T91" fmla="*/ 15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1" h="540">
                        <a:moveTo>
                          <a:pt x="600" y="150"/>
                        </a:moveTo>
                        <a:lnTo>
                          <a:pt x="300" y="150"/>
                        </a:lnTo>
                        <a:lnTo>
                          <a:pt x="300" y="135"/>
                        </a:lnTo>
                        <a:lnTo>
                          <a:pt x="300" y="124"/>
                        </a:lnTo>
                        <a:lnTo>
                          <a:pt x="302" y="114"/>
                        </a:lnTo>
                        <a:lnTo>
                          <a:pt x="304" y="104"/>
                        </a:lnTo>
                        <a:lnTo>
                          <a:pt x="308" y="94"/>
                        </a:lnTo>
                        <a:lnTo>
                          <a:pt x="311" y="85"/>
                        </a:lnTo>
                        <a:lnTo>
                          <a:pt x="316" y="76"/>
                        </a:lnTo>
                        <a:lnTo>
                          <a:pt x="321" y="68"/>
                        </a:lnTo>
                        <a:lnTo>
                          <a:pt x="327" y="60"/>
                        </a:lnTo>
                        <a:lnTo>
                          <a:pt x="334" y="54"/>
                        </a:lnTo>
                        <a:lnTo>
                          <a:pt x="341" y="47"/>
                        </a:lnTo>
                        <a:lnTo>
                          <a:pt x="349" y="42"/>
                        </a:lnTo>
                        <a:lnTo>
                          <a:pt x="357" y="38"/>
                        </a:lnTo>
                        <a:lnTo>
                          <a:pt x="365" y="34"/>
                        </a:lnTo>
                        <a:lnTo>
                          <a:pt x="375" y="32"/>
                        </a:lnTo>
                        <a:lnTo>
                          <a:pt x="384" y="30"/>
                        </a:lnTo>
                        <a:lnTo>
                          <a:pt x="393" y="30"/>
                        </a:lnTo>
                        <a:lnTo>
                          <a:pt x="507" y="30"/>
                        </a:lnTo>
                        <a:lnTo>
                          <a:pt x="517" y="30"/>
                        </a:lnTo>
                        <a:lnTo>
                          <a:pt x="526" y="32"/>
                        </a:lnTo>
                        <a:lnTo>
                          <a:pt x="535" y="34"/>
                        </a:lnTo>
                        <a:lnTo>
                          <a:pt x="543" y="38"/>
                        </a:lnTo>
                        <a:lnTo>
                          <a:pt x="552" y="42"/>
                        </a:lnTo>
                        <a:lnTo>
                          <a:pt x="559" y="47"/>
                        </a:lnTo>
                        <a:lnTo>
                          <a:pt x="567" y="54"/>
                        </a:lnTo>
                        <a:lnTo>
                          <a:pt x="573" y="60"/>
                        </a:lnTo>
                        <a:lnTo>
                          <a:pt x="579" y="68"/>
                        </a:lnTo>
                        <a:lnTo>
                          <a:pt x="584" y="76"/>
                        </a:lnTo>
                        <a:lnTo>
                          <a:pt x="589" y="85"/>
                        </a:lnTo>
                        <a:lnTo>
                          <a:pt x="593" y="94"/>
                        </a:lnTo>
                        <a:lnTo>
                          <a:pt x="596" y="104"/>
                        </a:lnTo>
                        <a:lnTo>
                          <a:pt x="599" y="114"/>
                        </a:lnTo>
                        <a:lnTo>
                          <a:pt x="600" y="124"/>
                        </a:lnTo>
                        <a:lnTo>
                          <a:pt x="600" y="135"/>
                        </a:lnTo>
                        <a:lnTo>
                          <a:pt x="600" y="150"/>
                        </a:lnTo>
                        <a:close/>
                        <a:moveTo>
                          <a:pt x="816" y="151"/>
                        </a:moveTo>
                        <a:lnTo>
                          <a:pt x="813" y="150"/>
                        </a:lnTo>
                        <a:lnTo>
                          <a:pt x="810" y="150"/>
                        </a:lnTo>
                        <a:lnTo>
                          <a:pt x="630" y="150"/>
                        </a:lnTo>
                        <a:lnTo>
                          <a:pt x="630" y="135"/>
                        </a:lnTo>
                        <a:lnTo>
                          <a:pt x="630" y="121"/>
                        </a:lnTo>
                        <a:lnTo>
                          <a:pt x="628" y="107"/>
                        </a:lnTo>
                        <a:lnTo>
                          <a:pt x="625" y="94"/>
                        </a:lnTo>
                        <a:lnTo>
                          <a:pt x="621" y="83"/>
                        </a:lnTo>
                        <a:lnTo>
                          <a:pt x="615" y="71"/>
                        </a:lnTo>
                        <a:lnTo>
                          <a:pt x="610" y="59"/>
                        </a:lnTo>
                        <a:lnTo>
                          <a:pt x="602" y="49"/>
                        </a:lnTo>
                        <a:lnTo>
                          <a:pt x="595" y="40"/>
                        </a:lnTo>
                        <a:lnTo>
                          <a:pt x="585" y="30"/>
                        </a:lnTo>
                        <a:lnTo>
                          <a:pt x="576" y="23"/>
                        </a:lnTo>
                        <a:lnTo>
                          <a:pt x="566" y="16"/>
                        </a:lnTo>
                        <a:lnTo>
                          <a:pt x="555" y="11"/>
                        </a:lnTo>
                        <a:lnTo>
                          <a:pt x="543" y="5"/>
                        </a:lnTo>
                        <a:lnTo>
                          <a:pt x="532" y="2"/>
                        </a:lnTo>
                        <a:lnTo>
                          <a:pt x="520" y="0"/>
                        </a:lnTo>
                        <a:lnTo>
                          <a:pt x="507" y="0"/>
                        </a:lnTo>
                        <a:lnTo>
                          <a:pt x="393" y="0"/>
                        </a:lnTo>
                        <a:lnTo>
                          <a:pt x="380" y="0"/>
                        </a:lnTo>
                        <a:lnTo>
                          <a:pt x="369" y="2"/>
                        </a:lnTo>
                        <a:lnTo>
                          <a:pt x="357" y="5"/>
                        </a:lnTo>
                        <a:lnTo>
                          <a:pt x="345" y="11"/>
                        </a:lnTo>
                        <a:lnTo>
                          <a:pt x="334" y="16"/>
                        </a:lnTo>
                        <a:lnTo>
                          <a:pt x="325" y="23"/>
                        </a:lnTo>
                        <a:lnTo>
                          <a:pt x="315" y="30"/>
                        </a:lnTo>
                        <a:lnTo>
                          <a:pt x="306" y="40"/>
                        </a:lnTo>
                        <a:lnTo>
                          <a:pt x="298" y="49"/>
                        </a:lnTo>
                        <a:lnTo>
                          <a:pt x="291" y="59"/>
                        </a:lnTo>
                        <a:lnTo>
                          <a:pt x="285" y="71"/>
                        </a:lnTo>
                        <a:lnTo>
                          <a:pt x="280" y="83"/>
                        </a:lnTo>
                        <a:lnTo>
                          <a:pt x="275" y="94"/>
                        </a:lnTo>
                        <a:lnTo>
                          <a:pt x="272" y="107"/>
                        </a:lnTo>
                        <a:lnTo>
                          <a:pt x="270" y="121"/>
                        </a:lnTo>
                        <a:lnTo>
                          <a:pt x="270" y="135"/>
                        </a:lnTo>
                        <a:lnTo>
                          <a:pt x="270" y="150"/>
                        </a:lnTo>
                        <a:lnTo>
                          <a:pt x="90" y="150"/>
                        </a:lnTo>
                        <a:lnTo>
                          <a:pt x="88" y="150"/>
                        </a:lnTo>
                        <a:lnTo>
                          <a:pt x="85" y="151"/>
                        </a:lnTo>
                        <a:lnTo>
                          <a:pt x="75" y="155"/>
                        </a:lnTo>
                        <a:lnTo>
                          <a:pt x="66" y="160"/>
                        </a:lnTo>
                        <a:lnTo>
                          <a:pt x="58" y="164"/>
                        </a:lnTo>
                        <a:lnTo>
                          <a:pt x="49" y="169"/>
                        </a:lnTo>
                        <a:lnTo>
                          <a:pt x="42" y="176"/>
                        </a:lnTo>
                        <a:lnTo>
                          <a:pt x="34" y="181"/>
                        </a:lnTo>
                        <a:lnTo>
                          <a:pt x="28" y="188"/>
                        </a:lnTo>
                        <a:lnTo>
                          <a:pt x="22" y="195"/>
                        </a:lnTo>
                        <a:lnTo>
                          <a:pt x="17" y="202"/>
                        </a:lnTo>
                        <a:lnTo>
                          <a:pt x="13" y="209"/>
                        </a:lnTo>
                        <a:lnTo>
                          <a:pt x="8" y="217"/>
                        </a:lnTo>
                        <a:lnTo>
                          <a:pt x="5" y="224"/>
                        </a:lnTo>
                        <a:lnTo>
                          <a:pt x="3" y="233"/>
                        </a:lnTo>
                        <a:lnTo>
                          <a:pt x="1" y="240"/>
                        </a:lnTo>
                        <a:lnTo>
                          <a:pt x="0" y="249"/>
                        </a:lnTo>
                        <a:lnTo>
                          <a:pt x="0" y="257"/>
                        </a:lnTo>
                        <a:lnTo>
                          <a:pt x="0" y="540"/>
                        </a:lnTo>
                        <a:lnTo>
                          <a:pt x="30" y="540"/>
                        </a:lnTo>
                        <a:lnTo>
                          <a:pt x="75" y="540"/>
                        </a:lnTo>
                        <a:lnTo>
                          <a:pt x="330" y="540"/>
                        </a:lnTo>
                        <a:lnTo>
                          <a:pt x="330" y="465"/>
                        </a:lnTo>
                        <a:lnTo>
                          <a:pt x="330" y="462"/>
                        </a:lnTo>
                        <a:lnTo>
                          <a:pt x="331" y="460"/>
                        </a:lnTo>
                        <a:lnTo>
                          <a:pt x="332" y="457"/>
                        </a:lnTo>
                        <a:lnTo>
                          <a:pt x="334" y="455"/>
                        </a:lnTo>
                        <a:lnTo>
                          <a:pt x="336" y="453"/>
                        </a:lnTo>
                        <a:lnTo>
                          <a:pt x="340" y="451"/>
                        </a:lnTo>
                        <a:lnTo>
                          <a:pt x="342" y="450"/>
                        </a:lnTo>
                        <a:lnTo>
                          <a:pt x="345" y="450"/>
                        </a:lnTo>
                        <a:lnTo>
                          <a:pt x="555" y="450"/>
                        </a:lnTo>
                        <a:lnTo>
                          <a:pt x="558" y="450"/>
                        </a:lnTo>
                        <a:lnTo>
                          <a:pt x="562" y="451"/>
                        </a:lnTo>
                        <a:lnTo>
                          <a:pt x="564" y="453"/>
                        </a:lnTo>
                        <a:lnTo>
                          <a:pt x="566" y="455"/>
                        </a:lnTo>
                        <a:lnTo>
                          <a:pt x="568" y="457"/>
                        </a:lnTo>
                        <a:lnTo>
                          <a:pt x="569" y="460"/>
                        </a:lnTo>
                        <a:lnTo>
                          <a:pt x="570" y="462"/>
                        </a:lnTo>
                        <a:lnTo>
                          <a:pt x="570" y="465"/>
                        </a:lnTo>
                        <a:lnTo>
                          <a:pt x="570" y="540"/>
                        </a:lnTo>
                        <a:lnTo>
                          <a:pt x="826" y="540"/>
                        </a:lnTo>
                        <a:lnTo>
                          <a:pt x="871" y="540"/>
                        </a:lnTo>
                        <a:lnTo>
                          <a:pt x="901" y="540"/>
                        </a:lnTo>
                        <a:lnTo>
                          <a:pt x="901" y="257"/>
                        </a:lnTo>
                        <a:lnTo>
                          <a:pt x="900" y="249"/>
                        </a:lnTo>
                        <a:lnTo>
                          <a:pt x="899" y="240"/>
                        </a:lnTo>
                        <a:lnTo>
                          <a:pt x="898" y="233"/>
                        </a:lnTo>
                        <a:lnTo>
                          <a:pt x="895" y="224"/>
                        </a:lnTo>
                        <a:lnTo>
                          <a:pt x="892" y="217"/>
                        </a:lnTo>
                        <a:lnTo>
                          <a:pt x="887" y="209"/>
                        </a:lnTo>
                        <a:lnTo>
                          <a:pt x="883" y="202"/>
                        </a:lnTo>
                        <a:lnTo>
                          <a:pt x="878" y="195"/>
                        </a:lnTo>
                        <a:lnTo>
                          <a:pt x="872" y="188"/>
                        </a:lnTo>
                        <a:lnTo>
                          <a:pt x="866" y="181"/>
                        </a:lnTo>
                        <a:lnTo>
                          <a:pt x="858" y="176"/>
                        </a:lnTo>
                        <a:lnTo>
                          <a:pt x="851" y="169"/>
                        </a:lnTo>
                        <a:lnTo>
                          <a:pt x="843" y="164"/>
                        </a:lnTo>
                        <a:lnTo>
                          <a:pt x="835" y="160"/>
                        </a:lnTo>
                        <a:lnTo>
                          <a:pt x="825" y="155"/>
                        </a:lnTo>
                        <a:lnTo>
                          <a:pt x="816"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40" name="Group 39">
                <a:extLst>
                  <a:ext uri="{FF2B5EF4-FFF2-40B4-BE49-F238E27FC236}">
                    <a16:creationId xmlns:a16="http://schemas.microsoft.com/office/drawing/2014/main" id="{FFCB5C2C-782B-23A4-E134-D43E0634BC3D}"/>
                  </a:ext>
                </a:extLst>
              </p:cNvPr>
              <p:cNvGrpSpPr/>
              <p:nvPr/>
            </p:nvGrpSpPr>
            <p:grpSpPr>
              <a:xfrm>
                <a:off x="6491953" y="2221705"/>
                <a:ext cx="1634328" cy="1986840"/>
                <a:chOff x="6487899" y="2221705"/>
                <a:chExt cx="1634328" cy="1986840"/>
              </a:xfrm>
            </p:grpSpPr>
            <p:grpSp>
              <p:nvGrpSpPr>
                <p:cNvPr id="51" name="Group 50">
                  <a:extLst>
                    <a:ext uri="{FF2B5EF4-FFF2-40B4-BE49-F238E27FC236}">
                      <a16:creationId xmlns:a16="http://schemas.microsoft.com/office/drawing/2014/main" id="{66519C49-56D6-04B6-7C37-F3C9ED75D472}"/>
                    </a:ext>
                  </a:extLst>
                </p:cNvPr>
                <p:cNvGrpSpPr/>
                <p:nvPr/>
              </p:nvGrpSpPr>
              <p:grpSpPr>
                <a:xfrm>
                  <a:off x="6487899" y="2221705"/>
                  <a:ext cx="1634328" cy="1986840"/>
                  <a:chOff x="5118301" y="1907383"/>
                  <a:chExt cx="1634328" cy="1986840"/>
                </a:xfrm>
              </p:grpSpPr>
              <p:sp>
                <p:nvSpPr>
                  <p:cNvPr id="55" name="Rectangle 54">
                    <a:extLst>
                      <a:ext uri="{FF2B5EF4-FFF2-40B4-BE49-F238E27FC236}">
                        <a16:creationId xmlns:a16="http://schemas.microsoft.com/office/drawing/2014/main" id="{037D9A15-FDD4-457B-4DBE-18DE63242677}"/>
                      </a:ext>
                    </a:extLst>
                  </p:cNvPr>
                  <p:cNvSpPr/>
                  <p:nvPr/>
                </p:nvSpPr>
                <p:spPr>
                  <a:xfrm rot="5400000">
                    <a:off x="5817023" y="1225327"/>
                    <a:ext cx="253550" cy="1617662"/>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FA2D2A72-FC9A-2E21-D635-BF465AD55138}"/>
                      </a:ext>
                    </a:extLst>
                  </p:cNvPr>
                  <p:cNvSpPr/>
                  <p:nvPr/>
                </p:nvSpPr>
                <p:spPr>
                  <a:xfrm>
                    <a:off x="5118301" y="1907383"/>
                    <a:ext cx="190500" cy="1986840"/>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2" name="Group 51">
                  <a:extLst>
                    <a:ext uri="{FF2B5EF4-FFF2-40B4-BE49-F238E27FC236}">
                      <a16:creationId xmlns:a16="http://schemas.microsoft.com/office/drawing/2014/main" id="{1B856E98-21FC-7438-591F-EF1342238620}"/>
                    </a:ext>
                  </a:extLst>
                </p:cNvPr>
                <p:cNvGrpSpPr/>
                <p:nvPr/>
              </p:nvGrpSpPr>
              <p:grpSpPr>
                <a:xfrm>
                  <a:off x="7221651" y="2538242"/>
                  <a:ext cx="477609" cy="1023659"/>
                  <a:chOff x="4300900" y="2427932"/>
                  <a:chExt cx="498466" cy="1068361"/>
                </a:xfrm>
                <a:solidFill>
                  <a:srgbClr val="000000">
                    <a:lumMod val="65000"/>
                    <a:lumOff val="35000"/>
                  </a:srgbClr>
                </a:solidFill>
              </p:grpSpPr>
              <p:sp>
                <p:nvSpPr>
                  <p:cNvPr id="53" name="Freeform 372">
                    <a:extLst>
                      <a:ext uri="{FF2B5EF4-FFF2-40B4-BE49-F238E27FC236}">
                        <a16:creationId xmlns:a16="http://schemas.microsoft.com/office/drawing/2014/main" id="{0C5AC3A3-D64F-00FB-1D87-988E13715DB5}"/>
                      </a:ext>
                    </a:extLst>
                  </p:cNvPr>
                  <p:cNvSpPr>
                    <a:spLocks/>
                  </p:cNvSpPr>
                  <p:nvPr/>
                </p:nvSpPr>
                <p:spPr bwMode="auto">
                  <a:xfrm>
                    <a:off x="4300900" y="2768300"/>
                    <a:ext cx="498466" cy="727993"/>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 name="Freeform 373">
                    <a:extLst>
                      <a:ext uri="{FF2B5EF4-FFF2-40B4-BE49-F238E27FC236}">
                        <a16:creationId xmlns:a16="http://schemas.microsoft.com/office/drawing/2014/main" id="{2F48950E-F1AD-FE46-F051-00DB8902EE34}"/>
                      </a:ext>
                    </a:extLst>
                  </p:cNvPr>
                  <p:cNvSpPr>
                    <a:spLocks/>
                  </p:cNvSpPr>
                  <p:nvPr/>
                </p:nvSpPr>
                <p:spPr bwMode="auto">
                  <a:xfrm>
                    <a:off x="4314907" y="2427932"/>
                    <a:ext cx="460728" cy="642206"/>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41" name="Group 40">
                <a:extLst>
                  <a:ext uri="{FF2B5EF4-FFF2-40B4-BE49-F238E27FC236}">
                    <a16:creationId xmlns:a16="http://schemas.microsoft.com/office/drawing/2014/main" id="{FC6BC9D0-A9E7-2414-7FCB-B833F89471AF}"/>
                  </a:ext>
                </a:extLst>
              </p:cNvPr>
              <p:cNvGrpSpPr/>
              <p:nvPr/>
            </p:nvGrpSpPr>
            <p:grpSpPr>
              <a:xfrm>
                <a:off x="8578185" y="1119979"/>
                <a:ext cx="1839102" cy="2000369"/>
                <a:chOff x="8578185" y="1119979"/>
                <a:chExt cx="1839102" cy="2000369"/>
              </a:xfrm>
            </p:grpSpPr>
            <p:grpSp>
              <p:nvGrpSpPr>
                <p:cNvPr id="46" name="Group 45">
                  <a:extLst>
                    <a:ext uri="{FF2B5EF4-FFF2-40B4-BE49-F238E27FC236}">
                      <a16:creationId xmlns:a16="http://schemas.microsoft.com/office/drawing/2014/main" id="{733C1EED-5AD0-66C2-3B19-CE4461FAE84D}"/>
                    </a:ext>
                  </a:extLst>
                </p:cNvPr>
                <p:cNvGrpSpPr/>
                <p:nvPr/>
              </p:nvGrpSpPr>
              <p:grpSpPr>
                <a:xfrm>
                  <a:off x="8578185" y="1119979"/>
                  <a:ext cx="1634330" cy="1986841"/>
                  <a:chOff x="7167767" y="1101723"/>
                  <a:chExt cx="1634330" cy="1986841"/>
                </a:xfrm>
              </p:grpSpPr>
              <p:sp>
                <p:nvSpPr>
                  <p:cNvPr id="49" name="Rectangle 48">
                    <a:extLst>
                      <a:ext uri="{FF2B5EF4-FFF2-40B4-BE49-F238E27FC236}">
                        <a16:creationId xmlns:a16="http://schemas.microsoft.com/office/drawing/2014/main" id="{56C61FE8-C06D-6413-7329-B9A89ECA490B}"/>
                      </a:ext>
                    </a:extLst>
                  </p:cNvPr>
                  <p:cNvSpPr/>
                  <p:nvPr/>
                </p:nvSpPr>
                <p:spPr>
                  <a:xfrm rot="5400000">
                    <a:off x="7859966" y="426192"/>
                    <a:ext cx="266600" cy="1617662"/>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57C8CF0F-0297-EA04-8A7A-F8BEC5674AF2}"/>
                      </a:ext>
                    </a:extLst>
                  </p:cNvPr>
                  <p:cNvSpPr/>
                  <p:nvPr/>
                </p:nvSpPr>
                <p:spPr>
                  <a:xfrm>
                    <a:off x="7167767" y="1101725"/>
                    <a:ext cx="214291" cy="1986839"/>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7" name="Freeform 456">
                  <a:extLst>
                    <a:ext uri="{FF2B5EF4-FFF2-40B4-BE49-F238E27FC236}">
                      <a16:creationId xmlns:a16="http://schemas.microsoft.com/office/drawing/2014/main" id="{63200579-B5A9-B384-C8A0-E3B2311E1C94}"/>
                    </a:ext>
                  </a:extLst>
                </p:cNvPr>
                <p:cNvSpPr>
                  <a:spLocks noEditPoints="1"/>
                </p:cNvSpPr>
                <p:nvPr/>
              </p:nvSpPr>
              <p:spPr bwMode="auto">
                <a:xfrm>
                  <a:off x="9381316" y="1643878"/>
                  <a:ext cx="287831" cy="732448"/>
                </a:xfrm>
                <a:custGeom>
                  <a:avLst/>
                  <a:gdLst>
                    <a:gd name="T0" fmla="*/ 312 w 557"/>
                    <a:gd name="T1" fmla="*/ 273 h 558"/>
                    <a:gd name="T2" fmla="*/ 341 w 557"/>
                    <a:gd name="T3" fmla="*/ 301 h 558"/>
                    <a:gd name="T4" fmla="*/ 348 w 557"/>
                    <a:gd name="T5" fmla="*/ 341 h 558"/>
                    <a:gd name="T6" fmla="*/ 333 w 557"/>
                    <a:gd name="T7" fmla="*/ 379 h 558"/>
                    <a:gd name="T8" fmla="*/ 300 w 557"/>
                    <a:gd name="T9" fmla="*/ 402 h 558"/>
                    <a:gd name="T10" fmla="*/ 258 w 557"/>
                    <a:gd name="T11" fmla="*/ 402 h 558"/>
                    <a:gd name="T12" fmla="*/ 224 w 557"/>
                    <a:gd name="T13" fmla="*/ 379 h 558"/>
                    <a:gd name="T14" fmla="*/ 209 w 557"/>
                    <a:gd name="T15" fmla="*/ 341 h 558"/>
                    <a:gd name="T16" fmla="*/ 214 w 557"/>
                    <a:gd name="T17" fmla="*/ 322 h 558"/>
                    <a:gd name="T18" fmla="*/ 231 w 557"/>
                    <a:gd name="T19" fmla="*/ 322 h 558"/>
                    <a:gd name="T20" fmla="*/ 239 w 557"/>
                    <a:gd name="T21" fmla="*/ 343 h 558"/>
                    <a:gd name="T22" fmla="*/ 271 w 557"/>
                    <a:gd name="T23" fmla="*/ 375 h 558"/>
                    <a:gd name="T24" fmla="*/ 312 w 557"/>
                    <a:gd name="T25" fmla="*/ 358 h 558"/>
                    <a:gd name="T26" fmla="*/ 312 w 557"/>
                    <a:gd name="T27" fmla="*/ 313 h 558"/>
                    <a:gd name="T28" fmla="*/ 271 w 557"/>
                    <a:gd name="T29" fmla="*/ 294 h 558"/>
                    <a:gd name="T30" fmla="*/ 233 w 557"/>
                    <a:gd name="T31" fmla="*/ 278 h 558"/>
                    <a:gd name="T32" fmla="*/ 211 w 557"/>
                    <a:gd name="T33" fmla="*/ 245 h 558"/>
                    <a:gd name="T34" fmla="*/ 211 w 557"/>
                    <a:gd name="T35" fmla="*/ 205 h 558"/>
                    <a:gd name="T36" fmla="*/ 252 w 557"/>
                    <a:gd name="T37" fmla="*/ 158 h 558"/>
                    <a:gd name="T38" fmla="*/ 268 w 557"/>
                    <a:gd name="T39" fmla="*/ 130 h 558"/>
                    <a:gd name="T40" fmla="*/ 285 w 557"/>
                    <a:gd name="T41" fmla="*/ 127 h 558"/>
                    <a:gd name="T42" fmla="*/ 294 w 557"/>
                    <a:gd name="T43" fmla="*/ 141 h 558"/>
                    <a:gd name="T44" fmla="*/ 340 w 557"/>
                    <a:gd name="T45" fmla="*/ 189 h 558"/>
                    <a:gd name="T46" fmla="*/ 346 w 557"/>
                    <a:gd name="T47" fmla="*/ 232 h 558"/>
                    <a:gd name="T48" fmla="*/ 331 w 557"/>
                    <a:gd name="T49" fmla="*/ 239 h 558"/>
                    <a:gd name="T50" fmla="*/ 319 w 557"/>
                    <a:gd name="T51" fmla="*/ 227 h 558"/>
                    <a:gd name="T52" fmla="*/ 301 w 557"/>
                    <a:gd name="T53" fmla="*/ 190 h 558"/>
                    <a:gd name="T54" fmla="*/ 256 w 557"/>
                    <a:gd name="T55" fmla="*/ 190 h 558"/>
                    <a:gd name="T56" fmla="*/ 239 w 557"/>
                    <a:gd name="T57" fmla="*/ 232 h 558"/>
                    <a:gd name="T58" fmla="*/ 271 w 557"/>
                    <a:gd name="T59" fmla="*/ 263 h 558"/>
                    <a:gd name="T60" fmla="*/ 267 w 557"/>
                    <a:gd name="T61" fmla="*/ 463 h 558"/>
                    <a:gd name="T62" fmla="*/ 251 w 557"/>
                    <a:gd name="T63" fmla="*/ 466 h 558"/>
                    <a:gd name="T64" fmla="*/ 241 w 557"/>
                    <a:gd name="T65" fmla="*/ 452 h 558"/>
                    <a:gd name="T66" fmla="*/ 247 w 557"/>
                    <a:gd name="T67" fmla="*/ 410 h 558"/>
                    <a:gd name="T68" fmla="*/ 265 w 557"/>
                    <a:gd name="T69" fmla="*/ 410 h 558"/>
                    <a:gd name="T70" fmla="*/ 271 w 557"/>
                    <a:gd name="T71" fmla="*/ 452 h 558"/>
                    <a:gd name="T72" fmla="*/ 209 w 557"/>
                    <a:gd name="T73" fmla="*/ 10 h 558"/>
                    <a:gd name="T74" fmla="*/ 135 w 557"/>
                    <a:gd name="T75" fmla="*/ 41 h 558"/>
                    <a:gd name="T76" fmla="*/ 73 w 557"/>
                    <a:gd name="T77" fmla="*/ 92 h 558"/>
                    <a:gd name="T78" fmla="*/ 28 w 557"/>
                    <a:gd name="T79" fmla="*/ 159 h 558"/>
                    <a:gd name="T80" fmla="*/ 3 w 557"/>
                    <a:gd name="T81" fmla="*/ 236 h 558"/>
                    <a:gd name="T82" fmla="*/ 3 w 557"/>
                    <a:gd name="T83" fmla="*/ 321 h 558"/>
                    <a:gd name="T84" fmla="*/ 28 w 557"/>
                    <a:gd name="T85" fmla="*/ 399 h 558"/>
                    <a:gd name="T86" fmla="*/ 73 w 557"/>
                    <a:gd name="T87" fmla="*/ 466 h 558"/>
                    <a:gd name="T88" fmla="*/ 135 w 557"/>
                    <a:gd name="T89" fmla="*/ 517 h 558"/>
                    <a:gd name="T90" fmla="*/ 209 w 557"/>
                    <a:gd name="T91" fmla="*/ 549 h 558"/>
                    <a:gd name="T92" fmla="*/ 292 w 557"/>
                    <a:gd name="T93" fmla="*/ 557 h 558"/>
                    <a:gd name="T94" fmla="*/ 374 w 557"/>
                    <a:gd name="T95" fmla="*/ 541 h 558"/>
                    <a:gd name="T96" fmla="*/ 445 w 557"/>
                    <a:gd name="T97" fmla="*/ 502 h 558"/>
                    <a:gd name="T98" fmla="*/ 502 w 557"/>
                    <a:gd name="T99" fmla="*/ 446 h 558"/>
                    <a:gd name="T100" fmla="*/ 540 w 557"/>
                    <a:gd name="T101" fmla="*/ 375 h 558"/>
                    <a:gd name="T102" fmla="*/ 556 w 557"/>
                    <a:gd name="T103" fmla="*/ 293 h 558"/>
                    <a:gd name="T104" fmla="*/ 549 w 557"/>
                    <a:gd name="T105" fmla="*/ 210 h 558"/>
                    <a:gd name="T106" fmla="*/ 517 w 557"/>
                    <a:gd name="T107" fmla="*/ 134 h 558"/>
                    <a:gd name="T108" fmla="*/ 466 w 557"/>
                    <a:gd name="T109" fmla="*/ 73 h 558"/>
                    <a:gd name="T110" fmla="*/ 400 w 557"/>
                    <a:gd name="T111" fmla="*/ 28 h 558"/>
                    <a:gd name="T112" fmla="*/ 321 w 557"/>
                    <a:gd name="T113" fmla="*/ 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7" h="558">
                      <a:moveTo>
                        <a:pt x="279" y="264"/>
                      </a:moveTo>
                      <a:lnTo>
                        <a:pt x="286" y="264"/>
                      </a:lnTo>
                      <a:lnTo>
                        <a:pt x="292" y="265"/>
                      </a:lnTo>
                      <a:lnTo>
                        <a:pt x="300" y="267"/>
                      </a:lnTo>
                      <a:lnTo>
                        <a:pt x="306" y="270"/>
                      </a:lnTo>
                      <a:lnTo>
                        <a:pt x="312" y="273"/>
                      </a:lnTo>
                      <a:lnTo>
                        <a:pt x="318" y="276"/>
                      </a:lnTo>
                      <a:lnTo>
                        <a:pt x="324" y="280"/>
                      </a:lnTo>
                      <a:lnTo>
                        <a:pt x="329" y="285"/>
                      </a:lnTo>
                      <a:lnTo>
                        <a:pt x="333" y="290"/>
                      </a:lnTo>
                      <a:lnTo>
                        <a:pt x="338" y="295"/>
                      </a:lnTo>
                      <a:lnTo>
                        <a:pt x="341" y="301"/>
                      </a:lnTo>
                      <a:lnTo>
                        <a:pt x="344" y="307"/>
                      </a:lnTo>
                      <a:lnTo>
                        <a:pt x="346" y="314"/>
                      </a:lnTo>
                      <a:lnTo>
                        <a:pt x="347" y="320"/>
                      </a:lnTo>
                      <a:lnTo>
                        <a:pt x="348" y="328"/>
                      </a:lnTo>
                      <a:lnTo>
                        <a:pt x="349" y="335"/>
                      </a:lnTo>
                      <a:lnTo>
                        <a:pt x="348" y="341"/>
                      </a:lnTo>
                      <a:lnTo>
                        <a:pt x="347" y="349"/>
                      </a:lnTo>
                      <a:lnTo>
                        <a:pt x="346" y="355"/>
                      </a:lnTo>
                      <a:lnTo>
                        <a:pt x="344" y="362"/>
                      </a:lnTo>
                      <a:lnTo>
                        <a:pt x="341" y="368"/>
                      </a:lnTo>
                      <a:lnTo>
                        <a:pt x="338" y="374"/>
                      </a:lnTo>
                      <a:lnTo>
                        <a:pt x="333" y="379"/>
                      </a:lnTo>
                      <a:lnTo>
                        <a:pt x="329" y="384"/>
                      </a:lnTo>
                      <a:lnTo>
                        <a:pt x="324" y="389"/>
                      </a:lnTo>
                      <a:lnTo>
                        <a:pt x="318" y="393"/>
                      </a:lnTo>
                      <a:lnTo>
                        <a:pt x="312" y="396"/>
                      </a:lnTo>
                      <a:lnTo>
                        <a:pt x="306" y="399"/>
                      </a:lnTo>
                      <a:lnTo>
                        <a:pt x="300" y="402"/>
                      </a:lnTo>
                      <a:lnTo>
                        <a:pt x="292" y="404"/>
                      </a:lnTo>
                      <a:lnTo>
                        <a:pt x="286" y="405"/>
                      </a:lnTo>
                      <a:lnTo>
                        <a:pt x="279" y="405"/>
                      </a:lnTo>
                      <a:lnTo>
                        <a:pt x="271" y="405"/>
                      </a:lnTo>
                      <a:lnTo>
                        <a:pt x="265" y="404"/>
                      </a:lnTo>
                      <a:lnTo>
                        <a:pt x="258" y="402"/>
                      </a:lnTo>
                      <a:lnTo>
                        <a:pt x="252" y="399"/>
                      </a:lnTo>
                      <a:lnTo>
                        <a:pt x="245" y="396"/>
                      </a:lnTo>
                      <a:lnTo>
                        <a:pt x="239" y="393"/>
                      </a:lnTo>
                      <a:lnTo>
                        <a:pt x="233" y="389"/>
                      </a:lnTo>
                      <a:lnTo>
                        <a:pt x="229" y="384"/>
                      </a:lnTo>
                      <a:lnTo>
                        <a:pt x="224" y="379"/>
                      </a:lnTo>
                      <a:lnTo>
                        <a:pt x="221" y="374"/>
                      </a:lnTo>
                      <a:lnTo>
                        <a:pt x="216" y="368"/>
                      </a:lnTo>
                      <a:lnTo>
                        <a:pt x="213" y="362"/>
                      </a:lnTo>
                      <a:lnTo>
                        <a:pt x="211" y="355"/>
                      </a:lnTo>
                      <a:lnTo>
                        <a:pt x="210" y="349"/>
                      </a:lnTo>
                      <a:lnTo>
                        <a:pt x="209" y="341"/>
                      </a:lnTo>
                      <a:lnTo>
                        <a:pt x="208" y="335"/>
                      </a:lnTo>
                      <a:lnTo>
                        <a:pt x="209" y="332"/>
                      </a:lnTo>
                      <a:lnTo>
                        <a:pt x="209" y="329"/>
                      </a:lnTo>
                      <a:lnTo>
                        <a:pt x="211" y="326"/>
                      </a:lnTo>
                      <a:lnTo>
                        <a:pt x="212" y="324"/>
                      </a:lnTo>
                      <a:lnTo>
                        <a:pt x="214" y="322"/>
                      </a:lnTo>
                      <a:lnTo>
                        <a:pt x="217" y="321"/>
                      </a:lnTo>
                      <a:lnTo>
                        <a:pt x="220" y="320"/>
                      </a:lnTo>
                      <a:lnTo>
                        <a:pt x="223" y="320"/>
                      </a:lnTo>
                      <a:lnTo>
                        <a:pt x="226" y="320"/>
                      </a:lnTo>
                      <a:lnTo>
                        <a:pt x="229" y="321"/>
                      </a:lnTo>
                      <a:lnTo>
                        <a:pt x="231" y="322"/>
                      </a:lnTo>
                      <a:lnTo>
                        <a:pt x="233" y="324"/>
                      </a:lnTo>
                      <a:lnTo>
                        <a:pt x="236" y="326"/>
                      </a:lnTo>
                      <a:lnTo>
                        <a:pt x="237" y="329"/>
                      </a:lnTo>
                      <a:lnTo>
                        <a:pt x="238" y="332"/>
                      </a:lnTo>
                      <a:lnTo>
                        <a:pt x="238" y="335"/>
                      </a:lnTo>
                      <a:lnTo>
                        <a:pt x="239" y="343"/>
                      </a:lnTo>
                      <a:lnTo>
                        <a:pt x="241" y="350"/>
                      </a:lnTo>
                      <a:lnTo>
                        <a:pt x="245" y="358"/>
                      </a:lnTo>
                      <a:lnTo>
                        <a:pt x="250" y="363"/>
                      </a:lnTo>
                      <a:lnTo>
                        <a:pt x="256" y="368"/>
                      </a:lnTo>
                      <a:lnTo>
                        <a:pt x="262" y="372"/>
                      </a:lnTo>
                      <a:lnTo>
                        <a:pt x="271" y="375"/>
                      </a:lnTo>
                      <a:lnTo>
                        <a:pt x="279" y="375"/>
                      </a:lnTo>
                      <a:lnTo>
                        <a:pt x="287" y="375"/>
                      </a:lnTo>
                      <a:lnTo>
                        <a:pt x="295" y="372"/>
                      </a:lnTo>
                      <a:lnTo>
                        <a:pt x="301" y="368"/>
                      </a:lnTo>
                      <a:lnTo>
                        <a:pt x="307" y="363"/>
                      </a:lnTo>
                      <a:lnTo>
                        <a:pt x="312" y="358"/>
                      </a:lnTo>
                      <a:lnTo>
                        <a:pt x="316" y="350"/>
                      </a:lnTo>
                      <a:lnTo>
                        <a:pt x="318" y="343"/>
                      </a:lnTo>
                      <a:lnTo>
                        <a:pt x="319" y="335"/>
                      </a:lnTo>
                      <a:lnTo>
                        <a:pt x="318" y="326"/>
                      </a:lnTo>
                      <a:lnTo>
                        <a:pt x="316" y="319"/>
                      </a:lnTo>
                      <a:lnTo>
                        <a:pt x="312" y="313"/>
                      </a:lnTo>
                      <a:lnTo>
                        <a:pt x="307" y="306"/>
                      </a:lnTo>
                      <a:lnTo>
                        <a:pt x="301" y="301"/>
                      </a:lnTo>
                      <a:lnTo>
                        <a:pt x="295" y="298"/>
                      </a:lnTo>
                      <a:lnTo>
                        <a:pt x="287" y="295"/>
                      </a:lnTo>
                      <a:lnTo>
                        <a:pt x="279" y="294"/>
                      </a:lnTo>
                      <a:lnTo>
                        <a:pt x="271" y="294"/>
                      </a:lnTo>
                      <a:lnTo>
                        <a:pt x="265" y="293"/>
                      </a:lnTo>
                      <a:lnTo>
                        <a:pt x="258" y="291"/>
                      </a:lnTo>
                      <a:lnTo>
                        <a:pt x="252" y="289"/>
                      </a:lnTo>
                      <a:lnTo>
                        <a:pt x="245" y="286"/>
                      </a:lnTo>
                      <a:lnTo>
                        <a:pt x="239" y="282"/>
                      </a:lnTo>
                      <a:lnTo>
                        <a:pt x="233" y="278"/>
                      </a:lnTo>
                      <a:lnTo>
                        <a:pt x="229" y="274"/>
                      </a:lnTo>
                      <a:lnTo>
                        <a:pt x="224" y="269"/>
                      </a:lnTo>
                      <a:lnTo>
                        <a:pt x="221" y="263"/>
                      </a:lnTo>
                      <a:lnTo>
                        <a:pt x="216" y="258"/>
                      </a:lnTo>
                      <a:lnTo>
                        <a:pt x="213" y="251"/>
                      </a:lnTo>
                      <a:lnTo>
                        <a:pt x="211" y="245"/>
                      </a:lnTo>
                      <a:lnTo>
                        <a:pt x="210" y="239"/>
                      </a:lnTo>
                      <a:lnTo>
                        <a:pt x="209" y="231"/>
                      </a:lnTo>
                      <a:lnTo>
                        <a:pt x="208" y="223"/>
                      </a:lnTo>
                      <a:lnTo>
                        <a:pt x="209" y="217"/>
                      </a:lnTo>
                      <a:lnTo>
                        <a:pt x="209" y="212"/>
                      </a:lnTo>
                      <a:lnTo>
                        <a:pt x="211" y="205"/>
                      </a:lnTo>
                      <a:lnTo>
                        <a:pt x="212" y="200"/>
                      </a:lnTo>
                      <a:lnTo>
                        <a:pt x="217" y="189"/>
                      </a:lnTo>
                      <a:lnTo>
                        <a:pt x="224" y="180"/>
                      </a:lnTo>
                      <a:lnTo>
                        <a:pt x="232" y="171"/>
                      </a:lnTo>
                      <a:lnTo>
                        <a:pt x="242" y="163"/>
                      </a:lnTo>
                      <a:lnTo>
                        <a:pt x="252" y="158"/>
                      </a:lnTo>
                      <a:lnTo>
                        <a:pt x="264" y="155"/>
                      </a:lnTo>
                      <a:lnTo>
                        <a:pt x="264" y="141"/>
                      </a:lnTo>
                      <a:lnTo>
                        <a:pt x="264" y="138"/>
                      </a:lnTo>
                      <a:lnTo>
                        <a:pt x="265" y="134"/>
                      </a:lnTo>
                      <a:lnTo>
                        <a:pt x="266" y="132"/>
                      </a:lnTo>
                      <a:lnTo>
                        <a:pt x="268" y="130"/>
                      </a:lnTo>
                      <a:lnTo>
                        <a:pt x="270" y="128"/>
                      </a:lnTo>
                      <a:lnTo>
                        <a:pt x="273" y="127"/>
                      </a:lnTo>
                      <a:lnTo>
                        <a:pt x="275" y="126"/>
                      </a:lnTo>
                      <a:lnTo>
                        <a:pt x="279" y="126"/>
                      </a:lnTo>
                      <a:lnTo>
                        <a:pt x="282" y="126"/>
                      </a:lnTo>
                      <a:lnTo>
                        <a:pt x="285" y="127"/>
                      </a:lnTo>
                      <a:lnTo>
                        <a:pt x="287" y="128"/>
                      </a:lnTo>
                      <a:lnTo>
                        <a:pt x="289" y="130"/>
                      </a:lnTo>
                      <a:lnTo>
                        <a:pt x="291" y="132"/>
                      </a:lnTo>
                      <a:lnTo>
                        <a:pt x="292" y="134"/>
                      </a:lnTo>
                      <a:lnTo>
                        <a:pt x="294" y="138"/>
                      </a:lnTo>
                      <a:lnTo>
                        <a:pt x="294" y="141"/>
                      </a:lnTo>
                      <a:lnTo>
                        <a:pt x="294" y="155"/>
                      </a:lnTo>
                      <a:lnTo>
                        <a:pt x="305" y="158"/>
                      </a:lnTo>
                      <a:lnTo>
                        <a:pt x="316" y="163"/>
                      </a:lnTo>
                      <a:lnTo>
                        <a:pt x="325" y="171"/>
                      </a:lnTo>
                      <a:lnTo>
                        <a:pt x="333" y="180"/>
                      </a:lnTo>
                      <a:lnTo>
                        <a:pt x="340" y="189"/>
                      </a:lnTo>
                      <a:lnTo>
                        <a:pt x="345" y="200"/>
                      </a:lnTo>
                      <a:lnTo>
                        <a:pt x="348" y="212"/>
                      </a:lnTo>
                      <a:lnTo>
                        <a:pt x="349" y="223"/>
                      </a:lnTo>
                      <a:lnTo>
                        <a:pt x="348" y="227"/>
                      </a:lnTo>
                      <a:lnTo>
                        <a:pt x="348" y="230"/>
                      </a:lnTo>
                      <a:lnTo>
                        <a:pt x="346" y="232"/>
                      </a:lnTo>
                      <a:lnTo>
                        <a:pt x="345" y="234"/>
                      </a:lnTo>
                      <a:lnTo>
                        <a:pt x="343" y="236"/>
                      </a:lnTo>
                      <a:lnTo>
                        <a:pt x="340" y="237"/>
                      </a:lnTo>
                      <a:lnTo>
                        <a:pt x="338" y="239"/>
                      </a:lnTo>
                      <a:lnTo>
                        <a:pt x="334" y="239"/>
                      </a:lnTo>
                      <a:lnTo>
                        <a:pt x="331" y="239"/>
                      </a:lnTo>
                      <a:lnTo>
                        <a:pt x="328" y="237"/>
                      </a:lnTo>
                      <a:lnTo>
                        <a:pt x="326" y="236"/>
                      </a:lnTo>
                      <a:lnTo>
                        <a:pt x="324" y="234"/>
                      </a:lnTo>
                      <a:lnTo>
                        <a:pt x="321" y="232"/>
                      </a:lnTo>
                      <a:lnTo>
                        <a:pt x="320" y="230"/>
                      </a:lnTo>
                      <a:lnTo>
                        <a:pt x="319" y="227"/>
                      </a:lnTo>
                      <a:lnTo>
                        <a:pt x="319" y="223"/>
                      </a:lnTo>
                      <a:lnTo>
                        <a:pt x="318" y="216"/>
                      </a:lnTo>
                      <a:lnTo>
                        <a:pt x="316" y="208"/>
                      </a:lnTo>
                      <a:lnTo>
                        <a:pt x="312" y="201"/>
                      </a:lnTo>
                      <a:lnTo>
                        <a:pt x="307" y="196"/>
                      </a:lnTo>
                      <a:lnTo>
                        <a:pt x="301" y="190"/>
                      </a:lnTo>
                      <a:lnTo>
                        <a:pt x="295" y="187"/>
                      </a:lnTo>
                      <a:lnTo>
                        <a:pt x="287" y="184"/>
                      </a:lnTo>
                      <a:lnTo>
                        <a:pt x="279" y="184"/>
                      </a:lnTo>
                      <a:lnTo>
                        <a:pt x="271" y="184"/>
                      </a:lnTo>
                      <a:lnTo>
                        <a:pt x="262" y="187"/>
                      </a:lnTo>
                      <a:lnTo>
                        <a:pt x="256" y="190"/>
                      </a:lnTo>
                      <a:lnTo>
                        <a:pt x="250" y="196"/>
                      </a:lnTo>
                      <a:lnTo>
                        <a:pt x="245" y="201"/>
                      </a:lnTo>
                      <a:lnTo>
                        <a:pt x="241" y="208"/>
                      </a:lnTo>
                      <a:lnTo>
                        <a:pt x="239" y="216"/>
                      </a:lnTo>
                      <a:lnTo>
                        <a:pt x="238" y="223"/>
                      </a:lnTo>
                      <a:lnTo>
                        <a:pt x="239" y="232"/>
                      </a:lnTo>
                      <a:lnTo>
                        <a:pt x="241" y="240"/>
                      </a:lnTo>
                      <a:lnTo>
                        <a:pt x="245" y="246"/>
                      </a:lnTo>
                      <a:lnTo>
                        <a:pt x="250" y="252"/>
                      </a:lnTo>
                      <a:lnTo>
                        <a:pt x="256" y="257"/>
                      </a:lnTo>
                      <a:lnTo>
                        <a:pt x="262" y="261"/>
                      </a:lnTo>
                      <a:lnTo>
                        <a:pt x="271" y="263"/>
                      </a:lnTo>
                      <a:lnTo>
                        <a:pt x="279" y="264"/>
                      </a:lnTo>
                      <a:close/>
                      <a:moveTo>
                        <a:pt x="271" y="452"/>
                      </a:moveTo>
                      <a:lnTo>
                        <a:pt x="271" y="455"/>
                      </a:lnTo>
                      <a:lnTo>
                        <a:pt x="270" y="458"/>
                      </a:lnTo>
                      <a:lnTo>
                        <a:pt x="269" y="461"/>
                      </a:lnTo>
                      <a:lnTo>
                        <a:pt x="267" y="463"/>
                      </a:lnTo>
                      <a:lnTo>
                        <a:pt x="265" y="465"/>
                      </a:lnTo>
                      <a:lnTo>
                        <a:pt x="261" y="466"/>
                      </a:lnTo>
                      <a:lnTo>
                        <a:pt x="259" y="467"/>
                      </a:lnTo>
                      <a:lnTo>
                        <a:pt x="256" y="467"/>
                      </a:lnTo>
                      <a:lnTo>
                        <a:pt x="253" y="467"/>
                      </a:lnTo>
                      <a:lnTo>
                        <a:pt x="251" y="466"/>
                      </a:lnTo>
                      <a:lnTo>
                        <a:pt x="247" y="465"/>
                      </a:lnTo>
                      <a:lnTo>
                        <a:pt x="245" y="463"/>
                      </a:lnTo>
                      <a:lnTo>
                        <a:pt x="243" y="461"/>
                      </a:lnTo>
                      <a:lnTo>
                        <a:pt x="242" y="458"/>
                      </a:lnTo>
                      <a:lnTo>
                        <a:pt x="241" y="455"/>
                      </a:lnTo>
                      <a:lnTo>
                        <a:pt x="241" y="452"/>
                      </a:lnTo>
                      <a:lnTo>
                        <a:pt x="241" y="422"/>
                      </a:lnTo>
                      <a:lnTo>
                        <a:pt x="241" y="419"/>
                      </a:lnTo>
                      <a:lnTo>
                        <a:pt x="242" y="417"/>
                      </a:lnTo>
                      <a:lnTo>
                        <a:pt x="243" y="413"/>
                      </a:lnTo>
                      <a:lnTo>
                        <a:pt x="245" y="411"/>
                      </a:lnTo>
                      <a:lnTo>
                        <a:pt x="247" y="410"/>
                      </a:lnTo>
                      <a:lnTo>
                        <a:pt x="251" y="408"/>
                      </a:lnTo>
                      <a:lnTo>
                        <a:pt x="253" y="408"/>
                      </a:lnTo>
                      <a:lnTo>
                        <a:pt x="256" y="407"/>
                      </a:lnTo>
                      <a:lnTo>
                        <a:pt x="259" y="408"/>
                      </a:lnTo>
                      <a:lnTo>
                        <a:pt x="261" y="408"/>
                      </a:lnTo>
                      <a:lnTo>
                        <a:pt x="265" y="410"/>
                      </a:lnTo>
                      <a:lnTo>
                        <a:pt x="267" y="411"/>
                      </a:lnTo>
                      <a:lnTo>
                        <a:pt x="269" y="413"/>
                      </a:lnTo>
                      <a:lnTo>
                        <a:pt x="270" y="417"/>
                      </a:lnTo>
                      <a:lnTo>
                        <a:pt x="271" y="419"/>
                      </a:lnTo>
                      <a:lnTo>
                        <a:pt x="271" y="422"/>
                      </a:lnTo>
                      <a:lnTo>
                        <a:pt x="271" y="452"/>
                      </a:lnTo>
                      <a:close/>
                      <a:moveTo>
                        <a:pt x="279" y="0"/>
                      </a:moveTo>
                      <a:lnTo>
                        <a:pt x="265" y="1"/>
                      </a:lnTo>
                      <a:lnTo>
                        <a:pt x="251" y="3"/>
                      </a:lnTo>
                      <a:lnTo>
                        <a:pt x="237" y="4"/>
                      </a:lnTo>
                      <a:lnTo>
                        <a:pt x="223" y="7"/>
                      </a:lnTo>
                      <a:lnTo>
                        <a:pt x="209" y="10"/>
                      </a:lnTo>
                      <a:lnTo>
                        <a:pt x="196" y="13"/>
                      </a:lnTo>
                      <a:lnTo>
                        <a:pt x="183" y="18"/>
                      </a:lnTo>
                      <a:lnTo>
                        <a:pt x="170" y="23"/>
                      </a:lnTo>
                      <a:lnTo>
                        <a:pt x="158" y="28"/>
                      </a:lnTo>
                      <a:lnTo>
                        <a:pt x="146" y="35"/>
                      </a:lnTo>
                      <a:lnTo>
                        <a:pt x="135" y="41"/>
                      </a:lnTo>
                      <a:lnTo>
                        <a:pt x="123" y="49"/>
                      </a:lnTo>
                      <a:lnTo>
                        <a:pt x="112" y="56"/>
                      </a:lnTo>
                      <a:lnTo>
                        <a:pt x="102" y="65"/>
                      </a:lnTo>
                      <a:lnTo>
                        <a:pt x="92" y="73"/>
                      </a:lnTo>
                      <a:lnTo>
                        <a:pt x="82" y="82"/>
                      </a:lnTo>
                      <a:lnTo>
                        <a:pt x="73" y="92"/>
                      </a:lnTo>
                      <a:lnTo>
                        <a:pt x="64" y="102"/>
                      </a:lnTo>
                      <a:lnTo>
                        <a:pt x="55" y="113"/>
                      </a:lnTo>
                      <a:lnTo>
                        <a:pt x="48" y="124"/>
                      </a:lnTo>
                      <a:lnTo>
                        <a:pt x="40" y="134"/>
                      </a:lnTo>
                      <a:lnTo>
                        <a:pt x="34" y="146"/>
                      </a:lnTo>
                      <a:lnTo>
                        <a:pt x="28" y="159"/>
                      </a:lnTo>
                      <a:lnTo>
                        <a:pt x="22" y="171"/>
                      </a:lnTo>
                      <a:lnTo>
                        <a:pt x="17" y="184"/>
                      </a:lnTo>
                      <a:lnTo>
                        <a:pt x="13" y="197"/>
                      </a:lnTo>
                      <a:lnTo>
                        <a:pt x="9" y="210"/>
                      </a:lnTo>
                      <a:lnTo>
                        <a:pt x="6" y="223"/>
                      </a:lnTo>
                      <a:lnTo>
                        <a:pt x="3" y="236"/>
                      </a:lnTo>
                      <a:lnTo>
                        <a:pt x="2" y="250"/>
                      </a:lnTo>
                      <a:lnTo>
                        <a:pt x="1" y="265"/>
                      </a:lnTo>
                      <a:lnTo>
                        <a:pt x="0" y="279"/>
                      </a:lnTo>
                      <a:lnTo>
                        <a:pt x="1" y="293"/>
                      </a:lnTo>
                      <a:lnTo>
                        <a:pt x="2" y="307"/>
                      </a:lnTo>
                      <a:lnTo>
                        <a:pt x="3" y="321"/>
                      </a:lnTo>
                      <a:lnTo>
                        <a:pt x="6" y="335"/>
                      </a:lnTo>
                      <a:lnTo>
                        <a:pt x="9" y="349"/>
                      </a:lnTo>
                      <a:lnTo>
                        <a:pt x="13" y="362"/>
                      </a:lnTo>
                      <a:lnTo>
                        <a:pt x="17" y="375"/>
                      </a:lnTo>
                      <a:lnTo>
                        <a:pt x="22" y="388"/>
                      </a:lnTo>
                      <a:lnTo>
                        <a:pt x="28" y="399"/>
                      </a:lnTo>
                      <a:lnTo>
                        <a:pt x="34" y="412"/>
                      </a:lnTo>
                      <a:lnTo>
                        <a:pt x="40" y="424"/>
                      </a:lnTo>
                      <a:lnTo>
                        <a:pt x="48" y="435"/>
                      </a:lnTo>
                      <a:lnTo>
                        <a:pt x="55" y="446"/>
                      </a:lnTo>
                      <a:lnTo>
                        <a:pt x="64" y="456"/>
                      </a:lnTo>
                      <a:lnTo>
                        <a:pt x="73" y="466"/>
                      </a:lnTo>
                      <a:lnTo>
                        <a:pt x="82" y="477"/>
                      </a:lnTo>
                      <a:lnTo>
                        <a:pt x="92" y="485"/>
                      </a:lnTo>
                      <a:lnTo>
                        <a:pt x="102" y="494"/>
                      </a:lnTo>
                      <a:lnTo>
                        <a:pt x="112" y="502"/>
                      </a:lnTo>
                      <a:lnTo>
                        <a:pt x="123" y="510"/>
                      </a:lnTo>
                      <a:lnTo>
                        <a:pt x="135" y="517"/>
                      </a:lnTo>
                      <a:lnTo>
                        <a:pt x="146" y="524"/>
                      </a:lnTo>
                      <a:lnTo>
                        <a:pt x="158" y="530"/>
                      </a:lnTo>
                      <a:lnTo>
                        <a:pt x="170" y="536"/>
                      </a:lnTo>
                      <a:lnTo>
                        <a:pt x="183" y="541"/>
                      </a:lnTo>
                      <a:lnTo>
                        <a:pt x="196" y="545"/>
                      </a:lnTo>
                      <a:lnTo>
                        <a:pt x="209" y="549"/>
                      </a:lnTo>
                      <a:lnTo>
                        <a:pt x="223" y="552"/>
                      </a:lnTo>
                      <a:lnTo>
                        <a:pt x="237" y="555"/>
                      </a:lnTo>
                      <a:lnTo>
                        <a:pt x="251" y="556"/>
                      </a:lnTo>
                      <a:lnTo>
                        <a:pt x="265" y="557"/>
                      </a:lnTo>
                      <a:lnTo>
                        <a:pt x="279" y="558"/>
                      </a:lnTo>
                      <a:lnTo>
                        <a:pt x="292" y="557"/>
                      </a:lnTo>
                      <a:lnTo>
                        <a:pt x="307" y="556"/>
                      </a:lnTo>
                      <a:lnTo>
                        <a:pt x="321" y="555"/>
                      </a:lnTo>
                      <a:lnTo>
                        <a:pt x="334" y="552"/>
                      </a:lnTo>
                      <a:lnTo>
                        <a:pt x="348" y="549"/>
                      </a:lnTo>
                      <a:lnTo>
                        <a:pt x="361" y="545"/>
                      </a:lnTo>
                      <a:lnTo>
                        <a:pt x="374" y="541"/>
                      </a:lnTo>
                      <a:lnTo>
                        <a:pt x="387" y="536"/>
                      </a:lnTo>
                      <a:lnTo>
                        <a:pt x="400" y="530"/>
                      </a:lnTo>
                      <a:lnTo>
                        <a:pt x="412" y="524"/>
                      </a:lnTo>
                      <a:lnTo>
                        <a:pt x="423" y="517"/>
                      </a:lnTo>
                      <a:lnTo>
                        <a:pt x="434" y="510"/>
                      </a:lnTo>
                      <a:lnTo>
                        <a:pt x="445" y="502"/>
                      </a:lnTo>
                      <a:lnTo>
                        <a:pt x="456" y="494"/>
                      </a:lnTo>
                      <a:lnTo>
                        <a:pt x="466" y="485"/>
                      </a:lnTo>
                      <a:lnTo>
                        <a:pt x="476" y="477"/>
                      </a:lnTo>
                      <a:lnTo>
                        <a:pt x="484" y="466"/>
                      </a:lnTo>
                      <a:lnTo>
                        <a:pt x="493" y="456"/>
                      </a:lnTo>
                      <a:lnTo>
                        <a:pt x="502" y="446"/>
                      </a:lnTo>
                      <a:lnTo>
                        <a:pt x="509" y="435"/>
                      </a:lnTo>
                      <a:lnTo>
                        <a:pt x="517" y="424"/>
                      </a:lnTo>
                      <a:lnTo>
                        <a:pt x="523" y="412"/>
                      </a:lnTo>
                      <a:lnTo>
                        <a:pt x="530" y="399"/>
                      </a:lnTo>
                      <a:lnTo>
                        <a:pt x="535" y="388"/>
                      </a:lnTo>
                      <a:lnTo>
                        <a:pt x="540" y="375"/>
                      </a:lnTo>
                      <a:lnTo>
                        <a:pt x="545" y="362"/>
                      </a:lnTo>
                      <a:lnTo>
                        <a:pt x="549" y="349"/>
                      </a:lnTo>
                      <a:lnTo>
                        <a:pt x="551" y="335"/>
                      </a:lnTo>
                      <a:lnTo>
                        <a:pt x="554" y="321"/>
                      </a:lnTo>
                      <a:lnTo>
                        <a:pt x="555" y="307"/>
                      </a:lnTo>
                      <a:lnTo>
                        <a:pt x="556" y="293"/>
                      </a:lnTo>
                      <a:lnTo>
                        <a:pt x="557" y="279"/>
                      </a:lnTo>
                      <a:lnTo>
                        <a:pt x="556" y="265"/>
                      </a:lnTo>
                      <a:lnTo>
                        <a:pt x="555" y="250"/>
                      </a:lnTo>
                      <a:lnTo>
                        <a:pt x="554" y="236"/>
                      </a:lnTo>
                      <a:lnTo>
                        <a:pt x="551" y="223"/>
                      </a:lnTo>
                      <a:lnTo>
                        <a:pt x="549" y="210"/>
                      </a:lnTo>
                      <a:lnTo>
                        <a:pt x="545" y="197"/>
                      </a:lnTo>
                      <a:lnTo>
                        <a:pt x="540" y="184"/>
                      </a:lnTo>
                      <a:lnTo>
                        <a:pt x="535" y="171"/>
                      </a:lnTo>
                      <a:lnTo>
                        <a:pt x="530" y="159"/>
                      </a:lnTo>
                      <a:lnTo>
                        <a:pt x="523" y="146"/>
                      </a:lnTo>
                      <a:lnTo>
                        <a:pt x="517" y="134"/>
                      </a:lnTo>
                      <a:lnTo>
                        <a:pt x="509" y="124"/>
                      </a:lnTo>
                      <a:lnTo>
                        <a:pt x="502" y="113"/>
                      </a:lnTo>
                      <a:lnTo>
                        <a:pt x="493" y="102"/>
                      </a:lnTo>
                      <a:lnTo>
                        <a:pt x="484" y="92"/>
                      </a:lnTo>
                      <a:lnTo>
                        <a:pt x="476" y="82"/>
                      </a:lnTo>
                      <a:lnTo>
                        <a:pt x="466" y="73"/>
                      </a:lnTo>
                      <a:lnTo>
                        <a:pt x="456" y="65"/>
                      </a:lnTo>
                      <a:lnTo>
                        <a:pt x="445" y="56"/>
                      </a:lnTo>
                      <a:lnTo>
                        <a:pt x="434" y="49"/>
                      </a:lnTo>
                      <a:lnTo>
                        <a:pt x="423" y="41"/>
                      </a:lnTo>
                      <a:lnTo>
                        <a:pt x="412" y="35"/>
                      </a:lnTo>
                      <a:lnTo>
                        <a:pt x="400" y="28"/>
                      </a:lnTo>
                      <a:lnTo>
                        <a:pt x="387" y="23"/>
                      </a:lnTo>
                      <a:lnTo>
                        <a:pt x="374" y="18"/>
                      </a:lnTo>
                      <a:lnTo>
                        <a:pt x="361" y="13"/>
                      </a:lnTo>
                      <a:lnTo>
                        <a:pt x="348" y="10"/>
                      </a:lnTo>
                      <a:lnTo>
                        <a:pt x="334" y="7"/>
                      </a:lnTo>
                      <a:lnTo>
                        <a:pt x="321" y="4"/>
                      </a:lnTo>
                      <a:lnTo>
                        <a:pt x="307" y="3"/>
                      </a:lnTo>
                      <a:lnTo>
                        <a:pt x="292" y="1"/>
                      </a:lnTo>
                      <a:lnTo>
                        <a:pt x="279" y="0"/>
                      </a:lnTo>
                      <a:close/>
                    </a:path>
                  </a:pathLst>
                </a:custGeom>
                <a:solidFill>
                  <a:srgbClr val="000000">
                    <a:lumMod val="65000"/>
                    <a:lumOff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6CF168BC-C5EB-618D-7E6F-9F993263971A}"/>
                    </a:ext>
                  </a:extLst>
                </p:cNvPr>
                <p:cNvSpPr/>
                <p:nvPr/>
              </p:nvSpPr>
              <p:spPr>
                <a:xfrm>
                  <a:off x="8841362" y="2333542"/>
                  <a:ext cx="1575925" cy="786806"/>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2" name="TextBox 41">
                <a:extLst>
                  <a:ext uri="{FF2B5EF4-FFF2-40B4-BE49-F238E27FC236}">
                    <a16:creationId xmlns:a16="http://schemas.microsoft.com/office/drawing/2014/main" id="{4CB2F8B3-DB4F-2E3A-104A-9C03EB166D71}"/>
                  </a:ext>
                </a:extLst>
              </p:cNvPr>
              <p:cNvSpPr txBox="1"/>
              <p:nvPr/>
            </p:nvSpPr>
            <p:spPr>
              <a:xfrm>
                <a:off x="2312006" y="3773249"/>
                <a:ext cx="1221725" cy="514844"/>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1</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76AB547C-71BE-373D-1705-B717CC6D012C}"/>
                  </a:ext>
                </a:extLst>
              </p:cNvPr>
              <p:cNvSpPr txBox="1"/>
              <p:nvPr/>
            </p:nvSpPr>
            <p:spPr>
              <a:xfrm>
                <a:off x="4421934" y="2734054"/>
                <a:ext cx="1194696" cy="514844"/>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2</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B8AFB6A1-044C-381B-AAAE-49A94AE8E41E}"/>
                  </a:ext>
                </a:extLst>
              </p:cNvPr>
              <p:cNvSpPr txBox="1"/>
              <p:nvPr/>
            </p:nvSpPr>
            <p:spPr>
              <a:xfrm>
                <a:off x="6508618" y="1624447"/>
                <a:ext cx="1194696" cy="514844"/>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3</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97FB66EC-F3C3-D988-FDCA-E1ABE5862912}"/>
                  </a:ext>
                </a:extLst>
              </p:cNvPr>
              <p:cNvSpPr txBox="1"/>
              <p:nvPr/>
            </p:nvSpPr>
            <p:spPr>
              <a:xfrm>
                <a:off x="8578183" y="570675"/>
                <a:ext cx="1166114" cy="514844"/>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4</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69" name="Group 68">
              <a:extLst>
                <a:ext uri="{FF2B5EF4-FFF2-40B4-BE49-F238E27FC236}">
                  <a16:creationId xmlns:a16="http://schemas.microsoft.com/office/drawing/2014/main" id="{34010F2C-74F6-84A2-3590-A951F79FDC59}"/>
                </a:ext>
              </a:extLst>
            </p:cNvPr>
            <p:cNvGrpSpPr/>
            <p:nvPr/>
          </p:nvGrpSpPr>
          <p:grpSpPr>
            <a:xfrm>
              <a:off x="6223368" y="1303230"/>
              <a:ext cx="4167382" cy="2731228"/>
              <a:chOff x="2298447" y="683920"/>
              <a:chExt cx="7914068" cy="5292224"/>
            </a:xfrm>
          </p:grpSpPr>
          <p:grpSp>
            <p:nvGrpSpPr>
              <p:cNvPr id="70" name="Group 69">
                <a:extLst>
                  <a:ext uri="{FF2B5EF4-FFF2-40B4-BE49-F238E27FC236}">
                    <a16:creationId xmlns:a16="http://schemas.microsoft.com/office/drawing/2014/main" id="{87F7B978-22D6-252B-4A59-5BE825478525}"/>
                  </a:ext>
                </a:extLst>
              </p:cNvPr>
              <p:cNvGrpSpPr/>
              <p:nvPr/>
            </p:nvGrpSpPr>
            <p:grpSpPr>
              <a:xfrm>
                <a:off x="2308225" y="4358480"/>
                <a:ext cx="1634330" cy="1617664"/>
                <a:chOff x="965200" y="3238500"/>
                <a:chExt cx="1634330" cy="1617663"/>
              </a:xfrm>
            </p:grpSpPr>
            <p:sp>
              <p:nvSpPr>
                <p:cNvPr id="84" name="Rectangle 83">
                  <a:extLst>
                    <a:ext uri="{FF2B5EF4-FFF2-40B4-BE49-F238E27FC236}">
                      <a16:creationId xmlns:a16="http://schemas.microsoft.com/office/drawing/2014/main" id="{851BC2B1-33CF-0D5D-F257-B4EABC181921}"/>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85" name="Rectangle 84">
                  <a:extLst>
                    <a:ext uri="{FF2B5EF4-FFF2-40B4-BE49-F238E27FC236}">
                      <a16:creationId xmlns:a16="http://schemas.microsoft.com/office/drawing/2014/main" id="{992F0CDE-19E7-AE1D-2680-25DC15E904B5}"/>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71" name="Group 70">
                <a:extLst>
                  <a:ext uri="{FF2B5EF4-FFF2-40B4-BE49-F238E27FC236}">
                    <a16:creationId xmlns:a16="http://schemas.microsoft.com/office/drawing/2014/main" id="{AB8E0668-70E4-B624-D145-67DF4BCEEBF8}"/>
                  </a:ext>
                </a:extLst>
              </p:cNvPr>
              <p:cNvGrpSpPr/>
              <p:nvPr/>
            </p:nvGrpSpPr>
            <p:grpSpPr>
              <a:xfrm>
                <a:off x="4405270" y="3291682"/>
                <a:ext cx="1634330" cy="1617664"/>
                <a:chOff x="3065066" y="2466182"/>
                <a:chExt cx="1634330" cy="1617663"/>
              </a:xfrm>
            </p:grpSpPr>
            <p:sp>
              <p:nvSpPr>
                <p:cNvPr id="82" name="Rectangle 81">
                  <a:extLst>
                    <a:ext uri="{FF2B5EF4-FFF2-40B4-BE49-F238E27FC236}">
                      <a16:creationId xmlns:a16="http://schemas.microsoft.com/office/drawing/2014/main" id="{0B63B602-F546-6EED-323D-469239180124}"/>
                    </a:ext>
                  </a:extLst>
                </p:cNvPr>
                <p:cNvSpPr/>
                <p:nvPr/>
              </p:nvSpPr>
              <p:spPr>
                <a:xfrm rot="5400000">
                  <a:off x="3795315" y="1752601"/>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83" name="Rectangle 82">
                  <a:extLst>
                    <a:ext uri="{FF2B5EF4-FFF2-40B4-BE49-F238E27FC236}">
                      <a16:creationId xmlns:a16="http://schemas.microsoft.com/office/drawing/2014/main" id="{8A45F228-D6D3-CED3-D11F-C119265F64CC}"/>
                    </a:ext>
                  </a:extLst>
                </p:cNvPr>
                <p:cNvSpPr/>
                <p:nvPr/>
              </p:nvSpPr>
              <p:spPr>
                <a:xfrm>
                  <a:off x="3065066" y="2466182"/>
                  <a:ext cx="190500" cy="1617663"/>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72" name="Group 71">
                <a:extLst>
                  <a:ext uri="{FF2B5EF4-FFF2-40B4-BE49-F238E27FC236}">
                    <a16:creationId xmlns:a16="http://schemas.microsoft.com/office/drawing/2014/main" id="{454A827E-7988-76AB-F3AC-188A5A193EDD}"/>
                  </a:ext>
                </a:extLst>
              </p:cNvPr>
              <p:cNvGrpSpPr/>
              <p:nvPr/>
            </p:nvGrpSpPr>
            <p:grpSpPr>
              <a:xfrm>
                <a:off x="6491952" y="2221706"/>
                <a:ext cx="1634330" cy="1617664"/>
                <a:chOff x="5118301" y="1907383"/>
                <a:chExt cx="1634330" cy="1617663"/>
              </a:xfrm>
            </p:grpSpPr>
            <p:sp>
              <p:nvSpPr>
                <p:cNvPr id="80" name="Rectangle 79">
                  <a:extLst>
                    <a:ext uri="{FF2B5EF4-FFF2-40B4-BE49-F238E27FC236}">
                      <a16:creationId xmlns:a16="http://schemas.microsoft.com/office/drawing/2014/main" id="{9A1C5EFC-5F13-1BEF-57DB-545ED0CC9BAC}"/>
                    </a:ext>
                  </a:extLst>
                </p:cNvPr>
                <p:cNvSpPr/>
                <p:nvPr/>
              </p:nvSpPr>
              <p:spPr>
                <a:xfrm rot="5400000">
                  <a:off x="5848550" y="1193802"/>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81" name="Rectangle 80">
                  <a:extLst>
                    <a:ext uri="{FF2B5EF4-FFF2-40B4-BE49-F238E27FC236}">
                      <a16:creationId xmlns:a16="http://schemas.microsoft.com/office/drawing/2014/main" id="{F95E75FB-3D21-17C2-75F1-F782A28B86FF}"/>
                    </a:ext>
                  </a:extLst>
                </p:cNvPr>
                <p:cNvSpPr/>
                <p:nvPr/>
              </p:nvSpPr>
              <p:spPr>
                <a:xfrm>
                  <a:off x="5118301" y="1907383"/>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73" name="Group 72">
                <a:extLst>
                  <a:ext uri="{FF2B5EF4-FFF2-40B4-BE49-F238E27FC236}">
                    <a16:creationId xmlns:a16="http://schemas.microsoft.com/office/drawing/2014/main" id="{9EAF466F-AB83-BF03-758F-7EA4E601FE9E}"/>
                  </a:ext>
                </a:extLst>
              </p:cNvPr>
              <p:cNvGrpSpPr/>
              <p:nvPr/>
            </p:nvGrpSpPr>
            <p:grpSpPr>
              <a:xfrm>
                <a:off x="8578185" y="1119980"/>
                <a:ext cx="1634330" cy="1513479"/>
                <a:chOff x="7167767" y="1101725"/>
                <a:chExt cx="1634330" cy="1513478"/>
              </a:xfrm>
            </p:grpSpPr>
            <p:sp>
              <p:nvSpPr>
                <p:cNvPr id="78" name="Rectangle 77">
                  <a:extLst>
                    <a:ext uri="{FF2B5EF4-FFF2-40B4-BE49-F238E27FC236}">
                      <a16:creationId xmlns:a16="http://schemas.microsoft.com/office/drawing/2014/main" id="{0A99D6FA-A76E-865D-0F40-3AAE5A20BD50}"/>
                    </a:ext>
                  </a:extLst>
                </p:cNvPr>
                <p:cNvSpPr/>
                <p:nvPr/>
              </p:nvSpPr>
              <p:spPr>
                <a:xfrm rot="5400000">
                  <a:off x="7898016" y="388144"/>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9" name="Rectangle 78">
                  <a:extLst>
                    <a:ext uri="{FF2B5EF4-FFF2-40B4-BE49-F238E27FC236}">
                      <a16:creationId xmlns:a16="http://schemas.microsoft.com/office/drawing/2014/main" id="{BABD1B3B-73F1-A6EB-2856-23ECD4CBB8C4}"/>
                    </a:ext>
                  </a:extLst>
                </p:cNvPr>
                <p:cNvSpPr/>
                <p:nvPr/>
              </p:nvSpPr>
              <p:spPr>
                <a:xfrm>
                  <a:off x="7167767" y="1101725"/>
                  <a:ext cx="190499" cy="1513478"/>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74" name="TextBox 73">
                <a:extLst>
                  <a:ext uri="{FF2B5EF4-FFF2-40B4-BE49-F238E27FC236}">
                    <a16:creationId xmlns:a16="http://schemas.microsoft.com/office/drawing/2014/main" id="{9B44C0DE-F3BA-C47F-7113-0AE09061724C}"/>
                  </a:ext>
                </a:extLst>
              </p:cNvPr>
              <p:cNvSpPr txBox="1"/>
              <p:nvPr/>
            </p:nvSpPr>
            <p:spPr>
              <a:xfrm>
                <a:off x="2298447" y="3891019"/>
                <a:ext cx="1167316" cy="434973"/>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5</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686790B5-03E0-2CCB-3345-CABF1A75B733}"/>
                  </a:ext>
                </a:extLst>
              </p:cNvPr>
              <p:cNvSpPr txBox="1"/>
              <p:nvPr/>
            </p:nvSpPr>
            <p:spPr>
              <a:xfrm>
                <a:off x="4365839" y="2802992"/>
                <a:ext cx="1090327" cy="434973"/>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6</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6" name="TextBox 75">
                <a:extLst>
                  <a:ext uri="{FF2B5EF4-FFF2-40B4-BE49-F238E27FC236}">
                    <a16:creationId xmlns:a16="http://schemas.microsoft.com/office/drawing/2014/main" id="{525056D4-B44A-C626-CDFA-307C3BA5BBCE}"/>
                  </a:ext>
                </a:extLst>
              </p:cNvPr>
              <p:cNvSpPr txBox="1"/>
              <p:nvPr/>
            </p:nvSpPr>
            <p:spPr>
              <a:xfrm>
                <a:off x="6479505" y="1757480"/>
                <a:ext cx="1168131" cy="434973"/>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7</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73F4D508-88ED-D3DB-DCD0-9DE800DFE2B1}"/>
                  </a:ext>
                </a:extLst>
              </p:cNvPr>
              <p:cNvSpPr txBox="1"/>
              <p:nvPr/>
            </p:nvSpPr>
            <p:spPr>
              <a:xfrm>
                <a:off x="8578185" y="683920"/>
                <a:ext cx="1099243" cy="434973"/>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8</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pic>
          <p:nvPicPr>
            <p:cNvPr id="86" name="Graphic 85" descr="Bar chart with solid fill">
              <a:extLst>
                <a:ext uri="{FF2B5EF4-FFF2-40B4-BE49-F238E27FC236}">
                  <a16:creationId xmlns:a16="http://schemas.microsoft.com/office/drawing/2014/main" id="{05BFC72B-6882-C19A-86BE-C136B7F6D7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30866" y="3465832"/>
              <a:ext cx="390779" cy="368003"/>
            </a:xfrm>
            <a:prstGeom prst="rect">
              <a:avLst/>
            </a:prstGeom>
          </p:spPr>
        </p:pic>
        <p:sp>
          <p:nvSpPr>
            <p:cNvPr id="87" name="TextBox 86">
              <a:extLst>
                <a:ext uri="{FF2B5EF4-FFF2-40B4-BE49-F238E27FC236}">
                  <a16:creationId xmlns:a16="http://schemas.microsoft.com/office/drawing/2014/main" id="{FD131E3B-BB3B-27AC-8244-50D73C92F790}"/>
                </a:ext>
              </a:extLst>
            </p:cNvPr>
            <p:cNvSpPr txBox="1"/>
            <p:nvPr/>
          </p:nvSpPr>
          <p:spPr>
            <a:xfrm>
              <a:off x="1274701" y="4306261"/>
              <a:ext cx="1169429"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Stakeholder </a:t>
              </a:r>
            </a:p>
            <a:p>
              <a:pPr algn="ctr"/>
              <a:r>
                <a:rPr lang="en-US" i="1" dirty="0">
                  <a:latin typeface="Calibri" panose="020F0502020204030204" pitchFamily="34" charset="0"/>
                  <a:ea typeface="Calibri" panose="020F0502020204030204" pitchFamily="34" charset="0"/>
                  <a:cs typeface="Calibri" panose="020F0502020204030204" pitchFamily="34" charset="0"/>
                </a:rPr>
                <a:t>meeting</a:t>
              </a:r>
            </a:p>
          </p:txBody>
        </p:sp>
        <p:sp>
          <p:nvSpPr>
            <p:cNvPr id="88" name="TextBox 87">
              <a:extLst>
                <a:ext uri="{FF2B5EF4-FFF2-40B4-BE49-F238E27FC236}">
                  <a16:creationId xmlns:a16="http://schemas.microsoft.com/office/drawing/2014/main" id="{40884CE5-A218-4BF0-535F-C48234BA1A82}"/>
                </a:ext>
              </a:extLst>
            </p:cNvPr>
            <p:cNvSpPr txBox="1"/>
            <p:nvPr/>
          </p:nvSpPr>
          <p:spPr>
            <a:xfrm>
              <a:off x="2469090" y="3535428"/>
              <a:ext cx="1070525" cy="74827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Problem </a:t>
              </a:r>
            </a:p>
            <a:p>
              <a:pPr algn="ctr"/>
              <a:r>
                <a:rPr lang="en-US" i="1" dirty="0">
                  <a:latin typeface="Calibri" panose="020F0502020204030204" pitchFamily="34" charset="0"/>
                  <a:ea typeface="Calibri" panose="020F0502020204030204" pitchFamily="34" charset="0"/>
                  <a:cs typeface="Calibri" panose="020F0502020204030204" pitchFamily="34" charset="0"/>
                </a:rPr>
                <a:t>Statement</a:t>
              </a:r>
            </a:p>
            <a:p>
              <a:pPr algn="ctr"/>
              <a:r>
                <a:rPr lang="en-US" i="1" dirty="0">
                  <a:latin typeface="Calibri" panose="020F0502020204030204" pitchFamily="34" charset="0"/>
                  <a:ea typeface="Calibri" panose="020F0502020204030204" pitchFamily="34" charset="0"/>
                  <a:cs typeface="Calibri" panose="020F0502020204030204" pitchFamily="34" charset="0"/>
                </a:rPr>
                <a:t> definition</a:t>
              </a:r>
            </a:p>
          </p:txBody>
        </p:sp>
        <p:sp>
          <p:nvSpPr>
            <p:cNvPr id="89" name="TextBox 88">
              <a:extLst>
                <a:ext uri="{FF2B5EF4-FFF2-40B4-BE49-F238E27FC236}">
                  <a16:creationId xmlns:a16="http://schemas.microsoft.com/office/drawing/2014/main" id="{20F88F2D-8925-8A40-7CA2-C64FD5F83B5D}"/>
                </a:ext>
              </a:extLst>
            </p:cNvPr>
            <p:cNvSpPr txBox="1"/>
            <p:nvPr/>
          </p:nvSpPr>
          <p:spPr>
            <a:xfrm>
              <a:off x="3762659" y="3270296"/>
              <a:ext cx="944676"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Research &amp; study</a:t>
              </a:r>
            </a:p>
          </p:txBody>
        </p:sp>
        <p:sp>
          <p:nvSpPr>
            <p:cNvPr id="90" name="TextBox 89">
              <a:extLst>
                <a:ext uri="{FF2B5EF4-FFF2-40B4-BE49-F238E27FC236}">
                  <a16:creationId xmlns:a16="http://schemas.microsoft.com/office/drawing/2014/main" id="{6A47C94C-6955-D565-FAE5-B7E7C5E2E182}"/>
                </a:ext>
              </a:extLst>
            </p:cNvPr>
            <p:cNvSpPr txBox="1"/>
            <p:nvPr/>
          </p:nvSpPr>
          <p:spPr>
            <a:xfrm>
              <a:off x="4885677" y="2668743"/>
              <a:ext cx="1242595" cy="74827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Survey setup &amp;</a:t>
              </a:r>
            </a:p>
            <a:p>
              <a:pPr algn="ctr"/>
              <a:r>
                <a:rPr lang="en-US" i="1" dirty="0">
                  <a:latin typeface="Calibri" panose="020F0502020204030204" pitchFamily="34" charset="0"/>
                  <a:ea typeface="Calibri" panose="020F0502020204030204" pitchFamily="34" charset="0"/>
                  <a:cs typeface="Calibri" panose="020F0502020204030204" pitchFamily="34" charset="0"/>
                </a:rPr>
                <a:t>Publishing it</a:t>
              </a:r>
            </a:p>
          </p:txBody>
        </p:sp>
        <p:sp>
          <p:nvSpPr>
            <p:cNvPr id="91" name="TextBox 90">
              <a:extLst>
                <a:ext uri="{FF2B5EF4-FFF2-40B4-BE49-F238E27FC236}">
                  <a16:creationId xmlns:a16="http://schemas.microsoft.com/office/drawing/2014/main" id="{67EF58DA-9310-077F-0183-143C98D576F9}"/>
                </a:ext>
              </a:extLst>
            </p:cNvPr>
            <p:cNvSpPr txBox="1"/>
            <p:nvPr/>
          </p:nvSpPr>
          <p:spPr>
            <a:xfrm>
              <a:off x="6230830" y="3965607"/>
              <a:ext cx="1172872"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 Data </a:t>
              </a:r>
            </a:p>
            <a:p>
              <a:pPr algn="ctr"/>
              <a:r>
                <a:rPr lang="en-US" i="1" dirty="0">
                  <a:latin typeface="Calibri" panose="020F0502020204030204" pitchFamily="34" charset="0"/>
                  <a:ea typeface="Calibri" panose="020F0502020204030204" pitchFamily="34" charset="0"/>
                  <a:cs typeface="Calibri" panose="020F0502020204030204" pitchFamily="34" charset="0"/>
                </a:rPr>
                <a:t>Assessment</a:t>
              </a:r>
            </a:p>
          </p:txBody>
        </p:sp>
        <p:sp>
          <p:nvSpPr>
            <p:cNvPr id="92" name="TextBox 91">
              <a:extLst>
                <a:ext uri="{FF2B5EF4-FFF2-40B4-BE49-F238E27FC236}">
                  <a16:creationId xmlns:a16="http://schemas.microsoft.com/office/drawing/2014/main" id="{0F52C9C9-0F98-0E1D-12E8-24EE83D1E03C}"/>
                </a:ext>
              </a:extLst>
            </p:cNvPr>
            <p:cNvSpPr txBox="1"/>
            <p:nvPr/>
          </p:nvSpPr>
          <p:spPr>
            <a:xfrm>
              <a:off x="9606994" y="2195170"/>
              <a:ext cx="924347"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Data</a:t>
              </a:r>
            </a:p>
            <a:p>
              <a:pPr algn="ctr"/>
              <a:r>
                <a:rPr lang="en-US" i="1" dirty="0">
                  <a:latin typeface="Calibri" panose="020F0502020204030204" pitchFamily="34" charset="0"/>
                  <a:ea typeface="Calibri" panose="020F0502020204030204" pitchFamily="34" charset="0"/>
                  <a:cs typeface="Calibri" panose="020F0502020204030204" pitchFamily="34" charset="0"/>
                </a:rPr>
                <a:t>Pipeline</a:t>
              </a:r>
            </a:p>
          </p:txBody>
        </p:sp>
        <p:sp>
          <p:nvSpPr>
            <p:cNvPr id="93" name="TextBox 92">
              <a:extLst>
                <a:ext uri="{FF2B5EF4-FFF2-40B4-BE49-F238E27FC236}">
                  <a16:creationId xmlns:a16="http://schemas.microsoft.com/office/drawing/2014/main" id="{C3C0F3C9-FD7C-CA21-4C5D-4E209EAFFD46}"/>
                </a:ext>
              </a:extLst>
            </p:cNvPr>
            <p:cNvSpPr txBox="1"/>
            <p:nvPr/>
          </p:nvSpPr>
          <p:spPr>
            <a:xfrm>
              <a:off x="8513678" y="2779423"/>
              <a:ext cx="998253"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ML </a:t>
              </a:r>
            </a:p>
            <a:p>
              <a:pPr algn="ctr"/>
              <a:r>
                <a:rPr lang="en-US" i="1" dirty="0">
                  <a:latin typeface="Calibri" panose="020F0502020204030204" pitchFamily="34" charset="0"/>
                  <a:ea typeface="Calibri" panose="020F0502020204030204" pitchFamily="34" charset="0"/>
                  <a:cs typeface="Calibri" panose="020F0502020204030204" pitchFamily="34" charset="0"/>
                </a:rPr>
                <a:t>Algorithm</a:t>
              </a:r>
            </a:p>
          </p:txBody>
        </p:sp>
        <p:sp>
          <p:nvSpPr>
            <p:cNvPr id="94" name="TextBox 93">
              <a:extLst>
                <a:ext uri="{FF2B5EF4-FFF2-40B4-BE49-F238E27FC236}">
                  <a16:creationId xmlns:a16="http://schemas.microsoft.com/office/drawing/2014/main" id="{26E8C511-967D-B552-6BE4-1EF4B102FEC9}"/>
                </a:ext>
              </a:extLst>
            </p:cNvPr>
            <p:cNvSpPr txBox="1"/>
            <p:nvPr/>
          </p:nvSpPr>
          <p:spPr>
            <a:xfrm>
              <a:off x="7656718" y="3348260"/>
              <a:ext cx="651858" cy="74827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Initial </a:t>
              </a:r>
            </a:p>
            <a:p>
              <a:pPr algn="ctr"/>
              <a:r>
                <a:rPr lang="en-US" i="1" dirty="0">
                  <a:latin typeface="Calibri" panose="020F0502020204030204" pitchFamily="34" charset="0"/>
                  <a:ea typeface="Calibri" panose="020F0502020204030204" pitchFamily="34" charset="0"/>
                  <a:cs typeface="Calibri" panose="020F0502020204030204" pitchFamily="34" charset="0"/>
                </a:rPr>
                <a:t>DB</a:t>
              </a:r>
            </a:p>
            <a:p>
              <a:pPr algn="ctr"/>
              <a:r>
                <a:rPr lang="en-US" i="1" dirty="0">
                  <a:latin typeface="Calibri" panose="020F0502020204030204" pitchFamily="34" charset="0"/>
                  <a:ea typeface="Calibri" panose="020F0502020204030204" pitchFamily="34" charset="0"/>
                  <a:cs typeface="Calibri" panose="020F0502020204030204" pitchFamily="34" charset="0"/>
                </a:rPr>
                <a:t>setup</a:t>
              </a:r>
            </a:p>
          </p:txBody>
        </p:sp>
        <p:pic>
          <p:nvPicPr>
            <p:cNvPr id="95" name="Graphic 94" descr="Arrow: Straight with solid fill">
              <a:extLst>
                <a:ext uri="{FF2B5EF4-FFF2-40B4-BE49-F238E27FC236}">
                  <a16:creationId xmlns:a16="http://schemas.microsoft.com/office/drawing/2014/main" id="{3D00FBA5-31B6-0361-C080-79C22FB969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430391">
              <a:off x="1060717" y="2131007"/>
              <a:ext cx="6457703" cy="952484"/>
            </a:xfrm>
            <a:prstGeom prst="rect">
              <a:avLst/>
            </a:prstGeom>
          </p:spPr>
        </p:pic>
        <p:pic>
          <p:nvPicPr>
            <p:cNvPr id="96" name="Graphic 95" descr="Database with solid fill">
              <a:extLst>
                <a:ext uri="{FF2B5EF4-FFF2-40B4-BE49-F238E27FC236}">
                  <a16:creationId xmlns:a16="http://schemas.microsoft.com/office/drawing/2014/main" id="{BB6B5443-50A1-7807-61C4-5A210B1822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53372" y="2869131"/>
              <a:ext cx="351319" cy="351319"/>
            </a:xfrm>
            <a:prstGeom prst="rect">
              <a:avLst/>
            </a:prstGeom>
          </p:spPr>
        </p:pic>
        <p:pic>
          <p:nvPicPr>
            <p:cNvPr id="97" name="Graphic 96" descr="Continuous Improvement with solid fill">
              <a:extLst>
                <a:ext uri="{FF2B5EF4-FFF2-40B4-BE49-F238E27FC236}">
                  <a16:creationId xmlns:a16="http://schemas.microsoft.com/office/drawing/2014/main" id="{9D05AED1-C46C-2FFE-B4B6-FA81E80584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6392" y="2265754"/>
              <a:ext cx="435045" cy="435045"/>
            </a:xfrm>
            <a:prstGeom prst="rect">
              <a:avLst/>
            </a:prstGeom>
          </p:spPr>
        </p:pic>
        <p:pic>
          <p:nvPicPr>
            <p:cNvPr id="98" name="Graphic 97" descr="Workflow with solid fill">
              <a:extLst>
                <a:ext uri="{FF2B5EF4-FFF2-40B4-BE49-F238E27FC236}">
                  <a16:creationId xmlns:a16="http://schemas.microsoft.com/office/drawing/2014/main" id="{F5F9259D-700B-91ED-CA3F-8EF2A20807E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4419" y="1762180"/>
              <a:ext cx="359341" cy="359341"/>
            </a:xfrm>
            <a:prstGeom prst="rect">
              <a:avLst/>
            </a:prstGeom>
          </p:spPr>
        </p:pic>
      </p:grpSp>
      <p:sp>
        <p:nvSpPr>
          <p:cNvPr id="100" name="Slide Number Placeholder 3">
            <a:extLst>
              <a:ext uri="{FF2B5EF4-FFF2-40B4-BE49-F238E27FC236}">
                <a16:creationId xmlns:a16="http://schemas.microsoft.com/office/drawing/2014/main" id="{99573204-091C-1447-6957-C844C50EEA23}"/>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latin typeface="Calibri" panose="020F0502020204030204" pitchFamily="34" charset="0"/>
                <a:ea typeface="Calibri" panose="020F0502020204030204" pitchFamily="34" charset="0"/>
                <a:cs typeface="Calibri" panose="020F0502020204030204" pitchFamily="34" charset="0"/>
              </a:rPr>
              <a:pPr/>
              <a:t>8</a:t>
            </a:fld>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124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2964424" y="6430220"/>
            <a:ext cx="2743200" cy="365125"/>
          </a:xfrm>
        </p:spPr>
        <p:txBody>
          <a:bodyPr/>
          <a:lstStyle/>
          <a:p>
            <a:fld id="{B5CEABB6-07DC-46E8-9B57-56EC44A396E5}" type="slidenum">
              <a:rPr lang="en-US" smtClean="0">
                <a:latin typeface="Calibri" panose="020F0502020204030204" pitchFamily="34" charset="0"/>
                <a:ea typeface="Calibri" panose="020F0502020204030204" pitchFamily="34" charset="0"/>
                <a:cs typeface="Calibri" panose="020F0502020204030204" pitchFamily="34" charset="0"/>
              </a:rPr>
              <a:pPr/>
              <a:t>9</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7" name="Title 2">
            <a:extLst>
              <a:ext uri="{FF2B5EF4-FFF2-40B4-BE49-F238E27FC236}">
                <a16:creationId xmlns:a16="http://schemas.microsoft.com/office/drawing/2014/main" id="{146EADC3-1269-B9A8-71F4-0CC5AF537DBB}"/>
              </a:ext>
            </a:extLst>
          </p:cNvPr>
          <p:cNvSpPr>
            <a:spLocks noGrp="1"/>
          </p:cNvSpPr>
          <p:nvPr>
            <p:ph type="title"/>
          </p:nvPr>
        </p:nvSpPr>
        <p:spPr>
          <a:xfrm>
            <a:off x="4430365" y="152966"/>
            <a:ext cx="2672410" cy="572700"/>
          </a:xfrm>
        </p:spPr>
        <p:txBody>
          <a:bodyPr>
            <a:normAutofit/>
          </a:bodyPr>
          <a:lstStyle/>
          <a:p>
            <a:pPr algn="l"/>
            <a:r>
              <a:rPr lang="en-CA" u="sng" dirty="0">
                <a:latin typeface="Calibri" panose="020F0502020204030204" pitchFamily="34" charset="0"/>
                <a:ea typeface="Calibri" panose="020F0502020204030204" pitchFamily="34" charset="0"/>
                <a:cs typeface="Calibri" panose="020F0502020204030204" pitchFamily="34" charset="0"/>
              </a:rPr>
              <a:t>Timeline plan</a:t>
            </a:r>
            <a:endParaRPr lang="en-US" u="sng" dirty="0">
              <a:latin typeface="Calibri" panose="020F0502020204030204" pitchFamily="34" charset="0"/>
              <a:ea typeface="Calibri" panose="020F0502020204030204" pitchFamily="34" charset="0"/>
              <a:cs typeface="Calibri" panose="020F0502020204030204" pitchFamily="34" charset="0"/>
            </a:endParaRPr>
          </a:p>
        </p:txBody>
      </p:sp>
      <p:grpSp>
        <p:nvGrpSpPr>
          <p:cNvPr id="147" name="Group 146">
            <a:extLst>
              <a:ext uri="{FF2B5EF4-FFF2-40B4-BE49-F238E27FC236}">
                <a16:creationId xmlns:a16="http://schemas.microsoft.com/office/drawing/2014/main" id="{49074228-66FA-9EA9-25AE-620BEBC8D230}"/>
              </a:ext>
            </a:extLst>
          </p:cNvPr>
          <p:cNvGrpSpPr/>
          <p:nvPr/>
        </p:nvGrpSpPr>
        <p:grpSpPr>
          <a:xfrm>
            <a:off x="678523" y="1312941"/>
            <a:ext cx="10432063" cy="4981388"/>
            <a:chOff x="678523" y="1312941"/>
            <a:chExt cx="8058663" cy="3984644"/>
          </a:xfrm>
        </p:grpSpPr>
        <p:cxnSp>
          <p:nvCxnSpPr>
            <p:cNvPr id="26" name="Straight Connector 25" descr="Time line">
              <a:extLst>
                <a:ext uri="{FF2B5EF4-FFF2-40B4-BE49-F238E27FC236}">
                  <a16:creationId xmlns:a16="http://schemas.microsoft.com/office/drawing/2014/main" id="{F3ED2649-E02A-8AD8-F4A5-E5FD40A30EB8}"/>
                </a:ext>
              </a:extLst>
            </p:cNvPr>
            <p:cNvCxnSpPr>
              <a:cxnSpLocks/>
            </p:cNvCxnSpPr>
            <p:nvPr/>
          </p:nvCxnSpPr>
          <p:spPr>
            <a:xfrm flipH="1">
              <a:off x="912628" y="4624220"/>
              <a:ext cx="7824558" cy="0"/>
            </a:xfrm>
            <a:prstGeom prst="line">
              <a:avLst/>
            </a:prstGeom>
            <a:noFill/>
            <a:ln w="15875" cap="flat" cmpd="sng" algn="ctr">
              <a:solidFill>
                <a:sysClr val="windowText" lastClr="000000">
                  <a:lumMod val="75000"/>
                  <a:lumOff val="25000"/>
                </a:sysClr>
              </a:solidFill>
              <a:prstDash val="solid"/>
              <a:miter lim="800000"/>
              <a:headEnd type="none" w="sm" len="sm"/>
              <a:tailEnd type="none" w="sm" len="sm"/>
            </a:ln>
            <a:effectLst/>
          </p:spPr>
        </p:cxnSp>
        <p:grpSp>
          <p:nvGrpSpPr>
            <p:cNvPr id="28" name="Group 27" title="Milestone">
              <a:extLst>
                <a:ext uri="{FF2B5EF4-FFF2-40B4-BE49-F238E27FC236}">
                  <a16:creationId xmlns:a16="http://schemas.microsoft.com/office/drawing/2014/main" id="{61F0A4FE-F3EA-7926-163F-8CCE265F5817}"/>
                </a:ext>
              </a:extLst>
            </p:cNvPr>
            <p:cNvGrpSpPr/>
            <p:nvPr/>
          </p:nvGrpSpPr>
          <p:grpSpPr>
            <a:xfrm>
              <a:off x="916556" y="2998408"/>
              <a:ext cx="2149264" cy="942526"/>
              <a:chOff x="1078800" y="4002975"/>
              <a:chExt cx="2865686" cy="1256699"/>
            </a:xfrm>
          </p:grpSpPr>
          <p:grpSp>
            <p:nvGrpSpPr>
              <p:cNvPr id="29" name="Group 28" title="Milestone Text">
                <a:extLst>
                  <a:ext uri="{FF2B5EF4-FFF2-40B4-BE49-F238E27FC236}">
                    <a16:creationId xmlns:a16="http://schemas.microsoft.com/office/drawing/2014/main" id="{4D991624-72FC-7E9C-85AB-4DCD5DFB7785}"/>
                  </a:ext>
                </a:extLst>
              </p:cNvPr>
              <p:cNvGrpSpPr/>
              <p:nvPr/>
            </p:nvGrpSpPr>
            <p:grpSpPr>
              <a:xfrm>
                <a:off x="1078800" y="4335241"/>
                <a:ext cx="2865686" cy="924433"/>
                <a:chOff x="1510893" y="4048585"/>
                <a:chExt cx="2865686" cy="924433"/>
              </a:xfrm>
            </p:grpSpPr>
            <p:sp>
              <p:nvSpPr>
                <p:cNvPr id="33" name="TextBox 32">
                  <a:extLst>
                    <a:ext uri="{FF2B5EF4-FFF2-40B4-BE49-F238E27FC236}">
                      <a16:creationId xmlns:a16="http://schemas.microsoft.com/office/drawing/2014/main" id="{4804E70E-53DA-CFB2-B00A-EA3ECB0C0C59}"/>
                    </a:ext>
                  </a:extLst>
                </p:cNvPr>
                <p:cNvSpPr txBox="1"/>
                <p:nvPr/>
              </p:nvSpPr>
              <p:spPr>
                <a:xfrm>
                  <a:off x="3081796" y="4048585"/>
                  <a:ext cx="1294783" cy="295430"/>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1</a:t>
                  </a:r>
                </a:p>
              </p:txBody>
            </p:sp>
            <p:sp>
              <p:nvSpPr>
                <p:cNvPr id="34" name="TextBox 33">
                  <a:extLst>
                    <a:ext uri="{FF2B5EF4-FFF2-40B4-BE49-F238E27FC236}">
                      <a16:creationId xmlns:a16="http://schemas.microsoft.com/office/drawing/2014/main" id="{81292B22-9412-CDD7-B55B-5C88DA96DFC9}"/>
                    </a:ext>
                  </a:extLst>
                </p:cNvPr>
                <p:cNvSpPr txBox="1"/>
                <p:nvPr/>
              </p:nvSpPr>
              <p:spPr>
                <a:xfrm>
                  <a:off x="2162374" y="4644762"/>
                  <a:ext cx="1294784" cy="32825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Business Problem Formulation</a:t>
                  </a:r>
                </a:p>
              </p:txBody>
            </p:sp>
            <p:sp>
              <p:nvSpPr>
                <p:cNvPr id="35" name="TextBox 34">
                  <a:extLst>
                    <a:ext uri="{FF2B5EF4-FFF2-40B4-BE49-F238E27FC236}">
                      <a16:creationId xmlns:a16="http://schemas.microsoft.com/office/drawing/2014/main" id="{702AA3B1-23C8-4343-71D1-3ECAD92B2072}"/>
                    </a:ext>
                  </a:extLst>
                </p:cNvPr>
                <p:cNvSpPr txBox="1"/>
                <p:nvPr/>
              </p:nvSpPr>
              <p:spPr>
                <a:xfrm>
                  <a:off x="1510893" y="4233106"/>
                  <a:ext cx="1294781" cy="235737"/>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30" name="Rectangle: Rounded Corners 29" title="Milestone Graphic">
                <a:extLst>
                  <a:ext uri="{FF2B5EF4-FFF2-40B4-BE49-F238E27FC236}">
                    <a16:creationId xmlns:a16="http://schemas.microsoft.com/office/drawing/2014/main" id="{A60CF389-FB7A-F564-C1B7-92E726C2541B}"/>
                  </a:ext>
                </a:extLst>
              </p:cNvPr>
              <p:cNvSpPr/>
              <p:nvPr/>
            </p:nvSpPr>
            <p:spPr>
              <a:xfrm>
                <a:off x="1698281" y="4762386"/>
                <a:ext cx="1306158" cy="165454"/>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31" name="Graphic 30" title="Milestone Flag">
                <a:extLst>
                  <a:ext uri="{FF2B5EF4-FFF2-40B4-BE49-F238E27FC236}">
                    <a16:creationId xmlns:a16="http://schemas.microsoft.com/office/drawing/2014/main" id="{4EDA22D5-B4D2-790B-A061-1FABA9E63F7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2710119" y="4002975"/>
                <a:ext cx="573660" cy="422383"/>
              </a:xfrm>
              <a:prstGeom prst="rect">
                <a:avLst/>
              </a:prstGeom>
            </p:spPr>
          </p:pic>
          <p:sp>
            <p:nvSpPr>
              <p:cNvPr id="32" name="Rectangle 31">
                <a:extLst>
                  <a:ext uri="{FF2B5EF4-FFF2-40B4-BE49-F238E27FC236}">
                    <a16:creationId xmlns:a16="http://schemas.microsoft.com/office/drawing/2014/main" id="{887E957D-33A7-F540-435C-A9C4E9C54075}"/>
                  </a:ext>
                </a:extLst>
              </p:cNvPr>
              <p:cNvSpPr/>
              <p:nvPr/>
            </p:nvSpPr>
            <p:spPr>
              <a:xfrm>
                <a:off x="2911541" y="4068298"/>
                <a:ext cx="408660" cy="279018"/>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01</a:t>
                </a:r>
              </a:p>
            </p:txBody>
          </p:sp>
        </p:grpSp>
        <p:cxnSp>
          <p:nvCxnSpPr>
            <p:cNvPr id="36" name="Straight Connector 35" title="callout lines">
              <a:extLst>
                <a:ext uri="{FF2B5EF4-FFF2-40B4-BE49-F238E27FC236}">
                  <a16:creationId xmlns:a16="http://schemas.microsoft.com/office/drawing/2014/main" id="{EE573E8B-12D8-B37E-0987-11384B31E96B}"/>
                </a:ext>
              </a:extLst>
            </p:cNvPr>
            <p:cNvCxnSpPr>
              <a:cxnSpLocks/>
            </p:cNvCxnSpPr>
            <p:nvPr/>
          </p:nvCxnSpPr>
          <p:spPr>
            <a:xfrm>
              <a:off x="885369" y="3703320"/>
              <a:ext cx="0" cy="75428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37" name="Group 36" descr="Year 1">
              <a:extLst>
                <a:ext uri="{FF2B5EF4-FFF2-40B4-BE49-F238E27FC236}">
                  <a16:creationId xmlns:a16="http://schemas.microsoft.com/office/drawing/2014/main" id="{46F8BD49-4000-5182-1C15-C209D53DAE46}"/>
                </a:ext>
              </a:extLst>
            </p:cNvPr>
            <p:cNvGrpSpPr/>
            <p:nvPr/>
          </p:nvGrpSpPr>
          <p:grpSpPr>
            <a:xfrm>
              <a:off x="678523" y="4333505"/>
              <a:ext cx="2111864" cy="802535"/>
              <a:chOff x="904696" y="5778006"/>
              <a:chExt cx="2815819" cy="1070047"/>
            </a:xfrm>
          </p:grpSpPr>
          <p:sp>
            <p:nvSpPr>
              <p:cNvPr id="38" name="Oval 37">
                <a:extLst>
                  <a:ext uri="{FF2B5EF4-FFF2-40B4-BE49-F238E27FC236}">
                    <a16:creationId xmlns:a16="http://schemas.microsoft.com/office/drawing/2014/main" id="{9623AB88-EEE5-3252-8B69-0FCFBCB372A9}"/>
                  </a:ext>
                </a:extLst>
              </p:cNvPr>
              <p:cNvSpPr/>
              <p:nvPr/>
            </p:nvSpPr>
            <p:spPr>
              <a:xfrm>
                <a:off x="300443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9" name="Oval 38">
                <a:extLst>
                  <a:ext uri="{FF2B5EF4-FFF2-40B4-BE49-F238E27FC236}">
                    <a16:creationId xmlns:a16="http://schemas.microsoft.com/office/drawing/2014/main" id="{50C07729-21D8-E6E8-11E1-7E5A70EB3470}"/>
                  </a:ext>
                </a:extLst>
              </p:cNvPr>
              <p:cNvSpPr/>
              <p:nvPr/>
            </p:nvSpPr>
            <p:spPr>
              <a:xfrm>
                <a:off x="2346810"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D5BB44A6-F223-8948-52BD-20DBB0FC73FC}"/>
                  </a:ext>
                </a:extLst>
              </p:cNvPr>
              <p:cNvSpPr/>
              <p:nvPr/>
            </p:nvSpPr>
            <p:spPr>
              <a:xfrm>
                <a:off x="170254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1" name="Oval 40">
                <a:extLst>
                  <a:ext uri="{FF2B5EF4-FFF2-40B4-BE49-F238E27FC236}">
                    <a16:creationId xmlns:a16="http://schemas.microsoft.com/office/drawing/2014/main" id="{91E2CF08-834B-C7D8-A1FD-80B8CEEE818A}"/>
                  </a:ext>
                </a:extLst>
              </p:cNvPr>
              <p:cNvSpPr/>
              <p:nvPr/>
            </p:nvSpPr>
            <p:spPr>
              <a:xfrm>
                <a:off x="105658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2" name="Straight Connector 41" title="q lines">
                <a:extLst>
                  <a:ext uri="{FF2B5EF4-FFF2-40B4-BE49-F238E27FC236}">
                    <a16:creationId xmlns:a16="http://schemas.microsoft.com/office/drawing/2014/main" id="{6BD42335-99E7-62FF-3277-5A46A6B17E94}"/>
                  </a:ext>
                </a:extLst>
              </p:cNvPr>
              <p:cNvCxnSpPr>
                <a:cxnSpLocks/>
              </p:cNvCxnSpPr>
              <p:nvPr/>
            </p:nvCxnSpPr>
            <p:spPr>
              <a:xfrm>
                <a:off x="247505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3" name="Straight Connector 42" title="q lines">
                <a:extLst>
                  <a:ext uri="{FF2B5EF4-FFF2-40B4-BE49-F238E27FC236}">
                    <a16:creationId xmlns:a16="http://schemas.microsoft.com/office/drawing/2014/main" id="{6F37F626-930F-D3AF-F7CB-91359D2A18C9}"/>
                  </a:ext>
                </a:extLst>
              </p:cNvPr>
              <p:cNvCxnSpPr>
                <a:cxnSpLocks/>
              </p:cNvCxnSpPr>
              <p:nvPr/>
            </p:nvCxnSpPr>
            <p:spPr>
              <a:xfrm>
                <a:off x="312233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4" name="TextBox 43">
                <a:extLst>
                  <a:ext uri="{FF2B5EF4-FFF2-40B4-BE49-F238E27FC236}">
                    <a16:creationId xmlns:a16="http://schemas.microsoft.com/office/drawing/2014/main" id="{ED2A5A98-6D72-9F39-CDFF-91F7FDD8A5C9}"/>
                  </a:ext>
                </a:extLst>
              </p:cNvPr>
              <p:cNvSpPr txBox="1"/>
              <p:nvPr/>
            </p:nvSpPr>
            <p:spPr>
              <a:xfrm>
                <a:off x="904696" y="6612316"/>
                <a:ext cx="923077" cy="235737"/>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January2023</a:t>
                </a:r>
              </a:p>
            </p:txBody>
          </p:sp>
          <p:cxnSp>
            <p:nvCxnSpPr>
              <p:cNvPr id="45" name="Straight Connector 44" title="q lines">
                <a:extLst>
                  <a:ext uri="{FF2B5EF4-FFF2-40B4-BE49-F238E27FC236}">
                    <a16:creationId xmlns:a16="http://schemas.microsoft.com/office/drawing/2014/main" id="{B99CAEBA-28D0-AFE3-5FFD-548244396AB8}"/>
                  </a:ext>
                </a:extLst>
              </p:cNvPr>
              <p:cNvCxnSpPr>
                <a:cxnSpLocks/>
              </p:cNvCxnSpPr>
              <p:nvPr/>
            </p:nvCxnSpPr>
            <p:spPr>
              <a:xfrm>
                <a:off x="182777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6" name="Rectangle: Rounded Corners 45" title="Year Bar">
                <a:extLst>
                  <a:ext uri="{FF2B5EF4-FFF2-40B4-BE49-F238E27FC236}">
                    <a16:creationId xmlns:a16="http://schemas.microsoft.com/office/drawing/2014/main" id="{A25200B2-D60C-6CAA-D331-B16AA0B51EBA}"/>
                  </a:ext>
                </a:extLst>
              </p:cNvPr>
              <p:cNvSpPr/>
              <p:nvPr/>
            </p:nvSpPr>
            <p:spPr>
              <a:xfrm>
                <a:off x="1147186" y="6381273"/>
                <a:ext cx="2573329" cy="164859"/>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1DA3B3A4-7417-1C11-686E-A73E74AE96D1}"/>
                  </a:ext>
                </a:extLst>
              </p:cNvPr>
              <p:cNvSpPr txBox="1"/>
              <p:nvPr/>
            </p:nvSpPr>
            <p:spPr>
              <a:xfrm>
                <a:off x="10743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001E5E2E-E230-6DE6-AAE7-3A87FF6A38F6}"/>
                  </a:ext>
                </a:extLst>
              </p:cNvPr>
              <p:cNvSpPr txBox="1"/>
              <p:nvPr/>
            </p:nvSpPr>
            <p:spPr>
              <a:xfrm>
                <a:off x="17218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FE53D9FC-8CD9-3AB1-DE57-394A04DF2EC5}"/>
                  </a:ext>
                </a:extLst>
              </p:cNvPr>
              <p:cNvSpPr txBox="1"/>
              <p:nvPr/>
            </p:nvSpPr>
            <p:spPr>
              <a:xfrm>
                <a:off x="23692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0BAE0291-6C3F-E3D0-D1AF-D959130F5FC2}"/>
                  </a:ext>
                </a:extLst>
              </p:cNvPr>
              <p:cNvSpPr txBox="1"/>
              <p:nvPr/>
            </p:nvSpPr>
            <p:spPr>
              <a:xfrm>
                <a:off x="30167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1" name="Straight Connector 50" title="q lines">
                <a:extLst>
                  <a:ext uri="{FF2B5EF4-FFF2-40B4-BE49-F238E27FC236}">
                    <a16:creationId xmlns:a16="http://schemas.microsoft.com/office/drawing/2014/main" id="{5ADE81AA-99BC-1FAD-F56D-5EE3E13227F3}"/>
                  </a:ext>
                </a:extLst>
              </p:cNvPr>
              <p:cNvCxnSpPr>
                <a:cxnSpLocks/>
              </p:cNvCxnSpPr>
              <p:nvPr/>
            </p:nvCxnSpPr>
            <p:spPr>
              <a:xfrm>
                <a:off x="118049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52" name="Group 51" title="Milestone">
              <a:extLst>
                <a:ext uri="{FF2B5EF4-FFF2-40B4-BE49-F238E27FC236}">
                  <a16:creationId xmlns:a16="http://schemas.microsoft.com/office/drawing/2014/main" id="{63EBD605-E4F0-339C-ABCE-040368C713CA}"/>
                </a:ext>
              </a:extLst>
            </p:cNvPr>
            <p:cNvGrpSpPr/>
            <p:nvPr/>
          </p:nvGrpSpPr>
          <p:grpSpPr>
            <a:xfrm>
              <a:off x="3360240" y="2539306"/>
              <a:ext cx="1621987" cy="998993"/>
              <a:chOff x="4363879" y="3385738"/>
              <a:chExt cx="2162648" cy="1331990"/>
            </a:xfrm>
          </p:grpSpPr>
          <p:grpSp>
            <p:nvGrpSpPr>
              <p:cNvPr id="53" name="Group 52" title="Milestone Text">
                <a:extLst>
                  <a:ext uri="{FF2B5EF4-FFF2-40B4-BE49-F238E27FC236}">
                    <a16:creationId xmlns:a16="http://schemas.microsoft.com/office/drawing/2014/main" id="{F4F4FFD9-0036-D0E4-4136-2B8A41A9D534}"/>
                  </a:ext>
                </a:extLst>
              </p:cNvPr>
              <p:cNvGrpSpPr/>
              <p:nvPr/>
            </p:nvGrpSpPr>
            <p:grpSpPr>
              <a:xfrm>
                <a:off x="4428163" y="3724452"/>
                <a:ext cx="2098364" cy="993276"/>
                <a:chOff x="2863736" y="2238061"/>
                <a:chExt cx="2098364" cy="993276"/>
              </a:xfrm>
            </p:grpSpPr>
            <p:sp>
              <p:nvSpPr>
                <p:cNvPr id="57" name="TextBox 56">
                  <a:extLst>
                    <a:ext uri="{FF2B5EF4-FFF2-40B4-BE49-F238E27FC236}">
                      <a16:creationId xmlns:a16="http://schemas.microsoft.com/office/drawing/2014/main" id="{02BBA85C-DF05-1135-6FA7-0EA17833A174}"/>
                    </a:ext>
                  </a:extLst>
                </p:cNvPr>
                <p:cNvSpPr txBox="1"/>
                <p:nvPr/>
              </p:nvSpPr>
              <p:spPr>
                <a:xfrm>
                  <a:off x="3144310" y="2238061"/>
                  <a:ext cx="1817790" cy="590862"/>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a:t>
                  </a:r>
                </a:p>
                <a:p>
                  <a:pPr marL="0" marR="0" lvl="0" indent="0" defTabSz="6858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Assessment</a:t>
                  </a:r>
                </a:p>
              </p:txBody>
            </p:sp>
            <p:sp>
              <p:nvSpPr>
                <p:cNvPr id="58" name="TextBox 57">
                  <a:extLst>
                    <a:ext uri="{FF2B5EF4-FFF2-40B4-BE49-F238E27FC236}">
                      <a16:creationId xmlns:a16="http://schemas.microsoft.com/office/drawing/2014/main" id="{AEF66B1C-373B-FED8-423D-8E5747348381}"/>
                    </a:ext>
                  </a:extLst>
                </p:cNvPr>
                <p:cNvSpPr txBox="1"/>
                <p:nvPr/>
              </p:nvSpPr>
              <p:spPr>
                <a:xfrm>
                  <a:off x="2863736" y="3067209"/>
                  <a:ext cx="1294782" cy="16412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a:t>
                  </a:r>
                </a:p>
              </p:txBody>
            </p:sp>
          </p:grpSp>
          <p:sp>
            <p:nvSpPr>
              <p:cNvPr id="54" name="Rectangle: Rounded Corners 53" title="Milestone Graphic">
                <a:extLst>
                  <a:ext uri="{FF2B5EF4-FFF2-40B4-BE49-F238E27FC236}">
                    <a16:creationId xmlns:a16="http://schemas.microsoft.com/office/drawing/2014/main" id="{95A640DF-62D2-C902-CFF1-F4FDD6E0B969}"/>
                  </a:ext>
                </a:extLst>
              </p:cNvPr>
              <p:cNvSpPr/>
              <p:nvPr/>
            </p:nvSpPr>
            <p:spPr>
              <a:xfrm>
                <a:off x="4363879" y="4339211"/>
                <a:ext cx="1221822" cy="175451"/>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5" name="Graphic 54" title="Milestone Flag">
                <a:extLst>
                  <a:ext uri="{FF2B5EF4-FFF2-40B4-BE49-F238E27FC236}">
                    <a16:creationId xmlns:a16="http://schemas.microsoft.com/office/drawing/2014/main" id="{0A0B3BDC-45D1-73C4-17A2-491BE9BAD44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4631084" y="3385738"/>
                <a:ext cx="573660" cy="422383"/>
              </a:xfrm>
              <a:prstGeom prst="rect">
                <a:avLst/>
              </a:prstGeom>
            </p:spPr>
          </p:pic>
          <p:sp>
            <p:nvSpPr>
              <p:cNvPr id="56" name="Rectangle 55">
                <a:extLst>
                  <a:ext uri="{FF2B5EF4-FFF2-40B4-BE49-F238E27FC236}">
                    <a16:creationId xmlns:a16="http://schemas.microsoft.com/office/drawing/2014/main" id="{FAF455DB-766A-45D2-FE78-DD2BEAAA0139}"/>
                  </a:ext>
                </a:extLst>
              </p:cNvPr>
              <p:cNvSpPr/>
              <p:nvPr/>
            </p:nvSpPr>
            <p:spPr>
              <a:xfrm>
                <a:off x="4831014" y="3476242"/>
                <a:ext cx="338800" cy="279018"/>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02</a:t>
                </a:r>
              </a:p>
            </p:txBody>
          </p:sp>
        </p:grpSp>
        <p:cxnSp>
          <p:nvCxnSpPr>
            <p:cNvPr id="59" name="Straight Connector 58" title="callout lines">
              <a:extLst>
                <a:ext uri="{FF2B5EF4-FFF2-40B4-BE49-F238E27FC236}">
                  <a16:creationId xmlns:a16="http://schemas.microsoft.com/office/drawing/2014/main" id="{6A0DE2EF-CDD8-81FD-E279-271A752B1529}"/>
                </a:ext>
              </a:extLst>
            </p:cNvPr>
            <p:cNvCxnSpPr>
              <a:cxnSpLocks/>
            </p:cNvCxnSpPr>
            <p:nvPr/>
          </p:nvCxnSpPr>
          <p:spPr>
            <a:xfrm>
              <a:off x="2827215" y="3423468"/>
              <a:ext cx="0" cy="103753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60" name="Group 59" descr="Year 2">
              <a:extLst>
                <a:ext uri="{FF2B5EF4-FFF2-40B4-BE49-F238E27FC236}">
                  <a16:creationId xmlns:a16="http://schemas.microsoft.com/office/drawing/2014/main" id="{6CFF7DD4-50D8-D5C3-9746-CC9AD149FBBE}"/>
                </a:ext>
              </a:extLst>
            </p:cNvPr>
            <p:cNvGrpSpPr/>
            <p:nvPr/>
          </p:nvGrpSpPr>
          <p:grpSpPr>
            <a:xfrm>
              <a:off x="2621694" y="4333504"/>
              <a:ext cx="2121613" cy="964081"/>
              <a:chOff x="3495591" y="5778006"/>
              <a:chExt cx="2828817" cy="1285442"/>
            </a:xfrm>
          </p:grpSpPr>
          <p:sp>
            <p:nvSpPr>
              <p:cNvPr id="61" name="Oval 60">
                <a:extLst>
                  <a:ext uri="{FF2B5EF4-FFF2-40B4-BE49-F238E27FC236}">
                    <a16:creationId xmlns:a16="http://schemas.microsoft.com/office/drawing/2014/main" id="{4CB7C1DC-3E72-BCC4-8571-35C911D584A4}"/>
                  </a:ext>
                </a:extLst>
              </p:cNvPr>
              <p:cNvSpPr/>
              <p:nvPr/>
            </p:nvSpPr>
            <p:spPr>
              <a:xfrm>
                <a:off x="558570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2" name="Oval 61">
                <a:extLst>
                  <a:ext uri="{FF2B5EF4-FFF2-40B4-BE49-F238E27FC236}">
                    <a16:creationId xmlns:a16="http://schemas.microsoft.com/office/drawing/2014/main" id="{2A06769F-40D4-89DB-A847-B3D0AAA8E4E3}"/>
                  </a:ext>
                </a:extLst>
              </p:cNvPr>
              <p:cNvSpPr/>
              <p:nvPr/>
            </p:nvSpPr>
            <p:spPr>
              <a:xfrm>
                <a:off x="493667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8BF9390F-110D-9299-EC02-D1548897BB2D}"/>
                  </a:ext>
                </a:extLst>
              </p:cNvPr>
              <p:cNvSpPr/>
              <p:nvPr/>
            </p:nvSpPr>
            <p:spPr>
              <a:xfrm>
                <a:off x="430015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4" name="Oval 63">
                <a:extLst>
                  <a:ext uri="{FF2B5EF4-FFF2-40B4-BE49-F238E27FC236}">
                    <a16:creationId xmlns:a16="http://schemas.microsoft.com/office/drawing/2014/main" id="{498738A3-C25F-A7D7-6ED2-086FBBAA6169}"/>
                  </a:ext>
                </a:extLst>
              </p:cNvPr>
              <p:cNvSpPr/>
              <p:nvPr/>
            </p:nvSpPr>
            <p:spPr>
              <a:xfrm>
                <a:off x="364296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65" name="Straight Connector 64" title="q lines">
                <a:extLst>
                  <a:ext uri="{FF2B5EF4-FFF2-40B4-BE49-F238E27FC236}">
                    <a16:creationId xmlns:a16="http://schemas.microsoft.com/office/drawing/2014/main" id="{A5DB0E04-51A3-E487-A657-4A9B60F7CEF3}"/>
                  </a:ext>
                </a:extLst>
              </p:cNvPr>
              <p:cNvCxnSpPr>
                <a:cxnSpLocks/>
              </p:cNvCxnSpPr>
              <p:nvPr/>
            </p:nvCxnSpPr>
            <p:spPr>
              <a:xfrm>
                <a:off x="441690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66" name="Straight Connector 65" title="q lines">
                <a:extLst>
                  <a:ext uri="{FF2B5EF4-FFF2-40B4-BE49-F238E27FC236}">
                    <a16:creationId xmlns:a16="http://schemas.microsoft.com/office/drawing/2014/main" id="{032B9DB1-75B6-FF6E-F7CA-883052EA4FBD}"/>
                  </a:ext>
                </a:extLst>
              </p:cNvPr>
              <p:cNvCxnSpPr>
                <a:cxnSpLocks/>
              </p:cNvCxnSpPr>
              <p:nvPr/>
            </p:nvCxnSpPr>
            <p:spPr>
              <a:xfrm>
                <a:off x="506418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67" name="Straight Connector 66" title="q lines">
                <a:extLst>
                  <a:ext uri="{FF2B5EF4-FFF2-40B4-BE49-F238E27FC236}">
                    <a16:creationId xmlns:a16="http://schemas.microsoft.com/office/drawing/2014/main" id="{E9DE054C-04B2-C35B-17C3-5C7B19D62F0E}"/>
                  </a:ext>
                </a:extLst>
              </p:cNvPr>
              <p:cNvCxnSpPr>
                <a:cxnSpLocks/>
              </p:cNvCxnSpPr>
              <p:nvPr/>
            </p:nvCxnSpPr>
            <p:spPr>
              <a:xfrm>
                <a:off x="571146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68" name="TextBox 67">
                <a:extLst>
                  <a:ext uri="{FF2B5EF4-FFF2-40B4-BE49-F238E27FC236}">
                    <a16:creationId xmlns:a16="http://schemas.microsoft.com/office/drawing/2014/main" id="{91A54302-1AFF-9A6B-7E7B-966E2CA59CC0}"/>
                  </a:ext>
                </a:extLst>
              </p:cNvPr>
              <p:cNvSpPr txBox="1"/>
              <p:nvPr/>
            </p:nvSpPr>
            <p:spPr>
              <a:xfrm>
                <a:off x="3495591" y="6614504"/>
                <a:ext cx="921311" cy="448944"/>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February 2023</a:t>
                </a:r>
              </a:p>
            </p:txBody>
          </p:sp>
          <p:sp>
            <p:nvSpPr>
              <p:cNvPr id="69" name="Rectangle: Rounded Corners 68" title="Year Bar">
                <a:extLst>
                  <a:ext uri="{FF2B5EF4-FFF2-40B4-BE49-F238E27FC236}">
                    <a16:creationId xmlns:a16="http://schemas.microsoft.com/office/drawing/2014/main" id="{DD5645B1-C015-928B-956D-8F29F404FFBB}"/>
                  </a:ext>
                </a:extLst>
              </p:cNvPr>
              <p:cNvSpPr/>
              <p:nvPr/>
            </p:nvSpPr>
            <p:spPr>
              <a:xfrm>
                <a:off x="3751079" y="6381864"/>
                <a:ext cx="2573329" cy="164859"/>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7E5A5725-C9F6-B768-2230-F0000BAFC9A2}"/>
                  </a:ext>
                </a:extLst>
              </p:cNvPr>
              <p:cNvSpPr txBox="1"/>
              <p:nvPr/>
            </p:nvSpPr>
            <p:spPr>
              <a:xfrm>
                <a:off x="36641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8530474B-4670-98E0-941C-F574A2535C74}"/>
                  </a:ext>
                </a:extLst>
              </p:cNvPr>
              <p:cNvSpPr txBox="1"/>
              <p:nvPr/>
            </p:nvSpPr>
            <p:spPr>
              <a:xfrm>
                <a:off x="43116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266AA1FB-1B69-2BFC-0CF4-A3DA06598500}"/>
                  </a:ext>
                </a:extLst>
              </p:cNvPr>
              <p:cNvSpPr txBox="1"/>
              <p:nvPr/>
            </p:nvSpPr>
            <p:spPr>
              <a:xfrm>
                <a:off x="49590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DB33F9A8-8038-4376-0183-56749AA612CB}"/>
                  </a:ext>
                </a:extLst>
              </p:cNvPr>
              <p:cNvSpPr txBox="1"/>
              <p:nvPr/>
            </p:nvSpPr>
            <p:spPr>
              <a:xfrm>
                <a:off x="56065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74" name="Straight Connector 73" title="q lines">
                <a:extLst>
                  <a:ext uri="{FF2B5EF4-FFF2-40B4-BE49-F238E27FC236}">
                    <a16:creationId xmlns:a16="http://schemas.microsoft.com/office/drawing/2014/main" id="{658F2A82-32DA-0FD2-2DF0-4C746FAAC2FB}"/>
                  </a:ext>
                </a:extLst>
              </p:cNvPr>
              <p:cNvCxnSpPr>
                <a:cxnSpLocks/>
              </p:cNvCxnSpPr>
              <p:nvPr/>
            </p:nvCxnSpPr>
            <p:spPr>
              <a:xfrm>
                <a:off x="376962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75" name="Group 74" title="Milestone Text">
              <a:extLst>
                <a:ext uri="{FF2B5EF4-FFF2-40B4-BE49-F238E27FC236}">
                  <a16:creationId xmlns:a16="http://schemas.microsoft.com/office/drawing/2014/main" id="{967F7EAC-F19C-28A7-A9CC-2C517A4D70ED}"/>
                </a:ext>
              </a:extLst>
            </p:cNvPr>
            <p:cNvGrpSpPr/>
            <p:nvPr/>
          </p:nvGrpSpPr>
          <p:grpSpPr>
            <a:xfrm>
              <a:off x="5024427" y="2141217"/>
              <a:ext cx="1060029" cy="787394"/>
              <a:chOff x="2529128" y="1908138"/>
              <a:chExt cx="1413365" cy="1049860"/>
            </a:xfrm>
          </p:grpSpPr>
          <p:sp>
            <p:nvSpPr>
              <p:cNvPr id="76" name="TextBox 75">
                <a:extLst>
                  <a:ext uri="{FF2B5EF4-FFF2-40B4-BE49-F238E27FC236}">
                    <a16:creationId xmlns:a16="http://schemas.microsoft.com/office/drawing/2014/main" id="{1EBD59DE-AFA0-E7A5-1425-FA4F04B88D1A}"/>
                  </a:ext>
                </a:extLst>
              </p:cNvPr>
              <p:cNvSpPr txBox="1"/>
              <p:nvPr/>
            </p:nvSpPr>
            <p:spPr>
              <a:xfrm>
                <a:off x="2647710" y="1908138"/>
                <a:ext cx="1294783" cy="295432"/>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1</a:t>
                </a:r>
              </a:p>
            </p:txBody>
          </p:sp>
          <p:sp>
            <p:nvSpPr>
              <p:cNvPr id="77" name="TextBox 76">
                <a:extLst>
                  <a:ext uri="{FF2B5EF4-FFF2-40B4-BE49-F238E27FC236}">
                    <a16:creationId xmlns:a16="http://schemas.microsoft.com/office/drawing/2014/main" id="{F951BA4F-F612-86D4-1D0D-71CC015E5540}"/>
                  </a:ext>
                </a:extLst>
              </p:cNvPr>
              <p:cNvSpPr txBox="1"/>
              <p:nvPr/>
            </p:nvSpPr>
            <p:spPr>
              <a:xfrm>
                <a:off x="2529128" y="2793870"/>
                <a:ext cx="1294785" cy="16412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Work</a:t>
                </a:r>
              </a:p>
            </p:txBody>
          </p:sp>
        </p:grpSp>
        <p:sp>
          <p:nvSpPr>
            <p:cNvPr id="78" name="Rectangle: Rounded Corners 77" title="Milestone Graphic">
              <a:extLst>
                <a:ext uri="{FF2B5EF4-FFF2-40B4-BE49-F238E27FC236}">
                  <a16:creationId xmlns:a16="http://schemas.microsoft.com/office/drawing/2014/main" id="{ABADA0C3-6267-B8C7-EBC6-0E96631F9E3D}"/>
                </a:ext>
              </a:extLst>
            </p:cNvPr>
            <p:cNvSpPr/>
            <p:nvPr/>
          </p:nvSpPr>
          <p:spPr>
            <a:xfrm>
              <a:off x="5048426" y="262977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79" name="Graphic 78" title="Milestone Flag">
              <a:extLst>
                <a:ext uri="{FF2B5EF4-FFF2-40B4-BE49-F238E27FC236}">
                  <a16:creationId xmlns:a16="http://schemas.microsoft.com/office/drawing/2014/main" id="{42E05620-F05C-0604-80E5-6F0369023B6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3525" t="18748" r="17129" b="44918"/>
            <a:stretch/>
          </p:blipFill>
          <p:spPr>
            <a:xfrm flipH="1">
              <a:off x="5293878" y="1892479"/>
              <a:ext cx="430246" cy="316787"/>
            </a:xfrm>
            <a:prstGeom prst="rect">
              <a:avLst/>
            </a:prstGeom>
          </p:spPr>
        </p:pic>
        <p:sp>
          <p:nvSpPr>
            <p:cNvPr id="80" name="Rectangle 79">
              <a:extLst>
                <a:ext uri="{FF2B5EF4-FFF2-40B4-BE49-F238E27FC236}">
                  <a16:creationId xmlns:a16="http://schemas.microsoft.com/office/drawing/2014/main" id="{5CAC3A7C-BB14-CA97-F139-3188DA408E66}"/>
                </a:ext>
              </a:extLst>
            </p:cNvPr>
            <p:cNvSpPr/>
            <p:nvPr/>
          </p:nvSpPr>
          <p:spPr>
            <a:xfrm>
              <a:off x="5471853" y="1944140"/>
              <a:ext cx="254101" cy="209264"/>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03</a:t>
              </a:r>
            </a:p>
          </p:txBody>
        </p:sp>
        <p:cxnSp>
          <p:nvCxnSpPr>
            <p:cNvPr id="81" name="Straight Connector 80" title="callout lines">
              <a:extLst>
                <a:ext uri="{FF2B5EF4-FFF2-40B4-BE49-F238E27FC236}">
                  <a16:creationId xmlns:a16="http://schemas.microsoft.com/office/drawing/2014/main" id="{7BAAB502-F374-206F-CBCD-C5B9AF213FED}"/>
                </a:ext>
              </a:extLst>
            </p:cNvPr>
            <p:cNvCxnSpPr>
              <a:cxnSpLocks/>
            </p:cNvCxnSpPr>
            <p:nvPr/>
          </p:nvCxnSpPr>
          <p:spPr>
            <a:xfrm>
              <a:off x="4769061" y="3020991"/>
              <a:ext cx="0" cy="1440015"/>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82" name="Group 81" title="Milestone Text">
              <a:extLst>
                <a:ext uri="{FF2B5EF4-FFF2-40B4-BE49-F238E27FC236}">
                  <a16:creationId xmlns:a16="http://schemas.microsoft.com/office/drawing/2014/main" id="{AE7A84B2-1E9A-31DE-5689-8BFCF0411AFD}"/>
                </a:ext>
              </a:extLst>
            </p:cNvPr>
            <p:cNvGrpSpPr/>
            <p:nvPr/>
          </p:nvGrpSpPr>
          <p:grpSpPr>
            <a:xfrm>
              <a:off x="5830866" y="1828223"/>
              <a:ext cx="1115377" cy="1234752"/>
              <a:chOff x="1234512" y="2016849"/>
              <a:chExt cx="1487165" cy="1646344"/>
            </a:xfrm>
          </p:grpSpPr>
          <p:sp>
            <p:nvSpPr>
              <p:cNvPr id="83" name="TextBox 82">
                <a:extLst>
                  <a:ext uri="{FF2B5EF4-FFF2-40B4-BE49-F238E27FC236}">
                    <a16:creationId xmlns:a16="http://schemas.microsoft.com/office/drawing/2014/main" id="{85E6B3A5-1AA2-5BE6-5C81-387E4F2AE8EF}"/>
                  </a:ext>
                </a:extLst>
              </p:cNvPr>
              <p:cNvSpPr txBox="1"/>
              <p:nvPr/>
            </p:nvSpPr>
            <p:spPr>
              <a:xfrm>
                <a:off x="1426894" y="2016849"/>
                <a:ext cx="1294783" cy="295432"/>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a:t>
                </a:r>
              </a:p>
            </p:txBody>
          </p:sp>
          <p:sp>
            <p:nvSpPr>
              <p:cNvPr id="84" name="TextBox 83">
                <a:extLst>
                  <a:ext uri="{FF2B5EF4-FFF2-40B4-BE49-F238E27FC236}">
                    <a16:creationId xmlns:a16="http://schemas.microsoft.com/office/drawing/2014/main" id="{0D996738-C0B8-E53A-6985-5EA30F5C35B6}"/>
                  </a:ext>
                </a:extLst>
              </p:cNvPr>
              <p:cNvSpPr txBox="1"/>
              <p:nvPr/>
            </p:nvSpPr>
            <p:spPr>
              <a:xfrm>
                <a:off x="1234512" y="3334934"/>
                <a:ext cx="537121" cy="32825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Work</a:t>
                </a:r>
              </a:p>
            </p:txBody>
          </p:sp>
        </p:grpSp>
        <p:sp>
          <p:nvSpPr>
            <p:cNvPr id="85" name="Rectangle: Rounded Corners 84" title="Milestone Graphic">
              <a:extLst>
                <a:ext uri="{FF2B5EF4-FFF2-40B4-BE49-F238E27FC236}">
                  <a16:creationId xmlns:a16="http://schemas.microsoft.com/office/drawing/2014/main" id="{2F72FCCF-C9F0-3FF8-AFE9-F49963D3EA8A}"/>
                </a:ext>
              </a:extLst>
            </p:cNvPr>
            <p:cNvSpPr/>
            <p:nvPr/>
          </p:nvSpPr>
          <p:spPr>
            <a:xfrm>
              <a:off x="5788834" y="2630846"/>
              <a:ext cx="406220"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86" name="Graphic 85" title="Milestone Flag">
              <a:extLst>
                <a:ext uri="{FF2B5EF4-FFF2-40B4-BE49-F238E27FC236}">
                  <a16:creationId xmlns:a16="http://schemas.microsoft.com/office/drawing/2014/main" id="{DC9F12E3-01CB-FA43-E28B-791FFF0B632C}"/>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3525" t="18748" r="17129" b="44918"/>
            <a:stretch/>
          </p:blipFill>
          <p:spPr>
            <a:xfrm flipH="1">
              <a:off x="5953788" y="1567953"/>
              <a:ext cx="430246" cy="316787"/>
            </a:xfrm>
            <a:prstGeom prst="rect">
              <a:avLst/>
            </a:prstGeom>
          </p:spPr>
        </p:pic>
        <p:sp>
          <p:nvSpPr>
            <p:cNvPr id="87" name="Rectangle 86">
              <a:extLst>
                <a:ext uri="{FF2B5EF4-FFF2-40B4-BE49-F238E27FC236}">
                  <a16:creationId xmlns:a16="http://schemas.microsoft.com/office/drawing/2014/main" id="{8AFA4EAC-783E-26F8-4F21-1A3B31764949}"/>
                </a:ext>
              </a:extLst>
            </p:cNvPr>
            <p:cNvSpPr/>
            <p:nvPr/>
          </p:nvSpPr>
          <p:spPr>
            <a:xfrm>
              <a:off x="6109273" y="1618200"/>
              <a:ext cx="305607" cy="209264"/>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04</a:t>
              </a:r>
            </a:p>
          </p:txBody>
        </p:sp>
        <p:cxnSp>
          <p:nvCxnSpPr>
            <p:cNvPr id="88" name="Straight Connector 87" title="callout lines">
              <a:extLst>
                <a:ext uri="{FF2B5EF4-FFF2-40B4-BE49-F238E27FC236}">
                  <a16:creationId xmlns:a16="http://schemas.microsoft.com/office/drawing/2014/main" id="{2D005E97-AD6F-EAEA-4B6E-A2EC9152827F}"/>
                </a:ext>
              </a:extLst>
            </p:cNvPr>
            <p:cNvCxnSpPr>
              <a:cxnSpLocks/>
            </p:cNvCxnSpPr>
            <p:nvPr/>
          </p:nvCxnSpPr>
          <p:spPr>
            <a:xfrm>
              <a:off x="5739984" y="2603509"/>
              <a:ext cx="0" cy="1857497"/>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89" name="Group 88" title="Milestone">
              <a:extLst>
                <a:ext uri="{FF2B5EF4-FFF2-40B4-BE49-F238E27FC236}">
                  <a16:creationId xmlns:a16="http://schemas.microsoft.com/office/drawing/2014/main" id="{E5790757-C590-1DEB-2EDF-F16CA80E0EB9}"/>
                </a:ext>
              </a:extLst>
            </p:cNvPr>
            <p:cNvGrpSpPr/>
            <p:nvPr/>
          </p:nvGrpSpPr>
          <p:grpSpPr>
            <a:xfrm>
              <a:off x="3576783" y="2208813"/>
              <a:ext cx="1433606" cy="316787"/>
              <a:chOff x="8221479" y="1034359"/>
              <a:chExt cx="1911474" cy="422383"/>
            </a:xfrm>
          </p:grpSpPr>
          <p:sp>
            <p:nvSpPr>
              <p:cNvPr id="90" name="TextBox 89">
                <a:extLst>
                  <a:ext uri="{FF2B5EF4-FFF2-40B4-BE49-F238E27FC236}">
                    <a16:creationId xmlns:a16="http://schemas.microsoft.com/office/drawing/2014/main" id="{83B18AFC-7615-2711-35FF-48899D090AE8}"/>
                  </a:ext>
                </a:extLst>
              </p:cNvPr>
              <p:cNvSpPr txBox="1"/>
              <p:nvPr/>
            </p:nvSpPr>
            <p:spPr>
              <a:xfrm>
                <a:off x="8838171" y="1092084"/>
                <a:ext cx="1294782" cy="295431"/>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Today</a:t>
                </a:r>
              </a:p>
            </p:txBody>
          </p:sp>
          <p:pic>
            <p:nvPicPr>
              <p:cNvPr id="91" name="Graphic 90" descr="Flag">
                <a:extLst>
                  <a:ext uri="{FF2B5EF4-FFF2-40B4-BE49-F238E27FC236}">
                    <a16:creationId xmlns:a16="http://schemas.microsoft.com/office/drawing/2014/main" id="{5E490A5D-207F-4BE7-215A-E62F7E1A224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33525" t="18748" r="17129" b="44918"/>
              <a:stretch/>
            </p:blipFill>
            <p:spPr>
              <a:xfrm flipH="1">
                <a:off x="8221479" y="1034359"/>
                <a:ext cx="573660" cy="422383"/>
              </a:xfrm>
              <a:prstGeom prst="rect">
                <a:avLst/>
              </a:prstGeom>
            </p:spPr>
          </p:pic>
          <p:pic>
            <p:nvPicPr>
              <p:cNvPr id="92" name="Graphic 91" descr="Icon Checked">
                <a:extLst>
                  <a:ext uri="{FF2B5EF4-FFF2-40B4-BE49-F238E27FC236}">
                    <a16:creationId xmlns:a16="http://schemas.microsoft.com/office/drawing/2014/main" id="{482C8923-1D2A-93C8-8579-489BE51AF2C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0199" t="23238" r="22077" b="24597"/>
              <a:stretch/>
            </p:blipFill>
            <p:spPr>
              <a:xfrm>
                <a:off x="8434681" y="1086592"/>
                <a:ext cx="371215" cy="335466"/>
              </a:xfrm>
              <a:prstGeom prst="rect">
                <a:avLst/>
              </a:prstGeom>
            </p:spPr>
          </p:pic>
        </p:grpSp>
        <p:grpSp>
          <p:nvGrpSpPr>
            <p:cNvPr id="93" name="Group 92" descr="Year 3&#10;">
              <a:extLst>
                <a:ext uri="{FF2B5EF4-FFF2-40B4-BE49-F238E27FC236}">
                  <a16:creationId xmlns:a16="http://schemas.microsoft.com/office/drawing/2014/main" id="{ACD5FB2E-FF21-4E48-DBFF-A8EBFE1276F0}"/>
                </a:ext>
              </a:extLst>
            </p:cNvPr>
            <p:cNvGrpSpPr/>
            <p:nvPr/>
          </p:nvGrpSpPr>
          <p:grpSpPr>
            <a:xfrm>
              <a:off x="4557095" y="4333506"/>
              <a:ext cx="2139133" cy="788227"/>
              <a:chOff x="6076125" y="5778006"/>
              <a:chExt cx="2852177" cy="1050969"/>
            </a:xfrm>
          </p:grpSpPr>
          <p:sp>
            <p:nvSpPr>
              <p:cNvPr id="94" name="Oval 93">
                <a:extLst>
                  <a:ext uri="{FF2B5EF4-FFF2-40B4-BE49-F238E27FC236}">
                    <a16:creationId xmlns:a16="http://schemas.microsoft.com/office/drawing/2014/main" id="{091B897D-ECF0-7333-1559-EC62231C4958}"/>
                  </a:ext>
                </a:extLst>
              </p:cNvPr>
              <p:cNvSpPr/>
              <p:nvPr/>
            </p:nvSpPr>
            <p:spPr>
              <a:xfrm>
                <a:off x="818673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5" name="Oval 94">
                <a:extLst>
                  <a:ext uri="{FF2B5EF4-FFF2-40B4-BE49-F238E27FC236}">
                    <a16:creationId xmlns:a16="http://schemas.microsoft.com/office/drawing/2014/main" id="{BEE27B23-34DC-080D-6C56-26B20F9AD3A0}"/>
                  </a:ext>
                </a:extLst>
              </p:cNvPr>
              <p:cNvSpPr/>
              <p:nvPr/>
            </p:nvSpPr>
            <p:spPr>
              <a:xfrm>
                <a:off x="7533921"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6" name="Oval 95">
                <a:extLst>
                  <a:ext uri="{FF2B5EF4-FFF2-40B4-BE49-F238E27FC236}">
                    <a16:creationId xmlns:a16="http://schemas.microsoft.com/office/drawing/2014/main" id="{2E2F9841-7F4B-4BE7-A64B-BA2B43B06A40}"/>
                  </a:ext>
                </a:extLst>
              </p:cNvPr>
              <p:cNvSpPr/>
              <p:nvPr/>
            </p:nvSpPr>
            <p:spPr>
              <a:xfrm>
                <a:off x="688264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7" name="Oval 96">
                <a:extLst>
                  <a:ext uri="{FF2B5EF4-FFF2-40B4-BE49-F238E27FC236}">
                    <a16:creationId xmlns:a16="http://schemas.microsoft.com/office/drawing/2014/main" id="{C698D3D8-A271-3FEE-DB36-47A02FA0A8EE}"/>
                  </a:ext>
                </a:extLst>
              </p:cNvPr>
              <p:cNvSpPr/>
              <p:nvPr/>
            </p:nvSpPr>
            <p:spPr>
              <a:xfrm>
                <a:off x="6231556"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98" name="Straight Connector 97" title="q lines">
                <a:extLst>
                  <a:ext uri="{FF2B5EF4-FFF2-40B4-BE49-F238E27FC236}">
                    <a16:creationId xmlns:a16="http://schemas.microsoft.com/office/drawing/2014/main" id="{31D098DA-8423-1F40-BF67-E19AEDB8104C}"/>
                  </a:ext>
                </a:extLst>
              </p:cNvPr>
              <p:cNvCxnSpPr>
                <a:cxnSpLocks/>
              </p:cNvCxnSpPr>
              <p:nvPr/>
            </p:nvCxnSpPr>
            <p:spPr>
              <a:xfrm>
                <a:off x="830059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99" name="TextBox 98">
                <a:extLst>
                  <a:ext uri="{FF2B5EF4-FFF2-40B4-BE49-F238E27FC236}">
                    <a16:creationId xmlns:a16="http://schemas.microsoft.com/office/drawing/2014/main" id="{3FABA24C-49AE-DE2B-B43D-5213961AA3B9}"/>
                  </a:ext>
                </a:extLst>
              </p:cNvPr>
              <p:cNvSpPr txBox="1"/>
              <p:nvPr/>
            </p:nvSpPr>
            <p:spPr>
              <a:xfrm>
                <a:off x="6076125" y="6613826"/>
                <a:ext cx="806516" cy="215149"/>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CA" sz="100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100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arch 2023</a:t>
                </a:r>
                <a:endParaRPr kumimoji="0" lang="en-US" sz="10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00" name="Straight Connector 99" title="q lines">
                <a:extLst>
                  <a:ext uri="{FF2B5EF4-FFF2-40B4-BE49-F238E27FC236}">
                    <a16:creationId xmlns:a16="http://schemas.microsoft.com/office/drawing/2014/main" id="{43A86528-9F72-1065-00D7-269EE2A0536B}"/>
                  </a:ext>
                </a:extLst>
              </p:cNvPr>
              <p:cNvCxnSpPr>
                <a:cxnSpLocks/>
              </p:cNvCxnSpPr>
              <p:nvPr/>
            </p:nvCxnSpPr>
            <p:spPr>
              <a:xfrm>
                <a:off x="700603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101" name="Rectangle: Rounded Corners 100" title="Year Bar">
                <a:extLst>
                  <a:ext uri="{FF2B5EF4-FFF2-40B4-BE49-F238E27FC236}">
                    <a16:creationId xmlns:a16="http://schemas.microsoft.com/office/drawing/2014/main" id="{16D21157-AFA5-B07A-7B13-6788777235C4}"/>
                  </a:ext>
                </a:extLst>
              </p:cNvPr>
              <p:cNvSpPr/>
              <p:nvPr/>
            </p:nvSpPr>
            <p:spPr>
              <a:xfrm>
                <a:off x="6354973" y="6375207"/>
                <a:ext cx="2573329" cy="164859"/>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2" name="TextBox 101">
                <a:extLst>
                  <a:ext uri="{FF2B5EF4-FFF2-40B4-BE49-F238E27FC236}">
                    <a16:creationId xmlns:a16="http://schemas.microsoft.com/office/drawing/2014/main" id="{CEE5E9F6-998F-2FE4-8A08-090813BEC2BE}"/>
                  </a:ext>
                </a:extLst>
              </p:cNvPr>
              <p:cNvSpPr txBox="1"/>
              <p:nvPr/>
            </p:nvSpPr>
            <p:spPr>
              <a:xfrm>
                <a:off x="62539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3" name="TextBox 102">
                <a:extLst>
                  <a:ext uri="{FF2B5EF4-FFF2-40B4-BE49-F238E27FC236}">
                    <a16:creationId xmlns:a16="http://schemas.microsoft.com/office/drawing/2014/main" id="{10453AF2-B5A9-45E5-E51E-8116ADAAF879}"/>
                  </a:ext>
                </a:extLst>
              </p:cNvPr>
              <p:cNvSpPr txBox="1"/>
              <p:nvPr/>
            </p:nvSpPr>
            <p:spPr>
              <a:xfrm>
                <a:off x="69014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02813EBF-AEB5-FAB1-30CF-9B72A29A704B}"/>
                  </a:ext>
                </a:extLst>
              </p:cNvPr>
              <p:cNvSpPr txBox="1"/>
              <p:nvPr/>
            </p:nvSpPr>
            <p:spPr>
              <a:xfrm>
                <a:off x="75488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5" name="TextBox 104">
                <a:extLst>
                  <a:ext uri="{FF2B5EF4-FFF2-40B4-BE49-F238E27FC236}">
                    <a16:creationId xmlns:a16="http://schemas.microsoft.com/office/drawing/2014/main" id="{4591B029-41F4-4CA2-F103-8EE818B8FCB5}"/>
                  </a:ext>
                </a:extLst>
              </p:cNvPr>
              <p:cNvSpPr txBox="1"/>
              <p:nvPr/>
            </p:nvSpPr>
            <p:spPr>
              <a:xfrm>
                <a:off x="81963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06" name="Straight Connector 105" title="q lines">
                <a:extLst>
                  <a:ext uri="{FF2B5EF4-FFF2-40B4-BE49-F238E27FC236}">
                    <a16:creationId xmlns:a16="http://schemas.microsoft.com/office/drawing/2014/main" id="{74214407-DCD0-D572-DE3F-F753DB3504E3}"/>
                  </a:ext>
                </a:extLst>
              </p:cNvPr>
              <p:cNvCxnSpPr>
                <a:cxnSpLocks/>
              </p:cNvCxnSpPr>
              <p:nvPr/>
            </p:nvCxnSpPr>
            <p:spPr>
              <a:xfrm>
                <a:off x="635874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107" name="Straight Connector 106" title="q lines">
                <a:extLst>
                  <a:ext uri="{FF2B5EF4-FFF2-40B4-BE49-F238E27FC236}">
                    <a16:creationId xmlns:a16="http://schemas.microsoft.com/office/drawing/2014/main" id="{7BB1A022-826D-5CC1-7CC3-F4A9C95CA994}"/>
                  </a:ext>
                </a:extLst>
              </p:cNvPr>
              <p:cNvCxnSpPr>
                <a:cxnSpLocks/>
              </p:cNvCxnSpPr>
              <p:nvPr/>
            </p:nvCxnSpPr>
            <p:spPr>
              <a:xfrm>
                <a:off x="765331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cxnSp>
          <p:nvCxnSpPr>
            <p:cNvPr id="108" name="Straight Connector 107" title="callout lines">
              <a:extLst>
                <a:ext uri="{FF2B5EF4-FFF2-40B4-BE49-F238E27FC236}">
                  <a16:creationId xmlns:a16="http://schemas.microsoft.com/office/drawing/2014/main" id="{22AA4ECF-718E-B362-4DC4-D9018DE36486}"/>
                </a:ext>
              </a:extLst>
            </p:cNvPr>
            <p:cNvCxnSpPr>
              <a:cxnSpLocks/>
            </p:cNvCxnSpPr>
            <p:nvPr/>
          </p:nvCxnSpPr>
          <p:spPr>
            <a:xfrm>
              <a:off x="6710905" y="1575968"/>
              <a:ext cx="0" cy="2952246"/>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109" name="TextBox 108">
              <a:extLst>
                <a:ext uri="{FF2B5EF4-FFF2-40B4-BE49-F238E27FC236}">
                  <a16:creationId xmlns:a16="http://schemas.microsoft.com/office/drawing/2014/main" id="{6BCC87D3-C080-490F-C597-3AA24CDF5460}"/>
                </a:ext>
              </a:extLst>
            </p:cNvPr>
            <p:cNvSpPr txBox="1"/>
            <p:nvPr/>
          </p:nvSpPr>
          <p:spPr>
            <a:xfrm>
              <a:off x="7763280" y="2562210"/>
              <a:ext cx="971087" cy="221573"/>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Report</a:t>
              </a:r>
              <a:endPar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EA20B216-FE42-60BB-D01C-3DC1E6E7EC4B}"/>
                </a:ext>
              </a:extLst>
            </p:cNvPr>
            <p:cNvSpPr txBox="1"/>
            <p:nvPr/>
          </p:nvSpPr>
          <p:spPr>
            <a:xfrm>
              <a:off x="6357411" y="2603509"/>
              <a:ext cx="971087" cy="246193"/>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 </a:t>
              </a:r>
            </a:p>
            <a:p>
              <a:pPr marL="0" marR="0" lvl="0" indent="0" defTabSz="685800" eaLnBrk="1" fontAlgn="auto" latinLnBrk="0" hangingPunct="1">
                <a:lnSpc>
                  <a:spcPct val="100000"/>
                </a:lnSpc>
                <a:spcBef>
                  <a:spcPts val="0"/>
                </a:spcBef>
                <a:spcAft>
                  <a:spcPts val="0"/>
                </a:spcAft>
                <a:buClrTx/>
                <a:buSzTx/>
                <a:buFontTx/>
                <a:buNone/>
                <a:tabLst/>
                <a:defRPr/>
              </a:pPr>
              <a:r>
                <a:rPr lang="en-US" sz="100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&amp; Pipeline Integration</a:t>
              </a:r>
              <a:endPar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D879740A-B957-77BD-C2C3-ADD6672F8D59}"/>
                </a:ext>
              </a:extLst>
            </p:cNvPr>
            <p:cNvSpPr txBox="1"/>
            <p:nvPr/>
          </p:nvSpPr>
          <p:spPr>
            <a:xfrm>
              <a:off x="6792194" y="2277809"/>
              <a:ext cx="971086" cy="176803"/>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100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100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 and Dashboard</a:t>
              </a:r>
              <a:endPar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2" name="Rectangle: Rounded Corners 111" title="Milestone Graphic">
              <a:extLst>
                <a:ext uri="{FF2B5EF4-FFF2-40B4-BE49-F238E27FC236}">
                  <a16:creationId xmlns:a16="http://schemas.microsoft.com/office/drawing/2014/main" id="{5E3B10FF-676D-6EEE-7B62-70E37A12750E}"/>
                </a:ext>
              </a:extLst>
            </p:cNvPr>
            <p:cNvSpPr/>
            <p:nvPr/>
          </p:nvSpPr>
          <p:spPr>
            <a:xfrm>
              <a:off x="6342326" y="2434040"/>
              <a:ext cx="69520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113" name="Graphic 112" title="Milestone Flag">
              <a:extLst>
                <a:ext uri="{FF2B5EF4-FFF2-40B4-BE49-F238E27FC236}">
                  <a16:creationId xmlns:a16="http://schemas.microsoft.com/office/drawing/2014/main" id="{F23051A8-1ECE-691F-FCFC-FABDCA141CC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3525" t="18748" r="17129" b="44918"/>
            <a:stretch/>
          </p:blipFill>
          <p:spPr>
            <a:xfrm flipH="1">
              <a:off x="7006931" y="1312941"/>
              <a:ext cx="430245" cy="316787"/>
            </a:xfrm>
            <a:prstGeom prst="rect">
              <a:avLst/>
            </a:prstGeom>
          </p:spPr>
        </p:pic>
        <p:sp>
          <p:nvSpPr>
            <p:cNvPr id="114" name="Rectangle 113">
              <a:extLst>
                <a:ext uri="{FF2B5EF4-FFF2-40B4-BE49-F238E27FC236}">
                  <a16:creationId xmlns:a16="http://schemas.microsoft.com/office/drawing/2014/main" id="{8A499DF8-ADC1-8EBB-F866-E1CAEA040ECA}"/>
                </a:ext>
              </a:extLst>
            </p:cNvPr>
            <p:cNvSpPr/>
            <p:nvPr/>
          </p:nvSpPr>
          <p:spPr>
            <a:xfrm>
              <a:off x="7151567" y="1370586"/>
              <a:ext cx="335248" cy="209264"/>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05</a:t>
              </a:r>
            </a:p>
          </p:txBody>
        </p:sp>
        <p:cxnSp>
          <p:nvCxnSpPr>
            <p:cNvPr id="115" name="Straight Connector 114" title="callout lines">
              <a:extLst>
                <a:ext uri="{FF2B5EF4-FFF2-40B4-BE49-F238E27FC236}">
                  <a16:creationId xmlns:a16="http://schemas.microsoft.com/office/drawing/2014/main" id="{3B975719-8D3B-EDC1-7E46-6B9FB09D3594}"/>
                </a:ext>
              </a:extLst>
            </p:cNvPr>
            <p:cNvCxnSpPr>
              <a:cxnSpLocks/>
            </p:cNvCxnSpPr>
            <p:nvPr/>
          </p:nvCxnSpPr>
          <p:spPr>
            <a:xfrm>
              <a:off x="7681830" y="2331747"/>
              <a:ext cx="0" cy="2129259"/>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116" name="Group 115" descr="Year 4">
              <a:extLst>
                <a:ext uri="{FF2B5EF4-FFF2-40B4-BE49-F238E27FC236}">
                  <a16:creationId xmlns:a16="http://schemas.microsoft.com/office/drawing/2014/main" id="{6B868B9D-34A2-4935-27AB-BEB38ED90B65}"/>
                </a:ext>
              </a:extLst>
            </p:cNvPr>
            <p:cNvGrpSpPr/>
            <p:nvPr/>
          </p:nvGrpSpPr>
          <p:grpSpPr>
            <a:xfrm>
              <a:off x="6514679" y="4333504"/>
              <a:ext cx="2134465" cy="802535"/>
              <a:chOff x="8686241" y="5778006"/>
              <a:chExt cx="2845954" cy="1070047"/>
            </a:xfrm>
          </p:grpSpPr>
          <p:sp>
            <p:nvSpPr>
              <p:cNvPr id="117" name="Oval 116">
                <a:extLst>
                  <a:ext uri="{FF2B5EF4-FFF2-40B4-BE49-F238E27FC236}">
                    <a16:creationId xmlns:a16="http://schemas.microsoft.com/office/drawing/2014/main" id="{24A15F73-D549-C778-685E-E7C038E8D201}"/>
                  </a:ext>
                </a:extLst>
              </p:cNvPr>
              <p:cNvSpPr/>
              <p:nvPr/>
            </p:nvSpPr>
            <p:spPr>
              <a:xfrm>
                <a:off x="1077330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8" name="Oval 117">
                <a:extLst>
                  <a:ext uri="{FF2B5EF4-FFF2-40B4-BE49-F238E27FC236}">
                    <a16:creationId xmlns:a16="http://schemas.microsoft.com/office/drawing/2014/main" id="{3B8BDC3E-2DF7-0EB2-E36F-E1515989B9DF}"/>
                  </a:ext>
                </a:extLst>
              </p:cNvPr>
              <p:cNvSpPr/>
              <p:nvPr/>
            </p:nvSpPr>
            <p:spPr>
              <a:xfrm>
                <a:off x="1012272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9" name="Oval 118">
                <a:extLst>
                  <a:ext uri="{FF2B5EF4-FFF2-40B4-BE49-F238E27FC236}">
                    <a16:creationId xmlns:a16="http://schemas.microsoft.com/office/drawing/2014/main" id="{E2BAB7F0-C185-F47A-A20F-855BA564B5FE}"/>
                  </a:ext>
                </a:extLst>
              </p:cNvPr>
              <p:cNvSpPr/>
              <p:nvPr/>
            </p:nvSpPr>
            <p:spPr>
              <a:xfrm>
                <a:off x="947547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0" name="Oval 119">
                <a:extLst>
                  <a:ext uri="{FF2B5EF4-FFF2-40B4-BE49-F238E27FC236}">
                    <a16:creationId xmlns:a16="http://schemas.microsoft.com/office/drawing/2014/main" id="{0B81482F-4AC7-18A3-44CC-7C459CF85BBE}"/>
                  </a:ext>
                </a:extLst>
              </p:cNvPr>
              <p:cNvSpPr/>
              <p:nvPr/>
            </p:nvSpPr>
            <p:spPr>
              <a:xfrm>
                <a:off x="882243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1" name="TextBox 120">
                <a:extLst>
                  <a:ext uri="{FF2B5EF4-FFF2-40B4-BE49-F238E27FC236}">
                    <a16:creationId xmlns:a16="http://schemas.microsoft.com/office/drawing/2014/main" id="{AC13ED3D-FF02-7E71-6DC9-910D42103A71}"/>
                  </a:ext>
                </a:extLst>
              </p:cNvPr>
              <p:cNvSpPr txBox="1"/>
              <p:nvPr/>
            </p:nvSpPr>
            <p:spPr>
              <a:xfrm>
                <a:off x="8686241" y="6613825"/>
                <a:ext cx="789238" cy="234228"/>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April 2023</a:t>
                </a:r>
                <a:endParaRPr kumimoji="0" lang="en-US" sz="10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22" name="Straight Connector 121" title="q lines">
                <a:extLst>
                  <a:ext uri="{FF2B5EF4-FFF2-40B4-BE49-F238E27FC236}">
                    <a16:creationId xmlns:a16="http://schemas.microsoft.com/office/drawing/2014/main" id="{5F692901-42A5-804B-F028-72BF09708EF7}"/>
                  </a:ext>
                </a:extLst>
              </p:cNvPr>
              <p:cNvCxnSpPr>
                <a:cxnSpLocks/>
              </p:cNvCxnSpPr>
              <p:nvPr/>
            </p:nvCxnSpPr>
            <p:spPr>
              <a:xfrm>
                <a:off x="10889715"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123" name="Straight Connector 122" title="q lines">
                <a:extLst>
                  <a:ext uri="{FF2B5EF4-FFF2-40B4-BE49-F238E27FC236}">
                    <a16:creationId xmlns:a16="http://schemas.microsoft.com/office/drawing/2014/main" id="{69A24E57-9B64-DB0D-D427-7B986FE45712}"/>
                  </a:ext>
                </a:extLst>
              </p:cNvPr>
              <p:cNvCxnSpPr>
                <a:cxnSpLocks/>
              </p:cNvCxnSpPr>
              <p:nvPr/>
            </p:nvCxnSpPr>
            <p:spPr>
              <a:xfrm>
                <a:off x="959515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124" name="Rectangle: Rounded Corners 123" title="Year Bar">
                <a:extLst>
                  <a:ext uri="{FF2B5EF4-FFF2-40B4-BE49-F238E27FC236}">
                    <a16:creationId xmlns:a16="http://schemas.microsoft.com/office/drawing/2014/main" id="{77A131F3-B722-A460-7BAF-2EAAED11E774}"/>
                  </a:ext>
                </a:extLst>
              </p:cNvPr>
              <p:cNvSpPr/>
              <p:nvPr/>
            </p:nvSpPr>
            <p:spPr>
              <a:xfrm>
                <a:off x="8958866" y="6375798"/>
                <a:ext cx="2573329" cy="164859"/>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5" name="TextBox 124">
                <a:extLst>
                  <a:ext uri="{FF2B5EF4-FFF2-40B4-BE49-F238E27FC236}">
                    <a16:creationId xmlns:a16="http://schemas.microsoft.com/office/drawing/2014/main" id="{945F464D-EB97-70D4-822B-C1B1364C9DFD}"/>
                  </a:ext>
                </a:extLst>
              </p:cNvPr>
              <p:cNvSpPr txBox="1"/>
              <p:nvPr/>
            </p:nvSpPr>
            <p:spPr>
              <a:xfrm>
                <a:off x="88437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6" name="TextBox 125">
                <a:extLst>
                  <a:ext uri="{FF2B5EF4-FFF2-40B4-BE49-F238E27FC236}">
                    <a16:creationId xmlns:a16="http://schemas.microsoft.com/office/drawing/2014/main" id="{C4EC09C7-EF3A-0090-12ED-A49CD7F6E307}"/>
                  </a:ext>
                </a:extLst>
              </p:cNvPr>
              <p:cNvSpPr txBox="1"/>
              <p:nvPr/>
            </p:nvSpPr>
            <p:spPr>
              <a:xfrm>
                <a:off x="94912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7" name="TextBox 126">
                <a:extLst>
                  <a:ext uri="{FF2B5EF4-FFF2-40B4-BE49-F238E27FC236}">
                    <a16:creationId xmlns:a16="http://schemas.microsoft.com/office/drawing/2014/main" id="{8ED4F530-F3FC-2DAD-2488-C18877ED5187}"/>
                  </a:ext>
                </a:extLst>
              </p:cNvPr>
              <p:cNvSpPr txBox="1"/>
              <p:nvPr/>
            </p:nvSpPr>
            <p:spPr>
              <a:xfrm>
                <a:off x="101386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C9D7C386-82D9-C71C-A197-D960ACEB6C0F}"/>
                  </a:ext>
                </a:extLst>
              </p:cNvPr>
              <p:cNvSpPr txBox="1"/>
              <p:nvPr/>
            </p:nvSpPr>
            <p:spPr>
              <a:xfrm>
                <a:off x="107861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0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1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29" name="Straight Connector 128" title="q lines">
                <a:extLst>
                  <a:ext uri="{FF2B5EF4-FFF2-40B4-BE49-F238E27FC236}">
                    <a16:creationId xmlns:a16="http://schemas.microsoft.com/office/drawing/2014/main" id="{E9A361A8-FC03-9C53-C859-167EF2DF5C24}"/>
                  </a:ext>
                </a:extLst>
              </p:cNvPr>
              <p:cNvCxnSpPr>
                <a:cxnSpLocks/>
              </p:cNvCxnSpPr>
              <p:nvPr/>
            </p:nvCxnSpPr>
            <p:spPr>
              <a:xfrm>
                <a:off x="894787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130" name="Straight Connector 129" title="q lines">
                <a:extLst>
                  <a:ext uri="{FF2B5EF4-FFF2-40B4-BE49-F238E27FC236}">
                    <a16:creationId xmlns:a16="http://schemas.microsoft.com/office/drawing/2014/main" id="{4525764F-8979-0BAA-C1C7-2CE58AD955DA}"/>
                  </a:ext>
                </a:extLst>
              </p:cNvPr>
              <p:cNvCxnSpPr>
                <a:cxnSpLocks/>
              </p:cNvCxnSpPr>
              <p:nvPr/>
            </p:nvCxnSpPr>
            <p:spPr>
              <a:xfrm>
                <a:off x="1024244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cxnSp>
          <p:nvCxnSpPr>
            <p:cNvPr id="131" name="Straight Connector 130">
              <a:extLst>
                <a:ext uri="{FF2B5EF4-FFF2-40B4-BE49-F238E27FC236}">
                  <a16:creationId xmlns:a16="http://schemas.microsoft.com/office/drawing/2014/main" id="{C4B49CC5-AC75-D6B8-6F57-E039F1167C69}"/>
                </a:ext>
              </a:extLst>
            </p:cNvPr>
            <p:cNvCxnSpPr>
              <a:cxnSpLocks/>
            </p:cNvCxnSpPr>
            <p:nvPr/>
          </p:nvCxnSpPr>
          <p:spPr>
            <a:xfrm>
              <a:off x="2444358" y="3472910"/>
              <a:ext cx="0" cy="984697"/>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32" name="Rectangle: Rounded Corners 131" title="Milestone Graphic">
              <a:extLst>
                <a:ext uri="{FF2B5EF4-FFF2-40B4-BE49-F238E27FC236}">
                  <a16:creationId xmlns:a16="http://schemas.microsoft.com/office/drawing/2014/main" id="{1C58F21D-638D-B1B9-452C-854FEF318A2F}"/>
                </a:ext>
              </a:extLst>
            </p:cNvPr>
            <p:cNvSpPr/>
            <p:nvPr/>
          </p:nvSpPr>
          <p:spPr>
            <a:xfrm>
              <a:off x="2580276" y="3571732"/>
              <a:ext cx="1217863"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3" name="TextBox 132">
              <a:extLst>
                <a:ext uri="{FF2B5EF4-FFF2-40B4-BE49-F238E27FC236}">
                  <a16:creationId xmlns:a16="http://schemas.microsoft.com/office/drawing/2014/main" id="{9B1674C9-40C6-609A-6E79-7F3EB499F15F}"/>
                </a:ext>
              </a:extLst>
            </p:cNvPr>
            <p:cNvSpPr txBox="1"/>
            <p:nvPr/>
          </p:nvSpPr>
          <p:spPr>
            <a:xfrm>
              <a:off x="2605696" y="3738453"/>
              <a:ext cx="971087" cy="12309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Collection</a:t>
              </a:r>
            </a:p>
          </p:txBody>
        </p:sp>
        <p:cxnSp>
          <p:nvCxnSpPr>
            <p:cNvPr id="134" name="Straight Connector 133">
              <a:extLst>
                <a:ext uri="{FF2B5EF4-FFF2-40B4-BE49-F238E27FC236}">
                  <a16:creationId xmlns:a16="http://schemas.microsoft.com/office/drawing/2014/main" id="{AF1F7D7A-76DB-A6A7-3F7A-8B00F772BBBB}"/>
                </a:ext>
              </a:extLst>
            </p:cNvPr>
            <p:cNvCxnSpPr>
              <a:cxnSpLocks/>
            </p:cNvCxnSpPr>
            <p:nvPr/>
          </p:nvCxnSpPr>
          <p:spPr>
            <a:xfrm>
              <a:off x="3894521" y="3208840"/>
              <a:ext cx="0" cy="129662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35" name="Rectangle: Rounded Corners 134" title="Milestone Graphic">
              <a:extLst>
                <a:ext uri="{FF2B5EF4-FFF2-40B4-BE49-F238E27FC236}">
                  <a16:creationId xmlns:a16="http://schemas.microsoft.com/office/drawing/2014/main" id="{F8F86622-11FD-85C5-13F1-D9C546875745}"/>
                </a:ext>
              </a:extLst>
            </p:cNvPr>
            <p:cNvSpPr/>
            <p:nvPr/>
          </p:nvSpPr>
          <p:spPr>
            <a:xfrm>
              <a:off x="3963182" y="3580296"/>
              <a:ext cx="770575"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6" name="TextBox 135">
              <a:extLst>
                <a:ext uri="{FF2B5EF4-FFF2-40B4-BE49-F238E27FC236}">
                  <a16:creationId xmlns:a16="http://schemas.microsoft.com/office/drawing/2014/main" id="{8D137ABE-5F11-2517-6EA2-29C45437E7AC}"/>
                </a:ext>
              </a:extLst>
            </p:cNvPr>
            <p:cNvSpPr txBox="1"/>
            <p:nvPr/>
          </p:nvSpPr>
          <p:spPr>
            <a:xfrm>
              <a:off x="4001263" y="3757291"/>
              <a:ext cx="971087" cy="12309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Pipeline/DB</a:t>
              </a:r>
            </a:p>
          </p:txBody>
        </p:sp>
        <p:sp>
          <p:nvSpPr>
            <p:cNvPr id="137" name="Rectangle: Rounded Corners 136" title="Milestone Graphic">
              <a:extLst>
                <a:ext uri="{FF2B5EF4-FFF2-40B4-BE49-F238E27FC236}">
                  <a16:creationId xmlns:a16="http://schemas.microsoft.com/office/drawing/2014/main" id="{06F76D38-BBED-3243-ED77-2BA6D7797D84}"/>
                </a:ext>
              </a:extLst>
            </p:cNvPr>
            <p:cNvSpPr/>
            <p:nvPr/>
          </p:nvSpPr>
          <p:spPr>
            <a:xfrm>
              <a:off x="4766231" y="302514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38" name="Straight Connector 137">
              <a:extLst>
                <a:ext uri="{FF2B5EF4-FFF2-40B4-BE49-F238E27FC236}">
                  <a16:creationId xmlns:a16="http://schemas.microsoft.com/office/drawing/2014/main" id="{CB3715EA-9F76-33E8-1388-8C5D019B14AB}"/>
                </a:ext>
              </a:extLst>
            </p:cNvPr>
            <p:cNvCxnSpPr>
              <a:cxnSpLocks/>
            </p:cNvCxnSpPr>
            <p:nvPr/>
          </p:nvCxnSpPr>
          <p:spPr>
            <a:xfrm>
              <a:off x="5724124" y="2331747"/>
              <a:ext cx="14010" cy="208284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01DE91DC-EB11-CD38-8072-DE9BB50CCBAF}"/>
                </a:ext>
              </a:extLst>
            </p:cNvPr>
            <p:cNvSpPr txBox="1"/>
            <p:nvPr/>
          </p:nvSpPr>
          <p:spPr>
            <a:xfrm>
              <a:off x="4781714" y="3161107"/>
              <a:ext cx="971094" cy="12309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Machine Learning</a:t>
              </a:r>
            </a:p>
          </p:txBody>
        </p:sp>
        <p:cxnSp>
          <p:nvCxnSpPr>
            <p:cNvPr id="140" name="Straight Connector 139">
              <a:extLst>
                <a:ext uri="{FF2B5EF4-FFF2-40B4-BE49-F238E27FC236}">
                  <a16:creationId xmlns:a16="http://schemas.microsoft.com/office/drawing/2014/main" id="{5C6E58F0-A869-7F4D-C159-D4CBF824807F}"/>
                </a:ext>
              </a:extLst>
            </p:cNvPr>
            <p:cNvCxnSpPr>
              <a:cxnSpLocks/>
            </p:cNvCxnSpPr>
            <p:nvPr/>
          </p:nvCxnSpPr>
          <p:spPr>
            <a:xfrm>
              <a:off x="6264970" y="2072999"/>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41" name="Rectangle: Rounded Corners 140" title="Milestone Graphic">
              <a:extLst>
                <a:ext uri="{FF2B5EF4-FFF2-40B4-BE49-F238E27FC236}">
                  <a16:creationId xmlns:a16="http://schemas.microsoft.com/office/drawing/2014/main" id="{89776ADA-995E-2A24-7264-7CB6AE5A93C9}"/>
                </a:ext>
              </a:extLst>
            </p:cNvPr>
            <p:cNvSpPr/>
            <p:nvPr/>
          </p:nvSpPr>
          <p:spPr>
            <a:xfrm>
              <a:off x="6815143" y="2131980"/>
              <a:ext cx="50404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42" name="Straight Connector 141">
              <a:extLst>
                <a:ext uri="{FF2B5EF4-FFF2-40B4-BE49-F238E27FC236}">
                  <a16:creationId xmlns:a16="http://schemas.microsoft.com/office/drawing/2014/main" id="{C91FC5CD-EF38-69FF-8067-A068A8F5D481}"/>
                </a:ext>
              </a:extLst>
            </p:cNvPr>
            <p:cNvCxnSpPr>
              <a:cxnSpLocks/>
            </p:cNvCxnSpPr>
            <p:nvPr/>
          </p:nvCxnSpPr>
          <p:spPr>
            <a:xfrm>
              <a:off x="7337434" y="2125211"/>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F659E16A-F93D-A2C1-0F98-38980B378779}"/>
                </a:ext>
              </a:extLst>
            </p:cNvPr>
            <p:cNvCxnSpPr>
              <a:cxnSpLocks/>
            </p:cNvCxnSpPr>
            <p:nvPr/>
          </p:nvCxnSpPr>
          <p:spPr>
            <a:xfrm>
              <a:off x="8161599" y="2809050"/>
              <a:ext cx="10331" cy="165993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144" name="Graphic 143" title="Milestone Flag">
              <a:extLst>
                <a:ext uri="{FF2B5EF4-FFF2-40B4-BE49-F238E27FC236}">
                  <a16:creationId xmlns:a16="http://schemas.microsoft.com/office/drawing/2014/main" id="{16C46491-21C2-7A4C-1341-57FC6A07561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3525" t="18748" r="17129" b="44918"/>
            <a:stretch/>
          </p:blipFill>
          <p:spPr>
            <a:xfrm flipH="1">
              <a:off x="7760510" y="2230047"/>
              <a:ext cx="430245" cy="318831"/>
            </a:xfrm>
            <a:prstGeom prst="rect">
              <a:avLst/>
            </a:prstGeom>
          </p:spPr>
        </p:pic>
        <p:sp>
          <p:nvSpPr>
            <p:cNvPr id="145" name="Rectangle 144">
              <a:extLst>
                <a:ext uri="{FF2B5EF4-FFF2-40B4-BE49-F238E27FC236}">
                  <a16:creationId xmlns:a16="http://schemas.microsoft.com/office/drawing/2014/main" id="{EF25A1B4-C360-BC7E-29CB-2036D62304BC}"/>
                </a:ext>
              </a:extLst>
            </p:cNvPr>
            <p:cNvSpPr/>
            <p:nvPr/>
          </p:nvSpPr>
          <p:spPr>
            <a:xfrm>
              <a:off x="7882462" y="2274812"/>
              <a:ext cx="335248" cy="209264"/>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06</a:t>
              </a:r>
            </a:p>
          </p:txBody>
        </p:sp>
        <p:sp>
          <p:nvSpPr>
            <p:cNvPr id="146" name="TextBox 145">
              <a:extLst>
                <a:ext uri="{FF2B5EF4-FFF2-40B4-BE49-F238E27FC236}">
                  <a16:creationId xmlns:a16="http://schemas.microsoft.com/office/drawing/2014/main" id="{DD7B83CD-98CA-9F66-5895-4A36B6AC8166}"/>
                </a:ext>
              </a:extLst>
            </p:cNvPr>
            <p:cNvSpPr txBox="1"/>
            <p:nvPr/>
          </p:nvSpPr>
          <p:spPr>
            <a:xfrm>
              <a:off x="7079485" y="1654907"/>
              <a:ext cx="971087" cy="443147"/>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Dashboard</a:t>
              </a:r>
              <a:endPar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149" name="TextBox 148">
            <a:extLst>
              <a:ext uri="{FF2B5EF4-FFF2-40B4-BE49-F238E27FC236}">
                <a16:creationId xmlns:a16="http://schemas.microsoft.com/office/drawing/2014/main" id="{5A8975F3-4A13-1EFE-9FE6-B1245A39A46E}"/>
              </a:ext>
            </a:extLst>
          </p:cNvPr>
          <p:cNvSpPr txBox="1"/>
          <p:nvPr/>
        </p:nvSpPr>
        <p:spPr>
          <a:xfrm>
            <a:off x="988283" y="1547152"/>
            <a:ext cx="6527871" cy="307777"/>
          </a:xfrm>
          <a:prstGeom prst="rect">
            <a:avLst/>
          </a:prstGeom>
          <a:noFill/>
        </p:spPr>
        <p:txBody>
          <a:bodyPr wrap="square" rtlCol="0">
            <a:spAutoFit/>
          </a:bodyPr>
          <a:lstStyle/>
          <a:p>
            <a:r>
              <a:rPr lang="en-US" sz="1400" dirty="0">
                <a:hlinkClick r:id="rId10"/>
              </a:rPr>
              <a:t>https://github.com/JayrajRadadiya/Capstone-Project/tree/main/ProjectPlan</a:t>
            </a:r>
            <a:endParaRPr lang="en-US" sz="1400"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185</TotalTime>
  <Words>1063</Words>
  <Application>Microsoft Office PowerPoint</Application>
  <PresentationFormat>Widescreen</PresentationFormat>
  <Paragraphs>227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Tenorite</vt:lpstr>
      <vt:lpstr>Wingdings</vt:lpstr>
      <vt:lpstr>Monoline</vt:lpstr>
      <vt:lpstr>Student Research Zekelman School of IT (DAB)</vt:lpstr>
      <vt:lpstr>Agenda</vt:lpstr>
      <vt:lpstr>Group #12: Team</vt:lpstr>
      <vt:lpstr>Stakeholders</vt:lpstr>
      <vt:lpstr>Introduction</vt:lpstr>
      <vt:lpstr>Research Question</vt:lpstr>
      <vt:lpstr>What’s in the Data</vt:lpstr>
      <vt:lpstr>Progress (till now)</vt:lpstr>
      <vt:lpstr>Timeline plan</vt:lpstr>
      <vt:lpstr>PowerPoint Presentation</vt:lpstr>
      <vt:lpstr>Challenges and Solutions </vt:lpstr>
      <vt:lpstr>Further Steps &amp; Plan</vt:lpstr>
      <vt:lpstr>Questions/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Amit Sharma</dc:creator>
  <cp:lastModifiedBy>Amit Sharma</cp:lastModifiedBy>
  <cp:revision>17</cp:revision>
  <dcterms:created xsi:type="dcterms:W3CDTF">2023-02-26T19:35:43Z</dcterms:created>
  <dcterms:modified xsi:type="dcterms:W3CDTF">2023-02-26T22:41:12Z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