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71" r:id="rId2"/>
    <p:sldId id="260" r:id="rId3"/>
    <p:sldId id="261" r:id="rId4"/>
    <p:sldId id="263" r:id="rId5"/>
    <p:sldId id="264" r:id="rId6"/>
    <p:sldId id="265" r:id="rId7"/>
    <p:sldId id="266" r:id="rId8"/>
    <p:sldId id="267" r:id="rId9"/>
    <p:sldId id="268" r:id="rId10"/>
    <p:sldId id="269" r:id="rId11"/>
    <p:sldId id="270" r:id="rId12"/>
    <p:sldId id="274" r:id="rId13"/>
    <p:sldId id="275" r:id="rId14"/>
    <p:sldId id="276" r:id="rId15"/>
    <p:sldId id="273" r:id="rId16"/>
    <p:sldId id="277" r:id="rId17"/>
    <p:sldId id="278" r:id="rId18"/>
    <p:sldId id="279" r:id="rId19"/>
    <p:sldId id="280" r:id="rId20"/>
    <p:sldId id="281" r:id="rId21"/>
    <p:sldId id="282" r:id="rId22"/>
    <p:sldId id="283" r:id="rId23"/>
    <p:sldId id="284" r:id="rId24"/>
    <p:sldId id="285" r:id="rId25"/>
    <p:sldId id="286" r:id="rId26"/>
    <p:sldId id="287" r:id="rId27"/>
    <p:sldId id="290" r:id="rId28"/>
    <p:sldId id="288"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4C2D"/>
    <a:srgbClr val="B56D45"/>
    <a:srgbClr val="DDA147"/>
    <a:srgbClr val="B66952"/>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4" autoAdjust="0"/>
    <p:restoredTop sz="95033" autoAdjust="0"/>
  </p:normalViewPr>
  <p:slideViewPr>
    <p:cSldViewPr snapToGrid="0">
      <p:cViewPr varScale="1">
        <p:scale>
          <a:sx n="74" d="100"/>
          <a:sy n="74" d="100"/>
        </p:scale>
        <p:origin x="10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lak Raval" userId="7da62bc526374c92" providerId="LiveId" clId="{3A6B8629-0F32-4008-9EDE-425BD67AECFC}"/>
    <pc:docChg chg="undo custSel addSld delSld modSld">
      <pc:chgData name="zalak Raval" userId="7da62bc526374c92" providerId="LiveId" clId="{3A6B8629-0F32-4008-9EDE-425BD67AECFC}" dt="2024-05-14T11:18:22.902" v="301" actId="20577"/>
      <pc:docMkLst>
        <pc:docMk/>
      </pc:docMkLst>
      <pc:sldChg chg="modSp mod">
        <pc:chgData name="zalak Raval" userId="7da62bc526374c92" providerId="LiveId" clId="{3A6B8629-0F32-4008-9EDE-425BD67AECFC}" dt="2024-05-14T09:30:03.999" v="48" actId="313"/>
        <pc:sldMkLst>
          <pc:docMk/>
          <pc:sldMk cId="26040779" sldId="265"/>
        </pc:sldMkLst>
        <pc:spChg chg="mod">
          <ac:chgData name="zalak Raval" userId="7da62bc526374c92" providerId="LiveId" clId="{3A6B8629-0F32-4008-9EDE-425BD67AECFC}" dt="2024-05-14T09:30:03.999" v="48" actId="313"/>
          <ac:spMkLst>
            <pc:docMk/>
            <pc:sldMk cId="26040779" sldId="265"/>
            <ac:spMk id="3" creationId="{8AAB7FB7-ECAA-15EE-7828-65FDA5205FB3}"/>
          </ac:spMkLst>
        </pc:spChg>
      </pc:sldChg>
      <pc:sldChg chg="modSp mod">
        <pc:chgData name="zalak Raval" userId="7da62bc526374c92" providerId="LiveId" clId="{3A6B8629-0F32-4008-9EDE-425BD67AECFC}" dt="2024-05-14T09:35:54.201" v="54" actId="20577"/>
        <pc:sldMkLst>
          <pc:docMk/>
          <pc:sldMk cId="355837302" sldId="270"/>
        </pc:sldMkLst>
        <pc:spChg chg="mod">
          <ac:chgData name="zalak Raval" userId="7da62bc526374c92" providerId="LiveId" clId="{3A6B8629-0F32-4008-9EDE-425BD67AECFC}" dt="2024-05-14T09:35:54.201" v="54" actId="20577"/>
          <ac:spMkLst>
            <pc:docMk/>
            <pc:sldMk cId="355837302" sldId="270"/>
            <ac:spMk id="4" creationId="{39C954DF-AEE3-7984-5C74-E0A6FE2E6E46}"/>
          </ac:spMkLst>
        </pc:spChg>
      </pc:sldChg>
      <pc:sldChg chg="modSp mod">
        <pc:chgData name="zalak Raval" userId="7da62bc526374c92" providerId="LiveId" clId="{3A6B8629-0F32-4008-9EDE-425BD67AECFC}" dt="2024-05-14T08:50:40.494" v="5" actId="20577"/>
        <pc:sldMkLst>
          <pc:docMk/>
          <pc:sldMk cId="2116566759" sldId="273"/>
        </pc:sldMkLst>
        <pc:spChg chg="mod">
          <ac:chgData name="zalak Raval" userId="7da62bc526374c92" providerId="LiveId" clId="{3A6B8629-0F32-4008-9EDE-425BD67AECFC}" dt="2024-05-14T08:50:40.494" v="5" actId="20577"/>
          <ac:spMkLst>
            <pc:docMk/>
            <pc:sldMk cId="2116566759" sldId="273"/>
            <ac:spMk id="4" creationId="{F73CEE4B-259E-CD5D-7AFD-F76E302A5CCD}"/>
          </ac:spMkLst>
        </pc:spChg>
      </pc:sldChg>
      <pc:sldChg chg="addSp delSp modSp mod">
        <pc:chgData name="zalak Raval" userId="7da62bc526374c92" providerId="LiveId" clId="{3A6B8629-0F32-4008-9EDE-425BD67AECFC}" dt="2024-05-14T09:44:40.603" v="68" actId="14100"/>
        <pc:sldMkLst>
          <pc:docMk/>
          <pc:sldMk cId="221558167" sldId="274"/>
        </pc:sldMkLst>
        <pc:spChg chg="mod">
          <ac:chgData name="zalak Raval" userId="7da62bc526374c92" providerId="LiveId" clId="{3A6B8629-0F32-4008-9EDE-425BD67AECFC}" dt="2024-05-14T09:42:03.469" v="64" actId="20577"/>
          <ac:spMkLst>
            <pc:docMk/>
            <pc:sldMk cId="221558167" sldId="274"/>
            <ac:spMk id="4" creationId="{596202FD-EB73-C1A5-B857-D43C38B2B647}"/>
          </ac:spMkLst>
        </pc:spChg>
        <pc:spChg chg="add del mod">
          <ac:chgData name="zalak Raval" userId="7da62bc526374c92" providerId="LiveId" clId="{3A6B8629-0F32-4008-9EDE-425BD67AECFC}" dt="2024-05-14T09:44:33.779" v="67"/>
          <ac:spMkLst>
            <pc:docMk/>
            <pc:sldMk cId="221558167" sldId="274"/>
            <ac:spMk id="7" creationId="{033B0F4A-40DA-DADE-7223-CADB7A79C7B1}"/>
          </ac:spMkLst>
        </pc:spChg>
        <pc:picChg chg="add mod">
          <ac:chgData name="zalak Raval" userId="7da62bc526374c92" providerId="LiveId" clId="{3A6B8629-0F32-4008-9EDE-425BD67AECFC}" dt="2024-05-14T09:44:10.657" v="65"/>
          <ac:picMkLst>
            <pc:docMk/>
            <pc:sldMk cId="221558167" sldId="274"/>
            <ac:picMk id="5" creationId="{923B11EB-8EA8-D5FE-62AD-6C1C1FA46588}"/>
          </ac:picMkLst>
        </pc:picChg>
        <pc:picChg chg="add mod">
          <ac:chgData name="zalak Raval" userId="7da62bc526374c92" providerId="LiveId" clId="{3A6B8629-0F32-4008-9EDE-425BD67AECFC}" dt="2024-05-14T09:44:40.603" v="68" actId="14100"/>
          <ac:picMkLst>
            <pc:docMk/>
            <pc:sldMk cId="221558167" sldId="274"/>
            <ac:picMk id="9" creationId="{6A704225-3A88-F408-CC07-2A9207A7C1B0}"/>
          </ac:picMkLst>
        </pc:picChg>
        <pc:picChg chg="del">
          <ac:chgData name="zalak Raval" userId="7da62bc526374c92" providerId="LiveId" clId="{3A6B8629-0F32-4008-9EDE-425BD67AECFC}" dt="2024-05-14T09:44:19.338" v="66" actId="478"/>
          <ac:picMkLst>
            <pc:docMk/>
            <pc:sldMk cId="221558167" sldId="274"/>
            <ac:picMk id="14" creationId="{864EDFD9-C8F5-4E25-6629-4BD955BDF178}"/>
          </ac:picMkLst>
        </pc:picChg>
      </pc:sldChg>
      <pc:sldChg chg="addSp delSp modSp mod">
        <pc:chgData name="zalak Raval" userId="7da62bc526374c92" providerId="LiveId" clId="{3A6B8629-0F32-4008-9EDE-425BD67AECFC}" dt="2024-05-14T09:58:16.750" v="110" actId="14100"/>
        <pc:sldMkLst>
          <pc:docMk/>
          <pc:sldMk cId="2482285210" sldId="275"/>
        </pc:sldMkLst>
        <pc:spChg chg="mod">
          <ac:chgData name="zalak Raval" userId="7da62bc526374c92" providerId="LiveId" clId="{3A6B8629-0F32-4008-9EDE-425BD67AECFC}" dt="2024-05-14T09:50:20.325" v="105" actId="20577"/>
          <ac:spMkLst>
            <pc:docMk/>
            <pc:sldMk cId="2482285210" sldId="275"/>
            <ac:spMk id="4" creationId="{D594BF54-B54D-1F53-8DAA-DB8E383A44BA}"/>
          </ac:spMkLst>
        </pc:spChg>
        <pc:spChg chg="add del mod">
          <ac:chgData name="zalak Raval" userId="7da62bc526374c92" providerId="LiveId" clId="{3A6B8629-0F32-4008-9EDE-425BD67AECFC}" dt="2024-05-14T09:58:10.038" v="109" actId="22"/>
          <ac:spMkLst>
            <pc:docMk/>
            <pc:sldMk cId="2482285210" sldId="275"/>
            <ac:spMk id="5" creationId="{45EFD85D-EB8B-EA9D-BD64-5B662C3EA571}"/>
          </ac:spMkLst>
        </pc:spChg>
        <pc:picChg chg="del">
          <ac:chgData name="zalak Raval" userId="7da62bc526374c92" providerId="LiveId" clId="{3A6B8629-0F32-4008-9EDE-425BD67AECFC}" dt="2024-05-14T09:58:01.395" v="106" actId="478"/>
          <ac:picMkLst>
            <pc:docMk/>
            <pc:sldMk cId="2482285210" sldId="275"/>
            <ac:picMk id="6" creationId="{25016E02-326E-01F3-AECB-1796AA5A47FA}"/>
          </ac:picMkLst>
        </pc:picChg>
        <pc:picChg chg="add del">
          <ac:chgData name="zalak Raval" userId="7da62bc526374c92" providerId="LiveId" clId="{3A6B8629-0F32-4008-9EDE-425BD67AECFC}" dt="2024-05-14T09:58:07.570" v="108" actId="22"/>
          <ac:picMkLst>
            <pc:docMk/>
            <pc:sldMk cId="2482285210" sldId="275"/>
            <ac:picMk id="8" creationId="{4403BC70-A605-FAE9-A763-BFFDB50EC5D3}"/>
          </ac:picMkLst>
        </pc:picChg>
        <pc:picChg chg="add mod ord">
          <ac:chgData name="zalak Raval" userId="7da62bc526374c92" providerId="LiveId" clId="{3A6B8629-0F32-4008-9EDE-425BD67AECFC}" dt="2024-05-14T09:58:16.750" v="110" actId="14100"/>
          <ac:picMkLst>
            <pc:docMk/>
            <pc:sldMk cId="2482285210" sldId="275"/>
            <ac:picMk id="10" creationId="{C3ECFE72-158E-05B1-B09D-3C55F4638E42}"/>
          </ac:picMkLst>
        </pc:picChg>
      </pc:sldChg>
      <pc:sldChg chg="modSp mod">
        <pc:chgData name="zalak Raval" userId="7da62bc526374c92" providerId="LiveId" clId="{3A6B8629-0F32-4008-9EDE-425BD67AECFC}" dt="2024-05-14T10:03:46.359" v="208" actId="20577"/>
        <pc:sldMkLst>
          <pc:docMk/>
          <pc:sldMk cId="1810379772" sldId="277"/>
        </pc:sldMkLst>
        <pc:spChg chg="mod">
          <ac:chgData name="zalak Raval" userId="7da62bc526374c92" providerId="LiveId" clId="{3A6B8629-0F32-4008-9EDE-425BD67AECFC}" dt="2024-05-14T10:03:46.359" v="208" actId="20577"/>
          <ac:spMkLst>
            <pc:docMk/>
            <pc:sldMk cId="1810379772" sldId="277"/>
            <ac:spMk id="4" creationId="{B3B44ACA-3F3A-5330-D3A6-DF3AE20C92F2}"/>
          </ac:spMkLst>
        </pc:spChg>
      </pc:sldChg>
      <pc:sldChg chg="modSp mod">
        <pc:chgData name="zalak Raval" userId="7da62bc526374c92" providerId="LiveId" clId="{3A6B8629-0F32-4008-9EDE-425BD67AECFC}" dt="2024-05-14T10:10:34.442" v="220" actId="20577"/>
        <pc:sldMkLst>
          <pc:docMk/>
          <pc:sldMk cId="977138571" sldId="278"/>
        </pc:sldMkLst>
        <pc:spChg chg="mod">
          <ac:chgData name="zalak Raval" userId="7da62bc526374c92" providerId="LiveId" clId="{3A6B8629-0F32-4008-9EDE-425BD67AECFC}" dt="2024-05-14T10:10:34.442" v="220" actId="20577"/>
          <ac:spMkLst>
            <pc:docMk/>
            <pc:sldMk cId="977138571" sldId="278"/>
            <ac:spMk id="4" creationId="{8DEB7CEA-303D-51A2-3685-1FC2BE6220D3}"/>
          </ac:spMkLst>
        </pc:spChg>
      </pc:sldChg>
      <pc:sldChg chg="modSp mod">
        <pc:chgData name="zalak Raval" userId="7da62bc526374c92" providerId="LiveId" clId="{3A6B8629-0F32-4008-9EDE-425BD67AECFC}" dt="2024-05-14T10:14:06.954" v="230" actId="20577"/>
        <pc:sldMkLst>
          <pc:docMk/>
          <pc:sldMk cId="1002419613" sldId="280"/>
        </pc:sldMkLst>
        <pc:spChg chg="mod">
          <ac:chgData name="zalak Raval" userId="7da62bc526374c92" providerId="LiveId" clId="{3A6B8629-0F32-4008-9EDE-425BD67AECFC}" dt="2024-05-14T10:14:06.954" v="230" actId="20577"/>
          <ac:spMkLst>
            <pc:docMk/>
            <pc:sldMk cId="1002419613" sldId="280"/>
            <ac:spMk id="4" creationId="{A3B46A83-304E-4015-BDDB-D31FC1D1BAB9}"/>
          </ac:spMkLst>
        </pc:spChg>
      </pc:sldChg>
      <pc:sldChg chg="modSp mod">
        <pc:chgData name="zalak Raval" userId="7da62bc526374c92" providerId="LiveId" clId="{3A6B8629-0F32-4008-9EDE-425BD67AECFC}" dt="2024-05-14T10:24:05.747" v="286" actId="20577"/>
        <pc:sldMkLst>
          <pc:docMk/>
          <pc:sldMk cId="2275430659" sldId="281"/>
        </pc:sldMkLst>
        <pc:spChg chg="mod">
          <ac:chgData name="zalak Raval" userId="7da62bc526374c92" providerId="LiveId" clId="{3A6B8629-0F32-4008-9EDE-425BD67AECFC}" dt="2024-05-14T10:24:05.747" v="286" actId="20577"/>
          <ac:spMkLst>
            <pc:docMk/>
            <pc:sldMk cId="2275430659" sldId="281"/>
            <ac:spMk id="4" creationId="{80155C9B-9F52-4048-0842-B38F33CF68C2}"/>
          </ac:spMkLst>
        </pc:spChg>
      </pc:sldChg>
      <pc:sldChg chg="modSp mod">
        <pc:chgData name="zalak Raval" userId="7da62bc526374c92" providerId="LiveId" clId="{3A6B8629-0F32-4008-9EDE-425BD67AECFC}" dt="2024-05-14T11:18:22.902" v="301" actId="20577"/>
        <pc:sldMkLst>
          <pc:docMk/>
          <pc:sldMk cId="2140956248" sldId="286"/>
        </pc:sldMkLst>
        <pc:spChg chg="mod">
          <ac:chgData name="zalak Raval" userId="7da62bc526374c92" providerId="LiveId" clId="{3A6B8629-0F32-4008-9EDE-425BD67AECFC}" dt="2024-05-14T11:18:22.902" v="301" actId="20577"/>
          <ac:spMkLst>
            <pc:docMk/>
            <pc:sldMk cId="2140956248" sldId="286"/>
            <ac:spMk id="3" creationId="{3E3C5708-1F1F-3D93-94EC-3454C58D71F9}"/>
          </ac:spMkLst>
        </pc:spChg>
      </pc:sldChg>
      <pc:sldChg chg="new del">
        <pc:chgData name="zalak Raval" userId="7da62bc526374c92" providerId="LiveId" clId="{3A6B8629-0F32-4008-9EDE-425BD67AECFC}" dt="2024-05-14T10:33:48.782" v="288" actId="2696"/>
        <pc:sldMkLst>
          <pc:docMk/>
          <pc:sldMk cId="692022723" sldId="290"/>
        </pc:sldMkLst>
      </pc:sldChg>
      <pc:sldChg chg="addSp new mod">
        <pc:chgData name="zalak Raval" userId="7da62bc526374c92" providerId="LiveId" clId="{3A6B8629-0F32-4008-9EDE-425BD67AECFC}" dt="2024-05-14T10:38:37.598" v="290" actId="22"/>
        <pc:sldMkLst>
          <pc:docMk/>
          <pc:sldMk cId="1102204946" sldId="290"/>
        </pc:sldMkLst>
        <pc:picChg chg="add">
          <ac:chgData name="zalak Raval" userId="7da62bc526374c92" providerId="LiveId" clId="{3A6B8629-0F32-4008-9EDE-425BD67AECFC}" dt="2024-05-14T10:38:37.598" v="290" actId="22"/>
          <ac:picMkLst>
            <pc:docMk/>
            <pc:sldMk cId="1102204946" sldId="290"/>
            <ac:picMk id="3" creationId="{EAD578FA-2689-3EEF-CD71-04515E5ACC67}"/>
          </ac:picMkLst>
        </pc:picChg>
      </pc:sldChg>
      <pc:sldChg chg="modSp new del mod">
        <pc:chgData name="zalak Raval" userId="7da62bc526374c92" providerId="LiveId" clId="{3A6B8629-0F32-4008-9EDE-425BD67AECFC}" dt="2024-05-14T11:11:59.763" v="293" actId="2696"/>
        <pc:sldMkLst>
          <pc:docMk/>
          <pc:sldMk cId="3742815849" sldId="291"/>
        </pc:sldMkLst>
        <pc:spChg chg="mod">
          <ac:chgData name="zalak Raval" userId="7da62bc526374c92" providerId="LiveId" clId="{3A6B8629-0F32-4008-9EDE-425BD67AECFC}" dt="2024-05-14T10:39:20.367" v="292"/>
          <ac:spMkLst>
            <pc:docMk/>
            <pc:sldMk cId="3742815849" sldId="291"/>
            <ac:spMk id="2" creationId="{3DD6A4BD-AD82-2509-5F5C-288964B895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901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562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993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21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11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197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802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159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733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94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5/15/2024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236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5/15/2024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64480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CEF9E0-0E0C-D77D-6144-85F7D1A6D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8" y="0"/>
            <a:ext cx="12270658" cy="6858000"/>
          </a:xfrm>
          <a:prstGeom prst="rect">
            <a:avLst/>
          </a:prstGeom>
        </p:spPr>
      </p:pic>
      <p:sp>
        <p:nvSpPr>
          <p:cNvPr id="10" name="TextBox 9">
            <a:extLst>
              <a:ext uri="{FF2B5EF4-FFF2-40B4-BE49-F238E27FC236}">
                <a16:creationId xmlns:a16="http://schemas.microsoft.com/office/drawing/2014/main" id="{229A96CD-35AB-6DC4-DA5F-B4A42A513C8C}"/>
              </a:ext>
            </a:extLst>
          </p:cNvPr>
          <p:cNvSpPr txBox="1"/>
          <p:nvPr/>
        </p:nvSpPr>
        <p:spPr>
          <a:xfrm>
            <a:off x="540774" y="5836745"/>
            <a:ext cx="2585884" cy="646331"/>
          </a:xfrm>
          <a:prstGeom prst="rect">
            <a:avLst/>
          </a:prstGeom>
          <a:noFill/>
        </p:spPr>
        <p:txBody>
          <a:bodyPr wrap="square">
            <a:spAutoFit/>
          </a:bodyPr>
          <a:lstStyle/>
          <a:p>
            <a:r>
              <a:rPr lang="en-IN" sz="1800" dirty="0">
                <a:solidFill>
                  <a:schemeClr val="bg1"/>
                </a:solidFill>
                <a:latin typeface="Times New Roman" panose="02020603050405020304" pitchFamily="18" charset="0"/>
                <a:cs typeface="Times New Roman" panose="02020603050405020304" pitchFamily="18" charset="0"/>
              </a:rPr>
              <a:t>Project Type -EDA</a:t>
            </a:r>
          </a:p>
          <a:p>
            <a:r>
              <a:rPr lang="en-IN" sz="1800" dirty="0">
                <a:solidFill>
                  <a:schemeClr val="bg1"/>
                </a:solidFill>
                <a:latin typeface="Times New Roman" panose="02020603050405020304" pitchFamily="18" charset="0"/>
                <a:cs typeface="Times New Roman" panose="02020603050405020304" pitchFamily="18" charset="0"/>
              </a:rPr>
              <a:t>Presented by –Jay Raval </a:t>
            </a:r>
          </a:p>
        </p:txBody>
      </p:sp>
      <p:sp>
        <p:nvSpPr>
          <p:cNvPr id="12" name="TextBox 11">
            <a:extLst>
              <a:ext uri="{FF2B5EF4-FFF2-40B4-BE49-F238E27FC236}">
                <a16:creationId xmlns:a16="http://schemas.microsoft.com/office/drawing/2014/main" id="{A8D5C5D1-6AFE-7F0D-9EBE-A5AA0A98B862}"/>
              </a:ext>
            </a:extLst>
          </p:cNvPr>
          <p:cNvSpPr txBox="1"/>
          <p:nvPr/>
        </p:nvSpPr>
        <p:spPr>
          <a:xfrm>
            <a:off x="8573732" y="6113744"/>
            <a:ext cx="3283972" cy="369332"/>
          </a:xfrm>
          <a:prstGeom prst="rect">
            <a:avLst/>
          </a:prstGeom>
          <a:noFill/>
        </p:spPr>
        <p:txBody>
          <a:bodyPr wrap="square">
            <a:spAutoFit/>
          </a:bodyPr>
          <a:lstStyle/>
          <a:p>
            <a:r>
              <a:rPr lang="en-IN" sz="1800" dirty="0">
                <a:solidFill>
                  <a:schemeClr val="bg1"/>
                </a:solidFill>
                <a:latin typeface="Times New Roman" panose="02020603050405020304" pitchFamily="18" charset="0"/>
                <a:cs typeface="Times New Roman" panose="02020603050405020304" pitchFamily="18" charset="0"/>
              </a:rPr>
              <a:t>Guide By – Abhishek </a:t>
            </a:r>
            <a:r>
              <a:rPr lang="en-IN" sz="1800" dirty="0" err="1">
                <a:solidFill>
                  <a:schemeClr val="bg1"/>
                </a:solidFill>
                <a:latin typeface="Times New Roman" panose="02020603050405020304" pitchFamily="18" charset="0"/>
                <a:cs typeface="Times New Roman" panose="02020603050405020304" pitchFamily="18" charset="0"/>
              </a:rPr>
              <a:t>Wa</a:t>
            </a:r>
            <a:r>
              <a:rPr lang="en-IN" dirty="0" err="1">
                <a:solidFill>
                  <a:schemeClr val="bg1"/>
                </a:solidFill>
                <a:latin typeface="Times New Roman" panose="02020603050405020304" pitchFamily="18" charset="0"/>
                <a:cs typeface="Times New Roman" panose="02020603050405020304" pitchFamily="18" charset="0"/>
              </a:rPr>
              <a:t>vh</a:t>
            </a:r>
            <a:r>
              <a:rPr lang="en-IN" sz="1800" dirty="0" err="1">
                <a:solidFill>
                  <a:schemeClr val="bg1"/>
                </a:solidFill>
                <a:latin typeface="Times New Roman" panose="02020603050405020304" pitchFamily="18" charset="0"/>
                <a:cs typeface="Times New Roman" panose="02020603050405020304" pitchFamily="18" charset="0"/>
              </a:rPr>
              <a:t>al</a:t>
            </a: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423BD69-69EF-CE36-E462-E49A4043057F}"/>
              </a:ext>
            </a:extLst>
          </p:cNvPr>
          <p:cNvSpPr txBox="1"/>
          <p:nvPr/>
        </p:nvSpPr>
        <p:spPr>
          <a:xfrm>
            <a:off x="2094271" y="-132908"/>
            <a:ext cx="7846143" cy="1938992"/>
          </a:xfrm>
          <a:prstGeom prst="rect">
            <a:avLst/>
          </a:prstGeom>
          <a:noFill/>
        </p:spPr>
        <p:txBody>
          <a:bodyPr wrap="square">
            <a:spAutoFit/>
          </a:bodyPr>
          <a:lstStyle/>
          <a:p>
            <a:r>
              <a:rPr lang="en-IN" sz="6000" dirty="0">
                <a:solidFill>
                  <a:schemeClr val="bg1"/>
                </a:solidFill>
                <a:latin typeface="Times New Roman" panose="02020603050405020304" pitchFamily="18" charset="0"/>
                <a:cs typeface="Times New Roman" panose="02020603050405020304" pitchFamily="18" charset="0"/>
              </a:rPr>
              <a:t>EDA on Hotel Booking Analysis </a:t>
            </a:r>
          </a:p>
        </p:txBody>
      </p:sp>
    </p:spTree>
    <p:extLst>
      <p:ext uri="{BB962C8B-B14F-4D97-AF65-F5344CB8AC3E}">
        <p14:creationId xmlns:p14="http://schemas.microsoft.com/office/powerpoint/2010/main" val="351101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9C4C-4AD6-4CCF-B5A3-4AB1FC55C811}"/>
              </a:ext>
            </a:extLst>
          </p:cNvPr>
          <p:cNvSpPr>
            <a:spLocks noGrp="1"/>
          </p:cNvSpPr>
          <p:nvPr>
            <p:ph type="title"/>
          </p:nvPr>
        </p:nvSpPr>
        <p:spPr>
          <a:xfrm>
            <a:off x="913795" y="65314"/>
            <a:ext cx="10353762" cy="1726164"/>
          </a:xfrm>
        </p:spPr>
        <p:txBody>
          <a:bodyPr>
            <a:normAutofit/>
          </a:bodyPr>
          <a:lstStyle/>
          <a:p>
            <a:pPr algn="l"/>
            <a:r>
              <a:rPr kumimoji="0" lang="en-US" sz="4000" b="0" i="0" u="none" strike="noStrike" kern="1200" cap="all" spc="0" normalizeH="0" baseline="0" noProof="0" dirty="0">
                <a:ln>
                  <a:noFill/>
                </a:ln>
                <a:solidFill>
                  <a:schemeClr val="tx1"/>
                </a:solidFill>
                <a:effectLst/>
                <a:uLnTx/>
                <a:uFillTx/>
                <a:latin typeface="Adobe Caslon Pro" panose="0205050205050A020403" pitchFamily="18" charset="0"/>
                <a:ea typeface="+mj-ea"/>
                <a:cs typeface="+mj-cs"/>
              </a:rPr>
              <a:t>Data Wrangling</a:t>
            </a:r>
            <a:r>
              <a:rPr kumimoji="0" lang="en-US" sz="4000" b="1" i="0" u="none" strike="noStrike" kern="1200" cap="all" spc="0" normalizeH="0" baseline="0" noProof="0" dirty="0">
                <a:ln>
                  <a:noFill/>
                </a:ln>
                <a:solidFill>
                  <a:schemeClr val="tx1"/>
                </a:solidFill>
                <a:effectLst/>
                <a:uLnTx/>
                <a:uFillTx/>
                <a:latin typeface="var(--jp-content-font-family)"/>
                <a:ea typeface="+mj-ea"/>
                <a:cs typeface="+mj-cs"/>
              </a:rPr>
              <a:t> </a:t>
            </a:r>
            <a:br>
              <a:rPr kumimoji="0" lang="en-US" sz="2400" b="1" i="0" u="none" strike="noStrike" kern="1200" cap="all" spc="0" normalizeH="0" baseline="0" noProof="0" dirty="0">
                <a:ln>
                  <a:noFill/>
                </a:ln>
                <a:solidFill>
                  <a:schemeClr val="tx1"/>
                </a:solidFill>
                <a:effectLst/>
                <a:uLnTx/>
                <a:uFillTx/>
                <a:latin typeface="var(--jp-content-font-family)"/>
                <a:ea typeface="+mj-ea"/>
                <a:cs typeface="+mj-cs"/>
              </a:rPr>
            </a:br>
            <a:br>
              <a:rPr kumimoji="0" lang="en-US" sz="2400" b="1" i="0" u="none" strike="noStrike" kern="1200" cap="all" spc="0" normalizeH="0" baseline="0" noProof="0" dirty="0">
                <a:ln>
                  <a:noFill/>
                </a:ln>
                <a:solidFill>
                  <a:schemeClr val="tx1"/>
                </a:solidFill>
                <a:effectLst/>
                <a:uLnTx/>
                <a:uFillTx/>
                <a:latin typeface="var(--jp-content-font-family)"/>
                <a:ea typeface="+mj-ea"/>
                <a:cs typeface="+mj-cs"/>
              </a:rPr>
            </a:br>
            <a:r>
              <a:rPr kumimoji="0" lang="en-US" sz="2400" b="0" i="0" u="none" strike="noStrike" kern="1200" cap="all" spc="0" normalizeH="0" baseline="0" noProof="0" dirty="0">
                <a:ln>
                  <a:noFill/>
                </a:ln>
                <a:solidFill>
                  <a:schemeClr val="tx1"/>
                </a:solidFill>
                <a:effectLst/>
                <a:uLnTx/>
                <a:uFillTx/>
                <a:latin typeface="Arno Pro Caption" panose="02020502040506020403" pitchFamily="18" charset="0"/>
                <a:ea typeface="+mj-ea"/>
                <a:cs typeface="+mj-cs"/>
              </a:rPr>
              <a:t>We already did some data cleaning before lets go for data Wrangling</a:t>
            </a:r>
            <a:endParaRPr lang="en-IN" sz="2400" dirty="0">
              <a:solidFill>
                <a:schemeClr val="tx1"/>
              </a:solidFill>
            </a:endParaRPr>
          </a:p>
        </p:txBody>
      </p:sp>
      <p:sp>
        <p:nvSpPr>
          <p:cNvPr id="3" name="Content Placeholder 2">
            <a:extLst>
              <a:ext uri="{FF2B5EF4-FFF2-40B4-BE49-F238E27FC236}">
                <a16:creationId xmlns:a16="http://schemas.microsoft.com/office/drawing/2014/main" id="{C3AA625D-69B3-D4E5-5B50-47F108C72CF7}"/>
              </a:ext>
            </a:extLst>
          </p:cNvPr>
          <p:cNvSpPr>
            <a:spLocks noGrp="1"/>
          </p:cNvSpPr>
          <p:nvPr>
            <p:ph idx="1"/>
          </p:nvPr>
        </p:nvSpPr>
        <p:spPr/>
        <p:txBody>
          <a:bodyPr>
            <a:normAutofit/>
          </a:bodyPr>
          <a:lstStyle/>
          <a:p>
            <a:pPr algn="l"/>
            <a:r>
              <a:rPr lang="en-US" sz="2400" i="1" dirty="0">
                <a:latin typeface="Arno Pro Caption" panose="02020502040506020403" pitchFamily="18" charset="0"/>
              </a:rPr>
              <a:t>T</a:t>
            </a:r>
            <a:r>
              <a:rPr lang="en-US" sz="2400" b="0" i="1" dirty="0">
                <a:effectLst/>
                <a:latin typeface="Arno Pro Caption" panose="02020502040506020403" pitchFamily="18" charset="0"/>
              </a:rPr>
              <a:t>otal  staying days in hotels</a:t>
            </a:r>
          </a:p>
          <a:p>
            <a:pPr algn="l"/>
            <a:r>
              <a:rPr lang="en-US" sz="2400" b="0" i="1" dirty="0">
                <a:effectLst/>
                <a:latin typeface="Arno Pro Caption" panose="02020502040506020403" pitchFamily="18" charset="0"/>
              </a:rPr>
              <a:t>Sum of adults+ child+ babies</a:t>
            </a:r>
          </a:p>
          <a:p>
            <a:pPr algn="l"/>
            <a:r>
              <a:rPr lang="en-US" sz="2400" i="1" dirty="0">
                <a:latin typeface="Arno Pro Caption" panose="02020502040506020403" pitchFamily="18" charset="0"/>
              </a:rPr>
              <a:t>We remove error from child column</a:t>
            </a:r>
          </a:p>
          <a:p>
            <a:pPr algn="l"/>
            <a:r>
              <a:rPr lang="en-US" sz="2400" i="1" dirty="0">
                <a:latin typeface="Arno Pro Caption" panose="02020502040506020403" pitchFamily="18" charset="0"/>
              </a:rPr>
              <a:t>We create date with using  column [</a:t>
            </a:r>
            <a:r>
              <a:rPr lang="en-US" sz="2400" i="1" dirty="0" err="1">
                <a:latin typeface="Arno Pro Caption" panose="02020502040506020403" pitchFamily="18" charset="0"/>
              </a:rPr>
              <a:t>arrival_date_year</a:t>
            </a:r>
            <a:r>
              <a:rPr lang="en-US" sz="2400" i="1" dirty="0">
                <a:latin typeface="Arno Pro Caption" panose="02020502040506020403" pitchFamily="18" charset="0"/>
              </a:rPr>
              <a:t>, </a:t>
            </a:r>
            <a:r>
              <a:rPr lang="en-US" sz="2400" i="1" dirty="0" err="1">
                <a:latin typeface="Arno Pro Caption" panose="02020502040506020403" pitchFamily="18" charset="0"/>
              </a:rPr>
              <a:t>arrival_date_month</a:t>
            </a:r>
            <a:r>
              <a:rPr lang="en-US" sz="2400" i="1" dirty="0">
                <a:latin typeface="Arno Pro Caption" panose="02020502040506020403" pitchFamily="18" charset="0"/>
              </a:rPr>
              <a:t>, </a:t>
            </a:r>
            <a:r>
              <a:rPr lang="en-US" sz="2400" i="1" dirty="0" err="1">
                <a:latin typeface="Arno Pro Caption" panose="02020502040506020403" pitchFamily="18" charset="0"/>
              </a:rPr>
              <a:t>arrival_date_day</a:t>
            </a:r>
            <a:r>
              <a:rPr lang="en-US" sz="2400" i="1" dirty="0">
                <a:latin typeface="Arno Pro Caption" panose="02020502040506020403" pitchFamily="18" charset="0"/>
              </a:rPr>
              <a:t> _</a:t>
            </a:r>
            <a:r>
              <a:rPr lang="en-US" sz="2400" i="1" dirty="0" err="1">
                <a:latin typeface="Arno Pro Caption" panose="02020502040506020403" pitchFamily="18" charset="0"/>
              </a:rPr>
              <a:t>of_month</a:t>
            </a:r>
            <a:r>
              <a:rPr lang="en-US" sz="2400" i="1" dirty="0">
                <a:latin typeface="Arno Pro Caption" panose="02020502040506020403" pitchFamily="18" charset="0"/>
              </a:rPr>
              <a:t> ]</a:t>
            </a:r>
          </a:p>
          <a:p>
            <a:pPr algn="l"/>
            <a:r>
              <a:rPr lang="en-US" sz="2400" i="1" dirty="0">
                <a:latin typeface="Arno Pro Caption" panose="02020502040506020403" pitchFamily="18" charset="0"/>
              </a:rPr>
              <a:t> We remove the all duplicates value from entire database</a:t>
            </a:r>
          </a:p>
          <a:p>
            <a:endParaRPr lang="en-IN" dirty="0"/>
          </a:p>
        </p:txBody>
      </p:sp>
    </p:spTree>
    <p:extLst>
      <p:ext uri="{BB962C8B-B14F-4D97-AF65-F5344CB8AC3E}">
        <p14:creationId xmlns:p14="http://schemas.microsoft.com/office/powerpoint/2010/main" val="389727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558A-4D92-1F7F-CCC6-6837EAB08E6B}"/>
              </a:ext>
            </a:extLst>
          </p:cNvPr>
          <p:cNvSpPr>
            <a:spLocks noGrp="1"/>
          </p:cNvSpPr>
          <p:nvPr>
            <p:ph type="title"/>
          </p:nvPr>
        </p:nvSpPr>
        <p:spPr/>
        <p:txBody>
          <a:bodyPr>
            <a:normAutofit fontScale="90000"/>
          </a:bodyPr>
          <a:lstStyle/>
          <a:p>
            <a:pPr algn="l"/>
            <a:r>
              <a:rPr lang="en-IN" sz="2400" kern="0" dirty="0">
                <a:effectLst/>
                <a:latin typeface="Adobe Caslon Pro" panose="0205050205050A020403" pitchFamily="18" charset="0"/>
                <a:ea typeface="Times New Roman" panose="02020603050405020304" pitchFamily="18" charset="0"/>
                <a:cs typeface="Times New Roman" panose="02020603050405020304" pitchFamily="18" charset="0"/>
              </a:rPr>
              <a:t>HOTEL BOOKINGS &amp; CANCELLED</a:t>
            </a:r>
            <a:br>
              <a:rPr lang="en-IN" sz="2400" kern="0" dirty="0">
                <a:effectLst/>
                <a:latin typeface="Adobe Caslon Pro" panose="0205050205050A020403" pitchFamily="18" charset="0"/>
                <a:ea typeface="Times New Roman" panose="02020603050405020304" pitchFamily="18" charset="0"/>
                <a:cs typeface="Times New Roman" panose="02020603050405020304" pitchFamily="18" charset="0"/>
              </a:rPr>
            </a:br>
            <a:br>
              <a:rPr lang="en-IN" sz="2200" b="1" kern="0" dirty="0">
                <a:effectLst/>
                <a:ea typeface="Times New Roman" panose="02020603050405020304" pitchFamily="18"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FIND THE TOTAL NUMBER OF BOOKINGS.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rPr>
              <a:t>CALCULATE THE CANCELLED BOOKINGS OF HOTELS.</a:t>
            </a:r>
            <a:endParaRPr lang="en-IN" sz="1600" dirty="0"/>
          </a:p>
        </p:txBody>
      </p:sp>
      <p:pic>
        <p:nvPicPr>
          <p:cNvPr id="6" name="Content Placeholder 5">
            <a:extLst>
              <a:ext uri="{FF2B5EF4-FFF2-40B4-BE49-F238E27FC236}">
                <a16:creationId xmlns:a16="http://schemas.microsoft.com/office/drawing/2014/main" id="{40EA6861-1CC9-CD22-1604-019D8B22F7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4443" y="2076450"/>
            <a:ext cx="4300699" cy="3622675"/>
          </a:xfrm>
        </p:spPr>
      </p:pic>
      <p:sp>
        <p:nvSpPr>
          <p:cNvPr id="4" name="Content Placeholder 3">
            <a:extLst>
              <a:ext uri="{FF2B5EF4-FFF2-40B4-BE49-F238E27FC236}">
                <a16:creationId xmlns:a16="http://schemas.microsoft.com/office/drawing/2014/main" id="{39C954DF-AEE3-7984-5C74-E0A6FE2E6E46}"/>
              </a:ext>
            </a:extLst>
          </p:cNvPr>
          <p:cNvSpPr>
            <a:spLocks noGrp="1"/>
          </p:cNvSpPr>
          <p:nvPr>
            <p:ph sz="half" idx="2"/>
          </p:nvPr>
        </p:nvSpPr>
        <p:spPr>
          <a:xfrm>
            <a:off x="5570376" y="2076448"/>
            <a:ext cx="5697181" cy="3622675"/>
          </a:xfrm>
        </p:spPr>
        <p:txBody>
          <a:bodyPr>
            <a:normAutofit fontScale="47500" lnSpcReduction="20000"/>
          </a:bodyPr>
          <a:lstStyle/>
          <a:p>
            <a:r>
              <a:rPr lang="en-US" sz="4300" b="0" i="0" dirty="0">
                <a:solidFill>
                  <a:srgbClr val="000000"/>
                </a:solidFill>
                <a:effectLst/>
                <a:highlight>
                  <a:srgbClr val="FFFFFF"/>
                </a:highlight>
                <a:latin typeface="Arial" panose="020B0604020202020204" pitchFamily="34" charset="0"/>
              </a:rPr>
              <a:t>We have 4 Types of Data that’s </a:t>
            </a:r>
            <a:r>
              <a:rPr lang="en-US" sz="4300" b="0" i="0" dirty="0">
                <a:solidFill>
                  <a:srgbClr val="000000"/>
                </a:solidFill>
                <a:effectLst/>
                <a:highlight>
                  <a:srgbClr val="FFFFFF"/>
                </a:highlight>
                <a:latin typeface="Segoe UI" panose="020B0502040204020203" pitchFamily="34" charset="0"/>
              </a:rPr>
              <a:t>Why We use pie chart in this Question . The Booking Ratio of Hotels is as </a:t>
            </a:r>
            <a:r>
              <a:rPr lang="en-US" sz="4300" b="0" i="0" dirty="0">
                <a:solidFill>
                  <a:srgbClr val="252423"/>
                </a:solidFill>
                <a:effectLst/>
                <a:highlight>
                  <a:srgbClr val="FFFFFF"/>
                </a:highlight>
                <a:latin typeface="Segoe UI" panose="020B0502040204020203" pitchFamily="34" charset="0"/>
              </a:rPr>
              <a:t>follows:-</a:t>
            </a:r>
          </a:p>
          <a:p>
            <a:pPr algn="l"/>
            <a:r>
              <a:rPr lang="en-US" sz="4300" b="0" i="0" dirty="0">
                <a:solidFill>
                  <a:srgbClr val="000000"/>
                </a:solidFill>
                <a:effectLst/>
                <a:highlight>
                  <a:srgbClr val="FFFFFF"/>
                </a:highlight>
                <a:latin typeface="Segoe UI" panose="020B0502040204020203" pitchFamily="34" charset="0"/>
              </a:rPr>
              <a:t>  A. Resort Hotel : 25982</a:t>
            </a:r>
            <a:endParaRPr lang="en-US" sz="4300" b="0" i="0" dirty="0">
              <a:solidFill>
                <a:srgbClr val="252423"/>
              </a:solidFill>
              <a:effectLst/>
              <a:highlight>
                <a:srgbClr val="FFFFFF"/>
              </a:highlight>
              <a:latin typeface="Segoe UI" panose="020B0502040204020203" pitchFamily="34" charset="0"/>
            </a:endParaRPr>
          </a:p>
          <a:p>
            <a:pPr algn="l"/>
            <a:r>
              <a:rPr lang="en-US" sz="4300" b="0" i="0" dirty="0">
                <a:solidFill>
                  <a:srgbClr val="000000"/>
                </a:solidFill>
                <a:effectLst/>
                <a:highlight>
                  <a:srgbClr val="FFFFFF"/>
                </a:highlight>
                <a:latin typeface="Segoe UI" panose="020B0502040204020203" pitchFamily="34" charset="0"/>
              </a:rPr>
              <a:t>  B. City Hotel : 37239</a:t>
            </a:r>
            <a:endParaRPr lang="en-US" sz="4300" b="0" i="0" dirty="0">
              <a:solidFill>
                <a:srgbClr val="252423"/>
              </a:solidFill>
              <a:effectLst/>
              <a:highlight>
                <a:srgbClr val="FFFFFF"/>
              </a:highlight>
              <a:latin typeface="Segoe UI" panose="020B0502040204020203" pitchFamily="34" charset="0"/>
            </a:endParaRPr>
          </a:p>
          <a:p>
            <a:pPr algn="l"/>
            <a:r>
              <a:rPr lang="en-US" sz="4300" b="0" i="0" dirty="0">
                <a:solidFill>
                  <a:srgbClr val="000000"/>
                </a:solidFill>
                <a:effectLst/>
                <a:highlight>
                  <a:srgbClr val="FFFFFF"/>
                </a:highlight>
                <a:latin typeface="Segoe UI" panose="020B0502040204020203" pitchFamily="34" charset="0"/>
              </a:rPr>
              <a:t>The Canceled Ration Of Hotel is As</a:t>
            </a:r>
            <a:endParaRPr lang="en-US" sz="4300" b="0" i="0" dirty="0">
              <a:solidFill>
                <a:srgbClr val="252423"/>
              </a:solidFill>
              <a:effectLst/>
              <a:highlight>
                <a:srgbClr val="FFFFFF"/>
              </a:highlight>
              <a:latin typeface="Segoe UI" panose="020B0502040204020203" pitchFamily="34" charset="0"/>
            </a:endParaRPr>
          </a:p>
          <a:p>
            <a:pPr algn="l"/>
            <a:r>
              <a:rPr lang="en-US" sz="4300" b="0" i="0" dirty="0">
                <a:solidFill>
                  <a:srgbClr val="000000"/>
                </a:solidFill>
                <a:effectLst/>
                <a:highlight>
                  <a:srgbClr val="FFFFFF"/>
                </a:highlight>
                <a:latin typeface="Segoe UI" panose="020B0502040204020203" pitchFamily="34" charset="0"/>
              </a:rPr>
              <a:t>Follows:-</a:t>
            </a:r>
            <a:endParaRPr lang="en-US" sz="4300" b="0" i="0" dirty="0">
              <a:solidFill>
                <a:srgbClr val="252423"/>
              </a:solidFill>
              <a:effectLst/>
              <a:highlight>
                <a:srgbClr val="FFFFFF"/>
              </a:highlight>
              <a:latin typeface="Segoe UI" panose="020B0502040204020203" pitchFamily="34" charset="0"/>
            </a:endParaRPr>
          </a:p>
          <a:p>
            <a:pPr algn="l"/>
            <a:r>
              <a:rPr lang="en-US" sz="4300" b="0" i="0" dirty="0">
                <a:solidFill>
                  <a:srgbClr val="000000"/>
                </a:solidFill>
                <a:effectLst/>
                <a:highlight>
                  <a:srgbClr val="FFFFFF"/>
                </a:highlight>
                <a:latin typeface="Segoe UI" panose="020B0502040204020203" pitchFamily="34" charset="0"/>
              </a:rPr>
              <a:t>  A. Resort Hotel : 7966</a:t>
            </a:r>
            <a:endParaRPr lang="en-US" sz="4300" b="0" i="0" dirty="0">
              <a:solidFill>
                <a:srgbClr val="252423"/>
              </a:solidFill>
              <a:effectLst/>
              <a:highlight>
                <a:srgbClr val="FFFFFF"/>
              </a:highlight>
              <a:latin typeface="Segoe UI" panose="020B0502040204020203" pitchFamily="34" charset="0"/>
            </a:endParaRPr>
          </a:p>
          <a:p>
            <a:pPr algn="l"/>
            <a:r>
              <a:rPr lang="en-US" sz="4300" b="0" i="0" dirty="0">
                <a:solidFill>
                  <a:srgbClr val="000000"/>
                </a:solidFill>
                <a:effectLst/>
                <a:highlight>
                  <a:srgbClr val="FFFFFF"/>
                </a:highlight>
                <a:latin typeface="Segoe UI" panose="020B0502040204020203" pitchFamily="34" charset="0"/>
              </a:rPr>
              <a:t>  B. City Hotel : 16031</a:t>
            </a:r>
            <a:endParaRPr lang="en-US" sz="4300" b="0" i="0" dirty="0">
              <a:solidFill>
                <a:srgbClr val="252423"/>
              </a:solidFill>
              <a:effectLst/>
              <a:highlight>
                <a:srgbClr val="FFFFFF"/>
              </a:highlight>
              <a:latin typeface="Segoe UI" panose="020B0502040204020203" pitchFamily="34" charset="0"/>
            </a:endParaRPr>
          </a:p>
          <a:p>
            <a:endParaRPr lang="en-IN" sz="5500" dirty="0"/>
          </a:p>
        </p:txBody>
      </p:sp>
    </p:spTree>
    <p:extLst>
      <p:ext uri="{BB962C8B-B14F-4D97-AF65-F5344CB8AC3E}">
        <p14:creationId xmlns:p14="http://schemas.microsoft.com/office/powerpoint/2010/main" val="35583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2D41-1C7F-06F1-99CF-D1AF5D89DC3D}"/>
              </a:ext>
            </a:extLst>
          </p:cNvPr>
          <p:cNvSpPr>
            <a:spLocks noGrp="1"/>
          </p:cNvSpPr>
          <p:nvPr>
            <p:ph type="title"/>
          </p:nvPr>
        </p:nvSpPr>
        <p:spPr/>
        <p:txBody>
          <a:bodyPr>
            <a:normAutofit/>
          </a:bodyPr>
          <a:lstStyle/>
          <a:p>
            <a:r>
              <a:rPr lang="en-US" sz="2800" b="0" i="0" dirty="0">
                <a:solidFill>
                  <a:srgbClr val="0D0D0D"/>
                </a:solidFill>
                <a:effectLst/>
                <a:highlight>
                  <a:srgbClr val="FFFFFF"/>
                </a:highlight>
                <a:latin typeface="Söhne"/>
              </a:rPr>
              <a:t>Long-Term Stay Analysis: Quantifying Extended Occupancy Trends</a:t>
            </a:r>
            <a:endParaRPr lang="en-IN" sz="2800" dirty="0"/>
          </a:p>
        </p:txBody>
      </p:sp>
      <p:sp>
        <p:nvSpPr>
          <p:cNvPr id="4" name="Content Placeholder 3">
            <a:extLst>
              <a:ext uri="{FF2B5EF4-FFF2-40B4-BE49-F238E27FC236}">
                <a16:creationId xmlns:a16="http://schemas.microsoft.com/office/drawing/2014/main" id="{596202FD-EB73-C1A5-B857-D43C38B2B647}"/>
              </a:ext>
            </a:extLst>
          </p:cNvPr>
          <p:cNvSpPr>
            <a:spLocks noGrp="1"/>
          </p:cNvSpPr>
          <p:nvPr>
            <p:ph sz="half" idx="2"/>
          </p:nvPr>
        </p:nvSpPr>
        <p:spPr>
          <a:xfrm>
            <a:off x="6409700" y="2017343"/>
            <a:ext cx="4645152" cy="3441520"/>
          </a:xfrm>
        </p:spPr>
        <p:txBody>
          <a:bodyPr/>
          <a:lstStyle/>
          <a:p>
            <a:r>
              <a:rPr lang="en-US" dirty="0"/>
              <a:t>Here we are using line graph as there are more than 10 categories and it is easier to analysis the data.</a:t>
            </a:r>
          </a:p>
          <a:p>
            <a:r>
              <a:rPr lang="en-US" dirty="0"/>
              <a:t>We have found that for 3 days there were maximum people in the hotel that is 71,214.</a:t>
            </a:r>
            <a:endParaRPr lang="en-IN" dirty="0"/>
          </a:p>
        </p:txBody>
      </p:sp>
      <p:pic>
        <p:nvPicPr>
          <p:cNvPr id="9" name="Content Placeholder 8">
            <a:extLst>
              <a:ext uri="{FF2B5EF4-FFF2-40B4-BE49-F238E27FC236}">
                <a16:creationId xmlns:a16="http://schemas.microsoft.com/office/drawing/2014/main" id="{6A704225-3A88-F408-CC07-2A9207A7C1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17343"/>
            <a:ext cx="4645025" cy="2832983"/>
          </a:xfrm>
        </p:spPr>
      </p:pic>
    </p:spTree>
    <p:extLst>
      <p:ext uri="{BB962C8B-B14F-4D97-AF65-F5344CB8AC3E}">
        <p14:creationId xmlns:p14="http://schemas.microsoft.com/office/powerpoint/2010/main" val="22155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2B4B-6401-833D-65A6-FFA0F5845BE4}"/>
              </a:ext>
            </a:extLst>
          </p:cNvPr>
          <p:cNvSpPr>
            <a:spLocks noGrp="1"/>
          </p:cNvSpPr>
          <p:nvPr>
            <p:ph type="title"/>
          </p:nvPr>
        </p:nvSpPr>
        <p:spPr>
          <a:xfrm>
            <a:off x="1449217" y="804889"/>
            <a:ext cx="9605635" cy="1063240"/>
          </a:xfrm>
        </p:spPr>
        <p:txBody>
          <a:bodyPr>
            <a:normAutofit/>
          </a:bodyPr>
          <a:lstStyle/>
          <a:p>
            <a:r>
              <a:rPr lang="en-US" sz="2800" b="0" i="0" dirty="0">
                <a:solidFill>
                  <a:srgbClr val="0D0D0D"/>
                </a:solidFill>
                <a:effectLst/>
                <a:highlight>
                  <a:srgbClr val="FFFFFF"/>
                </a:highlight>
                <a:latin typeface="Söhne"/>
              </a:rPr>
              <a:t>Peak Periods Analysis: Examining Hotel Booking Trends by Year, Month, Quarter, and Day</a:t>
            </a:r>
            <a:endParaRPr lang="en-IN" sz="2800" dirty="0"/>
          </a:p>
        </p:txBody>
      </p:sp>
      <p:sp>
        <p:nvSpPr>
          <p:cNvPr id="4" name="Content Placeholder 3">
            <a:extLst>
              <a:ext uri="{FF2B5EF4-FFF2-40B4-BE49-F238E27FC236}">
                <a16:creationId xmlns:a16="http://schemas.microsoft.com/office/drawing/2014/main" id="{D594BF54-B54D-1F53-8DAA-DB8E383A44BA}"/>
              </a:ext>
            </a:extLst>
          </p:cNvPr>
          <p:cNvSpPr>
            <a:spLocks noGrp="1"/>
          </p:cNvSpPr>
          <p:nvPr>
            <p:ph sz="half" idx="2"/>
          </p:nvPr>
        </p:nvSpPr>
        <p:spPr/>
        <p:txBody>
          <a:bodyPr/>
          <a:lstStyle/>
          <a:p>
            <a:r>
              <a:rPr lang="en-US" dirty="0"/>
              <a:t>We have used line chart.</a:t>
            </a:r>
          </a:p>
          <a:p>
            <a:r>
              <a:rPr lang="en-US" dirty="0"/>
              <a:t>We have analyzed in May’2017 there was max bookings for City Hotel.</a:t>
            </a:r>
          </a:p>
          <a:p>
            <a:r>
              <a:rPr lang="en-US" dirty="0"/>
              <a:t>In Aug’2017, there were max bookings for Resort Hotel.</a:t>
            </a:r>
            <a:endParaRPr lang="en-IN" dirty="0"/>
          </a:p>
        </p:txBody>
      </p:sp>
      <p:pic>
        <p:nvPicPr>
          <p:cNvPr id="10" name="Content Placeholder 9">
            <a:extLst>
              <a:ext uri="{FF2B5EF4-FFF2-40B4-BE49-F238E27FC236}">
                <a16:creationId xmlns:a16="http://schemas.microsoft.com/office/drawing/2014/main" id="{C3ECFE72-158E-05B1-B09D-3C55F4638E42}"/>
              </a:ext>
            </a:extLst>
          </p:cNvPr>
          <p:cNvPicPr>
            <a:picLocks noGrp="1" noChangeAspect="1"/>
          </p:cNvPicPr>
          <p:nvPr>
            <p:ph sz="half" idx="1"/>
          </p:nvPr>
        </p:nvPicPr>
        <p:blipFill>
          <a:blip r:embed="rId2"/>
          <a:stretch>
            <a:fillRect/>
          </a:stretch>
        </p:blipFill>
        <p:spPr>
          <a:xfrm>
            <a:off x="1447800" y="2110740"/>
            <a:ext cx="4645025" cy="2927190"/>
          </a:xfrm>
        </p:spPr>
      </p:pic>
    </p:spTree>
    <p:extLst>
      <p:ext uri="{BB962C8B-B14F-4D97-AF65-F5344CB8AC3E}">
        <p14:creationId xmlns:p14="http://schemas.microsoft.com/office/powerpoint/2010/main" val="248228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C1E0-7E71-6009-16A0-0B9DBAC77353}"/>
              </a:ext>
            </a:extLst>
          </p:cNvPr>
          <p:cNvSpPr>
            <a:spLocks noGrp="1"/>
          </p:cNvSpPr>
          <p:nvPr>
            <p:ph type="title"/>
          </p:nvPr>
        </p:nvSpPr>
        <p:spPr/>
        <p:txBody>
          <a:bodyPr>
            <a:normAutofit/>
          </a:bodyPr>
          <a:lstStyle/>
          <a:p>
            <a:r>
              <a:rPr lang="en-US" sz="2800" b="0" i="0" dirty="0">
                <a:solidFill>
                  <a:srgbClr val="0D0D0D"/>
                </a:solidFill>
                <a:effectLst/>
                <a:highlight>
                  <a:srgbClr val="FFFFFF"/>
                </a:highlight>
                <a:latin typeface="Söhne"/>
              </a:rPr>
              <a:t>Customer Demographics Analysis: Identifying the Most Frequent Age Group Visiting Hotels</a:t>
            </a:r>
            <a:endParaRPr lang="en-IN" sz="2800" dirty="0"/>
          </a:p>
        </p:txBody>
      </p:sp>
      <p:pic>
        <p:nvPicPr>
          <p:cNvPr id="6" name="Content Placeholder 5">
            <a:extLst>
              <a:ext uri="{FF2B5EF4-FFF2-40B4-BE49-F238E27FC236}">
                <a16:creationId xmlns:a16="http://schemas.microsoft.com/office/drawing/2014/main" id="{C2B92544-A047-5802-20AB-A60D172BAF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17343"/>
            <a:ext cx="4645025" cy="3441519"/>
          </a:xfrm>
        </p:spPr>
      </p:pic>
      <p:sp>
        <p:nvSpPr>
          <p:cNvPr id="4" name="Content Placeholder 3">
            <a:extLst>
              <a:ext uri="{FF2B5EF4-FFF2-40B4-BE49-F238E27FC236}">
                <a16:creationId xmlns:a16="http://schemas.microsoft.com/office/drawing/2014/main" id="{C8FCA6CD-B9EB-0D9A-A71A-1F33E3CA20F3}"/>
              </a:ext>
            </a:extLst>
          </p:cNvPr>
          <p:cNvSpPr>
            <a:spLocks noGrp="1"/>
          </p:cNvSpPr>
          <p:nvPr>
            <p:ph sz="half" idx="2"/>
          </p:nvPr>
        </p:nvSpPr>
        <p:spPr/>
        <p:txBody>
          <a:bodyPr/>
          <a:lstStyle/>
          <a:p>
            <a:r>
              <a:rPr lang="en-US" dirty="0"/>
              <a:t>We have used bar graph as it has more than 3 categories and it suitable to picturize the data.</a:t>
            </a:r>
          </a:p>
          <a:p>
            <a:r>
              <a:rPr lang="en-US" dirty="0"/>
              <a:t>We have found that Adults are the max age group which is visiting the hotels.</a:t>
            </a:r>
            <a:endParaRPr lang="en-IN" dirty="0"/>
          </a:p>
        </p:txBody>
      </p:sp>
    </p:spTree>
    <p:extLst>
      <p:ext uri="{BB962C8B-B14F-4D97-AF65-F5344CB8AC3E}">
        <p14:creationId xmlns:p14="http://schemas.microsoft.com/office/powerpoint/2010/main" val="128707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ECA9-5E8D-1F96-1948-3433B5C79A0A}"/>
              </a:ext>
            </a:extLst>
          </p:cNvPr>
          <p:cNvSpPr>
            <a:spLocks noGrp="1"/>
          </p:cNvSpPr>
          <p:nvPr>
            <p:ph type="title"/>
          </p:nvPr>
        </p:nvSpPr>
        <p:spPr/>
        <p:txBody>
          <a:bodyPr>
            <a:normAutofit/>
          </a:bodyPr>
          <a:lstStyle/>
          <a:p>
            <a:r>
              <a:rPr lang="en-US" sz="2800" b="0" i="0" dirty="0">
                <a:solidFill>
                  <a:srgbClr val="0D0D0D"/>
                </a:solidFill>
                <a:effectLst/>
                <a:highlight>
                  <a:srgbClr val="FFFFFF"/>
                </a:highlight>
                <a:latin typeface="Söhne"/>
              </a:rPr>
              <a:t>Country with the Highest Average Daily Rate (ADR): A Comparative Analysis</a:t>
            </a:r>
            <a:endParaRPr lang="en-IN" sz="2800" dirty="0"/>
          </a:p>
        </p:txBody>
      </p:sp>
      <p:pic>
        <p:nvPicPr>
          <p:cNvPr id="6" name="Content Placeholder 5">
            <a:extLst>
              <a:ext uri="{FF2B5EF4-FFF2-40B4-BE49-F238E27FC236}">
                <a16:creationId xmlns:a16="http://schemas.microsoft.com/office/drawing/2014/main" id="{D251770A-29A9-EE04-8E1B-61E0CA46C2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378018"/>
            <a:ext cx="4645025" cy="2714739"/>
          </a:xfrm>
        </p:spPr>
      </p:pic>
      <p:sp>
        <p:nvSpPr>
          <p:cNvPr id="4" name="Content Placeholder 3">
            <a:extLst>
              <a:ext uri="{FF2B5EF4-FFF2-40B4-BE49-F238E27FC236}">
                <a16:creationId xmlns:a16="http://schemas.microsoft.com/office/drawing/2014/main" id="{F73CEE4B-259E-CD5D-7AFD-F76E302A5CCD}"/>
              </a:ext>
            </a:extLst>
          </p:cNvPr>
          <p:cNvSpPr>
            <a:spLocks noGrp="1"/>
          </p:cNvSpPr>
          <p:nvPr>
            <p:ph sz="half" idx="2"/>
          </p:nvPr>
        </p:nvSpPr>
        <p:spPr/>
        <p:txBody>
          <a:bodyPr/>
          <a:lstStyle/>
          <a:p>
            <a:r>
              <a:rPr lang="en-US" dirty="0"/>
              <a:t>We have used clustered bar chart.</a:t>
            </a:r>
          </a:p>
          <a:p>
            <a:r>
              <a:rPr lang="en-US" dirty="0"/>
              <a:t>Here in the Bar graph, PRT has the Highest Average Daily Rate at 26M.</a:t>
            </a:r>
          </a:p>
          <a:p>
            <a:r>
              <a:rPr lang="en-US" dirty="0"/>
              <a:t>Lowest is the DNK at 45k.</a:t>
            </a:r>
            <a:endParaRPr lang="en-IN" dirty="0"/>
          </a:p>
        </p:txBody>
      </p:sp>
    </p:spTree>
    <p:extLst>
      <p:ext uri="{BB962C8B-B14F-4D97-AF65-F5344CB8AC3E}">
        <p14:creationId xmlns:p14="http://schemas.microsoft.com/office/powerpoint/2010/main" val="2116566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6395-DF07-9C54-9A2F-1009C414A8DB}"/>
              </a:ext>
            </a:extLst>
          </p:cNvPr>
          <p:cNvSpPr>
            <a:spLocks noGrp="1"/>
          </p:cNvSpPr>
          <p:nvPr>
            <p:ph type="title"/>
          </p:nvPr>
        </p:nvSpPr>
        <p:spPr/>
        <p:txBody>
          <a:bodyPr>
            <a:normAutofit/>
          </a:bodyPr>
          <a:lstStyle/>
          <a:p>
            <a:r>
              <a:rPr lang="en-US" sz="2800" b="0" i="0" dirty="0">
                <a:solidFill>
                  <a:srgbClr val="0D0D0D"/>
                </a:solidFill>
                <a:effectLst/>
                <a:highlight>
                  <a:srgbClr val="FFFFFF"/>
                </a:highlight>
                <a:latin typeface="Söhne"/>
              </a:rPr>
              <a:t>Preferred Room Types: Analyzing Customer Preferences in Hotel Accommodations</a:t>
            </a:r>
            <a:endParaRPr lang="en-IN" sz="2800" dirty="0"/>
          </a:p>
        </p:txBody>
      </p:sp>
      <p:sp>
        <p:nvSpPr>
          <p:cNvPr id="4" name="Content Placeholder 3">
            <a:extLst>
              <a:ext uri="{FF2B5EF4-FFF2-40B4-BE49-F238E27FC236}">
                <a16:creationId xmlns:a16="http://schemas.microsoft.com/office/drawing/2014/main" id="{B3B44ACA-3F3A-5330-D3A6-DF3AE20C92F2}"/>
              </a:ext>
            </a:extLst>
          </p:cNvPr>
          <p:cNvSpPr>
            <a:spLocks noGrp="1"/>
          </p:cNvSpPr>
          <p:nvPr>
            <p:ph sz="half" idx="2"/>
          </p:nvPr>
        </p:nvSpPr>
        <p:spPr/>
        <p:txBody>
          <a:bodyPr/>
          <a:lstStyle/>
          <a:p>
            <a:r>
              <a:rPr lang="en-US" dirty="0"/>
              <a:t>We have used Ribbon chart and it makes the data visually appealing.</a:t>
            </a:r>
          </a:p>
          <a:p>
            <a:r>
              <a:rPr lang="en-US" dirty="0"/>
              <a:t>We have found that room type A is most liked room for the customers in City hotel and Resort hotel both.</a:t>
            </a:r>
          </a:p>
          <a:p>
            <a:endParaRPr lang="en-IN" dirty="0"/>
          </a:p>
        </p:txBody>
      </p:sp>
      <p:pic>
        <p:nvPicPr>
          <p:cNvPr id="12" name="Content Placeholder 11">
            <a:extLst>
              <a:ext uri="{FF2B5EF4-FFF2-40B4-BE49-F238E27FC236}">
                <a16:creationId xmlns:a16="http://schemas.microsoft.com/office/drawing/2014/main" id="{D394C445-5B07-B7F5-BA2B-0B080C6367A0}"/>
              </a:ext>
            </a:extLst>
          </p:cNvPr>
          <p:cNvPicPr>
            <a:picLocks noGrp="1" noChangeAspect="1"/>
          </p:cNvPicPr>
          <p:nvPr>
            <p:ph sz="half" idx="1"/>
          </p:nvPr>
        </p:nvPicPr>
        <p:blipFill>
          <a:blip r:embed="rId2"/>
          <a:stretch>
            <a:fillRect/>
          </a:stretch>
        </p:blipFill>
        <p:spPr>
          <a:xfrm>
            <a:off x="1447800" y="2017344"/>
            <a:ext cx="4645025" cy="3040288"/>
          </a:xfrm>
        </p:spPr>
      </p:pic>
    </p:spTree>
    <p:extLst>
      <p:ext uri="{BB962C8B-B14F-4D97-AF65-F5344CB8AC3E}">
        <p14:creationId xmlns:p14="http://schemas.microsoft.com/office/powerpoint/2010/main" val="181037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20EF-1C09-709C-3461-CAE277567783}"/>
              </a:ext>
            </a:extLst>
          </p:cNvPr>
          <p:cNvSpPr>
            <a:spLocks noGrp="1"/>
          </p:cNvSpPr>
          <p:nvPr>
            <p:ph type="title"/>
          </p:nvPr>
        </p:nvSpPr>
        <p:spPr/>
        <p:txBody>
          <a:bodyPr>
            <a:normAutofit/>
          </a:bodyPr>
          <a:lstStyle/>
          <a:p>
            <a:r>
              <a:rPr lang="en-US" sz="2800" dirty="0"/>
              <a:t>Customer Preference Analysis: Identifying the Most Preferred Meal Type</a:t>
            </a:r>
            <a:endParaRPr lang="en-IN" sz="2800" dirty="0"/>
          </a:p>
        </p:txBody>
      </p:sp>
      <p:pic>
        <p:nvPicPr>
          <p:cNvPr id="6" name="Content Placeholder 5">
            <a:extLst>
              <a:ext uri="{FF2B5EF4-FFF2-40B4-BE49-F238E27FC236}">
                <a16:creationId xmlns:a16="http://schemas.microsoft.com/office/drawing/2014/main" id="{C6CA9746-7060-1BA8-2D73-34590D35BF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17343"/>
            <a:ext cx="4645025" cy="3441520"/>
          </a:xfrm>
        </p:spPr>
      </p:pic>
      <p:sp>
        <p:nvSpPr>
          <p:cNvPr id="4" name="Content Placeholder 3">
            <a:extLst>
              <a:ext uri="{FF2B5EF4-FFF2-40B4-BE49-F238E27FC236}">
                <a16:creationId xmlns:a16="http://schemas.microsoft.com/office/drawing/2014/main" id="{8DEB7CEA-303D-51A2-3685-1FC2BE6220D3}"/>
              </a:ext>
            </a:extLst>
          </p:cNvPr>
          <p:cNvSpPr>
            <a:spLocks noGrp="1"/>
          </p:cNvSpPr>
          <p:nvPr>
            <p:ph sz="half" idx="2"/>
          </p:nvPr>
        </p:nvSpPr>
        <p:spPr/>
        <p:txBody>
          <a:bodyPr/>
          <a:lstStyle/>
          <a:p>
            <a:r>
              <a:rPr lang="en-US" dirty="0"/>
              <a:t>We have used Ribbon bar graph to see which kind of meal is liked by the guests.</a:t>
            </a:r>
          </a:p>
          <a:p>
            <a:r>
              <a:rPr lang="en-US" dirty="0"/>
              <a:t>We have found that BB is the most popular in both the hotels.</a:t>
            </a:r>
            <a:endParaRPr lang="en-IN" dirty="0"/>
          </a:p>
        </p:txBody>
      </p:sp>
    </p:spTree>
    <p:extLst>
      <p:ext uri="{BB962C8B-B14F-4D97-AF65-F5344CB8AC3E}">
        <p14:creationId xmlns:p14="http://schemas.microsoft.com/office/powerpoint/2010/main" val="977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0C47-A9AF-59B1-FE46-555C903BEBB4}"/>
              </a:ext>
            </a:extLst>
          </p:cNvPr>
          <p:cNvSpPr>
            <a:spLocks noGrp="1"/>
          </p:cNvSpPr>
          <p:nvPr>
            <p:ph type="title"/>
          </p:nvPr>
        </p:nvSpPr>
        <p:spPr/>
        <p:txBody>
          <a:bodyPr>
            <a:normAutofit/>
          </a:bodyPr>
          <a:lstStyle/>
          <a:p>
            <a:r>
              <a:rPr lang="en-US" sz="2800" dirty="0"/>
              <a:t>Analysis of Booking Requests for Car Parking Facilities</a:t>
            </a:r>
            <a:endParaRPr lang="en-IN" sz="2800" dirty="0"/>
          </a:p>
        </p:txBody>
      </p:sp>
      <p:pic>
        <p:nvPicPr>
          <p:cNvPr id="6" name="Content Placeholder 5">
            <a:extLst>
              <a:ext uri="{FF2B5EF4-FFF2-40B4-BE49-F238E27FC236}">
                <a16:creationId xmlns:a16="http://schemas.microsoft.com/office/drawing/2014/main" id="{95A2DF00-332C-FBA4-2CAD-923CA488BA3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17343"/>
            <a:ext cx="4645025" cy="3441520"/>
          </a:xfrm>
        </p:spPr>
      </p:pic>
      <p:sp>
        <p:nvSpPr>
          <p:cNvPr id="4" name="Content Placeholder 3">
            <a:extLst>
              <a:ext uri="{FF2B5EF4-FFF2-40B4-BE49-F238E27FC236}">
                <a16:creationId xmlns:a16="http://schemas.microsoft.com/office/drawing/2014/main" id="{0A38C370-3FEF-D937-990C-0488FBDD80AB}"/>
              </a:ext>
            </a:extLst>
          </p:cNvPr>
          <p:cNvSpPr>
            <a:spLocks noGrp="1"/>
          </p:cNvSpPr>
          <p:nvPr>
            <p:ph sz="half" idx="2"/>
          </p:nvPr>
        </p:nvSpPr>
        <p:spPr/>
        <p:txBody>
          <a:bodyPr/>
          <a:lstStyle/>
          <a:p>
            <a:r>
              <a:rPr lang="en-US" dirty="0"/>
              <a:t>We have used pie chart to see that how many guests are using the parking facilities. </a:t>
            </a:r>
          </a:p>
          <a:p>
            <a:r>
              <a:rPr lang="en-US" dirty="0"/>
              <a:t>2.16% people preferred to use parking in City hotel and 6.18% people preferred parking in Resort hotel.</a:t>
            </a:r>
            <a:endParaRPr lang="en-IN" dirty="0"/>
          </a:p>
        </p:txBody>
      </p:sp>
    </p:spTree>
    <p:extLst>
      <p:ext uri="{BB962C8B-B14F-4D97-AF65-F5344CB8AC3E}">
        <p14:creationId xmlns:p14="http://schemas.microsoft.com/office/powerpoint/2010/main" val="3142484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413F-0FD4-F237-79EC-424CF6865B7E}"/>
              </a:ext>
            </a:extLst>
          </p:cNvPr>
          <p:cNvSpPr>
            <a:spLocks noGrp="1"/>
          </p:cNvSpPr>
          <p:nvPr>
            <p:ph type="title"/>
          </p:nvPr>
        </p:nvSpPr>
        <p:spPr>
          <a:xfrm>
            <a:off x="1449217" y="1061884"/>
            <a:ext cx="9605635" cy="737420"/>
          </a:xfrm>
        </p:spPr>
        <p:txBody>
          <a:bodyPr/>
          <a:lstStyle/>
          <a:p>
            <a:r>
              <a:rPr lang="en-US" sz="2800" b="1" i="0" dirty="0">
                <a:solidFill>
                  <a:srgbClr val="252423"/>
                </a:solidFill>
                <a:effectLst/>
                <a:highlight>
                  <a:srgbClr val="FFFFFF"/>
                </a:highlight>
                <a:latin typeface="Segoe UI" panose="020B0502040204020203" pitchFamily="34" charset="0"/>
              </a:rPr>
              <a:t>How many guest are staying in one room?</a:t>
            </a:r>
            <a:endParaRPr lang="en-IN" sz="2800" dirty="0"/>
          </a:p>
        </p:txBody>
      </p:sp>
      <p:pic>
        <p:nvPicPr>
          <p:cNvPr id="6" name="Content Placeholder 5">
            <a:extLst>
              <a:ext uri="{FF2B5EF4-FFF2-40B4-BE49-F238E27FC236}">
                <a16:creationId xmlns:a16="http://schemas.microsoft.com/office/drawing/2014/main" id="{06F5D994-F391-B578-835C-9132CDAD34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3205" y="2017343"/>
            <a:ext cx="4645025" cy="3441520"/>
          </a:xfrm>
        </p:spPr>
      </p:pic>
      <p:sp>
        <p:nvSpPr>
          <p:cNvPr id="4" name="Content Placeholder 3">
            <a:extLst>
              <a:ext uri="{FF2B5EF4-FFF2-40B4-BE49-F238E27FC236}">
                <a16:creationId xmlns:a16="http://schemas.microsoft.com/office/drawing/2014/main" id="{A3B46A83-304E-4015-BDDB-D31FC1D1BAB9}"/>
              </a:ext>
            </a:extLst>
          </p:cNvPr>
          <p:cNvSpPr>
            <a:spLocks noGrp="1"/>
          </p:cNvSpPr>
          <p:nvPr>
            <p:ph sz="half" idx="2"/>
          </p:nvPr>
        </p:nvSpPr>
        <p:spPr/>
        <p:txBody>
          <a:bodyPr/>
          <a:lstStyle/>
          <a:p>
            <a:r>
              <a:rPr lang="en-US" dirty="0"/>
              <a:t>We have used the clustered column graph to see that how many persons are staying in 1 room.</a:t>
            </a:r>
          </a:p>
          <a:p>
            <a:r>
              <a:rPr lang="en-US" dirty="0"/>
              <a:t>We can observe that there are 33K people who stays in group of 4 in a single room in City hotel. 23K people stays in group of 4 in a single room in Resort hotel.</a:t>
            </a:r>
            <a:endParaRPr lang="en-IN" dirty="0"/>
          </a:p>
        </p:txBody>
      </p:sp>
    </p:spTree>
    <p:extLst>
      <p:ext uri="{BB962C8B-B14F-4D97-AF65-F5344CB8AC3E}">
        <p14:creationId xmlns:p14="http://schemas.microsoft.com/office/powerpoint/2010/main" val="100241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FAD5-0198-66EB-F1F7-98F5CF7FCFDE}"/>
              </a:ext>
            </a:extLst>
          </p:cNvPr>
          <p:cNvSpPr>
            <a:spLocks noGrp="1"/>
          </p:cNvSpPr>
          <p:nvPr>
            <p:ph type="title"/>
          </p:nvPr>
        </p:nvSpPr>
        <p:spPr>
          <a:xfrm>
            <a:off x="1012723" y="894735"/>
            <a:ext cx="10435523" cy="491613"/>
          </a:xfrm>
        </p:spPr>
        <p:txBody>
          <a:bodyPr>
            <a:normAutofit/>
          </a:bodyPr>
          <a:lstStyle/>
          <a:p>
            <a:pPr algn="l"/>
            <a:r>
              <a:rPr lang="en-US" sz="2800" dirty="0"/>
              <a:t>SUMMARY OF MY PROJECT</a:t>
            </a:r>
            <a:endParaRPr lang="en-IN" sz="2800" dirty="0"/>
          </a:p>
        </p:txBody>
      </p:sp>
      <p:sp>
        <p:nvSpPr>
          <p:cNvPr id="3" name="Content Placeholder 2">
            <a:extLst>
              <a:ext uri="{FF2B5EF4-FFF2-40B4-BE49-F238E27FC236}">
                <a16:creationId xmlns:a16="http://schemas.microsoft.com/office/drawing/2014/main" id="{AF291D2C-F3BF-1748-0A54-760AC918423A}"/>
              </a:ext>
            </a:extLst>
          </p:cNvPr>
          <p:cNvSpPr>
            <a:spLocks noGrp="1"/>
          </p:cNvSpPr>
          <p:nvPr>
            <p:ph idx="1"/>
          </p:nvPr>
        </p:nvSpPr>
        <p:spPr>
          <a:xfrm>
            <a:off x="1012723" y="1140542"/>
            <a:ext cx="10785986" cy="4658031"/>
          </a:xfrm>
        </p:spPr>
        <p:txBody>
          <a:bodyPr>
            <a:normAutofit fontScale="92500" lnSpcReduction="10000"/>
          </a:bodyPr>
          <a:lstStyle/>
          <a:p>
            <a:pPr marL="0" indent="0">
              <a:buNone/>
            </a:pPr>
            <a:endParaRPr lang="en-US" sz="1800" dirty="0"/>
          </a:p>
          <a:p>
            <a:pPr marL="0" indent="0">
              <a:buNone/>
            </a:pPr>
            <a:endParaRPr lang="en-IN" sz="1800" dirty="0"/>
          </a:p>
          <a:p>
            <a:r>
              <a:rPr lang="en-US" sz="1800" dirty="0"/>
              <a:t>Abhishek sir assigned us a project to analyze the hotel group's business operations.</a:t>
            </a:r>
          </a:p>
          <a:p>
            <a:r>
              <a:rPr lang="en-US" sz="1800" dirty="0"/>
              <a:t>This Dataset had two hotels City Hotel and Resort Hotel.</a:t>
            </a:r>
          </a:p>
          <a:p>
            <a:r>
              <a:rPr lang="en-US" sz="1800" dirty="0"/>
              <a:t>The dataset covers three years (2015-2017) and includes revenue, booking details, length of stay, cancellations, total guests, wait periods for bookings, repeat guests, food preferences, and booking origins by country. Additionally, it accounts for bookings made through agents and other channels on behalf of the resorts and city hotels.</a:t>
            </a:r>
          </a:p>
          <a:p>
            <a:r>
              <a:rPr lang="en-US" sz="1800" dirty="0"/>
              <a:t>The data is split between city and resort hotels, enabling a fair comparison between them.</a:t>
            </a:r>
          </a:p>
          <a:p>
            <a:r>
              <a:rPr lang="en-US" sz="1800" dirty="0"/>
              <a:t>Prior to visualizing the data, we'll perform data cleaning to address null values and eliminate duplicates, followed by data wrangling.</a:t>
            </a:r>
          </a:p>
          <a:p>
            <a:r>
              <a:rPr lang="en-US" sz="1800" dirty="0"/>
              <a:t>We'll analyze both city and resort hotels individually and compare their performance. Charts will be used to enhance our analysis.</a:t>
            </a:r>
            <a:endParaRPr lang="en-IN" sz="1800" dirty="0"/>
          </a:p>
          <a:p>
            <a:pPr marL="0" indent="0">
              <a:buNone/>
            </a:pPr>
            <a:endParaRPr lang="en-IN" sz="1800" dirty="0"/>
          </a:p>
        </p:txBody>
      </p:sp>
    </p:spTree>
    <p:extLst>
      <p:ext uri="{BB962C8B-B14F-4D97-AF65-F5344CB8AC3E}">
        <p14:creationId xmlns:p14="http://schemas.microsoft.com/office/powerpoint/2010/main" val="48200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E880-4809-7FDB-09B8-97E0D973C0CA}"/>
              </a:ext>
            </a:extLst>
          </p:cNvPr>
          <p:cNvSpPr>
            <a:spLocks noGrp="1"/>
          </p:cNvSpPr>
          <p:nvPr>
            <p:ph type="title"/>
          </p:nvPr>
        </p:nvSpPr>
        <p:spPr/>
        <p:txBody>
          <a:bodyPr>
            <a:normAutofit/>
          </a:bodyPr>
          <a:lstStyle/>
          <a:p>
            <a:r>
              <a:rPr lang="en-US" sz="2800" dirty="0"/>
              <a:t>Analysis of Guests Receiving Assigned Rooms: Room Allocation Success Rate</a:t>
            </a:r>
            <a:endParaRPr lang="en-IN" sz="2800" dirty="0"/>
          </a:p>
        </p:txBody>
      </p:sp>
      <p:pic>
        <p:nvPicPr>
          <p:cNvPr id="6" name="Content Placeholder 5">
            <a:extLst>
              <a:ext uri="{FF2B5EF4-FFF2-40B4-BE49-F238E27FC236}">
                <a16:creationId xmlns:a16="http://schemas.microsoft.com/office/drawing/2014/main" id="{CA9C081A-C911-7F39-644E-2C3CA95A03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17343"/>
            <a:ext cx="4645025" cy="3441520"/>
          </a:xfrm>
        </p:spPr>
      </p:pic>
      <p:sp>
        <p:nvSpPr>
          <p:cNvPr id="4" name="Content Placeholder 3">
            <a:extLst>
              <a:ext uri="{FF2B5EF4-FFF2-40B4-BE49-F238E27FC236}">
                <a16:creationId xmlns:a16="http://schemas.microsoft.com/office/drawing/2014/main" id="{80155C9B-9F52-4048-0842-B38F33CF68C2}"/>
              </a:ext>
            </a:extLst>
          </p:cNvPr>
          <p:cNvSpPr>
            <a:spLocks noGrp="1"/>
          </p:cNvSpPr>
          <p:nvPr>
            <p:ph sz="half" idx="2"/>
          </p:nvPr>
        </p:nvSpPr>
        <p:spPr/>
        <p:txBody>
          <a:bodyPr>
            <a:normAutofit fontScale="92500" lnSpcReduction="10000"/>
          </a:bodyPr>
          <a:lstStyle/>
          <a:p>
            <a:r>
              <a:rPr lang="en-US" dirty="0"/>
              <a:t>We have used Donut graph to see the ratio as is the selected room is assigned to the customers or not.</a:t>
            </a:r>
          </a:p>
          <a:p>
            <a:r>
              <a:rPr lang="en-US" dirty="0"/>
              <a:t>We can see that in City hotel 47.29k people are getting their selected room and 5,98k are not getting their selected room.</a:t>
            </a:r>
          </a:p>
          <a:p>
            <a:r>
              <a:rPr lang="en-US" dirty="0"/>
              <a:t>On the other hand in Resort hotel, 26.94k people are getting their selected room and 7.01k are not getting their selected room.</a:t>
            </a:r>
            <a:endParaRPr lang="en-IN" dirty="0"/>
          </a:p>
        </p:txBody>
      </p:sp>
    </p:spTree>
    <p:extLst>
      <p:ext uri="{BB962C8B-B14F-4D97-AF65-F5344CB8AC3E}">
        <p14:creationId xmlns:p14="http://schemas.microsoft.com/office/powerpoint/2010/main" val="227543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EE91-B874-6ABA-6B31-E82BD8D524C7}"/>
              </a:ext>
            </a:extLst>
          </p:cNvPr>
          <p:cNvSpPr>
            <a:spLocks noGrp="1"/>
          </p:cNvSpPr>
          <p:nvPr>
            <p:ph type="title"/>
          </p:nvPr>
        </p:nvSpPr>
        <p:spPr/>
        <p:txBody>
          <a:bodyPr>
            <a:normAutofit/>
          </a:bodyPr>
          <a:lstStyle/>
          <a:p>
            <a:r>
              <a:rPr lang="en-US" sz="2800" dirty="0"/>
              <a:t>Agent Performance Analysis: Number of Rooms Sold by Each Agent</a:t>
            </a:r>
            <a:endParaRPr lang="en-IN" sz="2800" dirty="0"/>
          </a:p>
        </p:txBody>
      </p:sp>
      <p:pic>
        <p:nvPicPr>
          <p:cNvPr id="6" name="Content Placeholder 5">
            <a:extLst>
              <a:ext uri="{FF2B5EF4-FFF2-40B4-BE49-F238E27FC236}">
                <a16:creationId xmlns:a16="http://schemas.microsoft.com/office/drawing/2014/main" id="{BDE05441-EC73-A3F9-1D28-6B8CBF52CC01}"/>
              </a:ext>
            </a:extLst>
          </p:cNvPr>
          <p:cNvPicPr>
            <a:picLocks noGrp="1" noChangeAspect="1"/>
          </p:cNvPicPr>
          <p:nvPr>
            <p:ph sz="half" idx="1"/>
          </p:nvPr>
        </p:nvPicPr>
        <p:blipFill>
          <a:blip r:embed="rId2"/>
          <a:stretch>
            <a:fillRect/>
          </a:stretch>
        </p:blipFill>
        <p:spPr>
          <a:xfrm>
            <a:off x="1447800" y="2017343"/>
            <a:ext cx="4645025" cy="3441519"/>
          </a:xfrm>
        </p:spPr>
      </p:pic>
      <p:sp>
        <p:nvSpPr>
          <p:cNvPr id="4" name="Content Placeholder 3">
            <a:extLst>
              <a:ext uri="{FF2B5EF4-FFF2-40B4-BE49-F238E27FC236}">
                <a16:creationId xmlns:a16="http://schemas.microsoft.com/office/drawing/2014/main" id="{787A04E6-E18C-566C-379F-78CFE623DA62}"/>
              </a:ext>
            </a:extLst>
          </p:cNvPr>
          <p:cNvSpPr>
            <a:spLocks noGrp="1"/>
          </p:cNvSpPr>
          <p:nvPr>
            <p:ph sz="half" idx="2"/>
          </p:nvPr>
        </p:nvSpPr>
        <p:spPr/>
        <p:txBody>
          <a:bodyPr/>
          <a:lstStyle/>
          <a:p>
            <a:r>
              <a:rPr lang="en-US" dirty="0"/>
              <a:t>We have used the line and stacked graph to see which agent is able to sell the highest rooms in the hotels.</a:t>
            </a:r>
          </a:p>
          <a:p>
            <a:r>
              <a:rPr lang="en-US" dirty="0"/>
              <a:t>We have found that Aged 9 is able to sell the highest number of rooms in City hotel and on the other hand agent 240 is able to sell the highest rooms in Resort hotel.</a:t>
            </a:r>
            <a:endParaRPr lang="en-IN" dirty="0"/>
          </a:p>
        </p:txBody>
      </p:sp>
    </p:spTree>
    <p:extLst>
      <p:ext uri="{BB962C8B-B14F-4D97-AF65-F5344CB8AC3E}">
        <p14:creationId xmlns:p14="http://schemas.microsoft.com/office/powerpoint/2010/main" val="88152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DDA3-4301-77F4-9407-A8ECDCF1AA23}"/>
              </a:ext>
            </a:extLst>
          </p:cNvPr>
          <p:cNvSpPr>
            <a:spLocks noGrp="1"/>
          </p:cNvSpPr>
          <p:nvPr>
            <p:ph type="title"/>
          </p:nvPr>
        </p:nvSpPr>
        <p:spPr/>
        <p:txBody>
          <a:bodyPr>
            <a:normAutofit/>
          </a:bodyPr>
          <a:lstStyle/>
          <a:p>
            <a:r>
              <a:rPr lang="en-US" sz="2800" dirty="0"/>
              <a:t>Market Source Analysis: Identifying the Most Effective Channel for Room Sales</a:t>
            </a:r>
            <a:endParaRPr lang="en-IN" sz="2800" dirty="0"/>
          </a:p>
        </p:txBody>
      </p:sp>
      <p:pic>
        <p:nvPicPr>
          <p:cNvPr id="6" name="Content Placeholder 5">
            <a:extLst>
              <a:ext uri="{FF2B5EF4-FFF2-40B4-BE49-F238E27FC236}">
                <a16:creationId xmlns:a16="http://schemas.microsoft.com/office/drawing/2014/main" id="{3F088644-2DEF-DD8F-B2AC-52C744144DC7}"/>
              </a:ext>
            </a:extLst>
          </p:cNvPr>
          <p:cNvPicPr>
            <a:picLocks noGrp="1" noChangeAspect="1"/>
          </p:cNvPicPr>
          <p:nvPr>
            <p:ph sz="half" idx="1"/>
          </p:nvPr>
        </p:nvPicPr>
        <p:blipFill>
          <a:blip r:embed="rId2"/>
          <a:stretch>
            <a:fillRect/>
          </a:stretch>
        </p:blipFill>
        <p:spPr>
          <a:xfrm>
            <a:off x="1447800" y="2017343"/>
            <a:ext cx="4645025" cy="3441519"/>
          </a:xfrm>
        </p:spPr>
      </p:pic>
      <p:sp>
        <p:nvSpPr>
          <p:cNvPr id="4" name="Content Placeholder 3">
            <a:extLst>
              <a:ext uri="{FF2B5EF4-FFF2-40B4-BE49-F238E27FC236}">
                <a16:creationId xmlns:a16="http://schemas.microsoft.com/office/drawing/2014/main" id="{EB91646F-5BAE-CCF8-E42F-50CF77C08672}"/>
              </a:ext>
            </a:extLst>
          </p:cNvPr>
          <p:cNvSpPr>
            <a:spLocks noGrp="1"/>
          </p:cNvSpPr>
          <p:nvPr>
            <p:ph sz="half" idx="2"/>
          </p:nvPr>
        </p:nvSpPr>
        <p:spPr/>
        <p:txBody>
          <a:bodyPr/>
          <a:lstStyle/>
          <a:p>
            <a:r>
              <a:rPr lang="en-US" dirty="0"/>
              <a:t>We have used the bar graph to analyze which market is most suitable to sell the rooms. We have got the online TA channel as the most superior to sell the rooms.</a:t>
            </a:r>
            <a:endParaRPr lang="en-IN" dirty="0"/>
          </a:p>
        </p:txBody>
      </p:sp>
    </p:spTree>
    <p:extLst>
      <p:ext uri="{BB962C8B-B14F-4D97-AF65-F5344CB8AC3E}">
        <p14:creationId xmlns:p14="http://schemas.microsoft.com/office/powerpoint/2010/main" val="333737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2FE7-D41C-9E9F-40FF-DD0A24FE67D3}"/>
              </a:ext>
            </a:extLst>
          </p:cNvPr>
          <p:cNvSpPr>
            <a:spLocks noGrp="1"/>
          </p:cNvSpPr>
          <p:nvPr>
            <p:ph type="title"/>
          </p:nvPr>
        </p:nvSpPr>
        <p:spPr/>
        <p:txBody>
          <a:bodyPr>
            <a:normAutofit/>
          </a:bodyPr>
          <a:lstStyle/>
          <a:p>
            <a:r>
              <a:rPr lang="en-US" sz="2800" dirty="0"/>
              <a:t>Weekday Booking Analysis: Identifying Peak Booking Days for Hotels</a:t>
            </a:r>
            <a:endParaRPr lang="en-IN" sz="2800" dirty="0"/>
          </a:p>
        </p:txBody>
      </p:sp>
      <p:pic>
        <p:nvPicPr>
          <p:cNvPr id="6" name="Content Placeholder 5">
            <a:extLst>
              <a:ext uri="{FF2B5EF4-FFF2-40B4-BE49-F238E27FC236}">
                <a16:creationId xmlns:a16="http://schemas.microsoft.com/office/drawing/2014/main" id="{515083EC-DC97-FD7F-CC3E-1F7DA3B8AF5F}"/>
              </a:ext>
            </a:extLst>
          </p:cNvPr>
          <p:cNvPicPr>
            <a:picLocks noGrp="1" noChangeAspect="1"/>
          </p:cNvPicPr>
          <p:nvPr>
            <p:ph sz="half" idx="1"/>
          </p:nvPr>
        </p:nvPicPr>
        <p:blipFill>
          <a:blip r:embed="rId2"/>
          <a:stretch>
            <a:fillRect/>
          </a:stretch>
        </p:blipFill>
        <p:spPr>
          <a:xfrm>
            <a:off x="1447800" y="2017343"/>
            <a:ext cx="4645025" cy="3441519"/>
          </a:xfrm>
        </p:spPr>
      </p:pic>
      <p:sp>
        <p:nvSpPr>
          <p:cNvPr id="4" name="Content Placeholder 3">
            <a:extLst>
              <a:ext uri="{FF2B5EF4-FFF2-40B4-BE49-F238E27FC236}">
                <a16:creationId xmlns:a16="http://schemas.microsoft.com/office/drawing/2014/main" id="{3FF2DA1F-7FE7-5B9D-CC8D-87D418CA9E0F}"/>
              </a:ext>
            </a:extLst>
          </p:cNvPr>
          <p:cNvSpPr>
            <a:spLocks noGrp="1"/>
          </p:cNvSpPr>
          <p:nvPr>
            <p:ph sz="half" idx="2"/>
          </p:nvPr>
        </p:nvSpPr>
        <p:spPr/>
        <p:txBody>
          <a:bodyPr/>
          <a:lstStyle/>
          <a:p>
            <a:r>
              <a:rPr lang="en-US" dirty="0"/>
              <a:t>I have used column chart as better understanding.</a:t>
            </a:r>
          </a:p>
          <a:p>
            <a:r>
              <a:rPr lang="en-US" dirty="0"/>
              <a:t>We have identified that on Monday there is maximum bookings happening in the both hotels.</a:t>
            </a:r>
          </a:p>
          <a:p>
            <a:r>
              <a:rPr lang="en-US" dirty="0"/>
              <a:t>We have used filter to see the hotel wise data.</a:t>
            </a:r>
            <a:endParaRPr lang="en-IN" dirty="0"/>
          </a:p>
        </p:txBody>
      </p:sp>
    </p:spTree>
    <p:extLst>
      <p:ext uri="{BB962C8B-B14F-4D97-AF65-F5344CB8AC3E}">
        <p14:creationId xmlns:p14="http://schemas.microsoft.com/office/powerpoint/2010/main" val="3874398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3DA1-0ACF-7D0F-0CEC-F00EC4A60D99}"/>
              </a:ext>
            </a:extLst>
          </p:cNvPr>
          <p:cNvSpPr>
            <a:spLocks noGrp="1"/>
          </p:cNvSpPr>
          <p:nvPr>
            <p:ph type="title"/>
          </p:nvPr>
        </p:nvSpPr>
        <p:spPr/>
        <p:txBody>
          <a:bodyPr>
            <a:normAutofit/>
          </a:bodyPr>
          <a:lstStyle/>
          <a:p>
            <a:r>
              <a:rPr lang="en-IN" kern="0" dirty="0">
                <a:effectLst/>
                <a:ea typeface="Times New Roman" panose="02020603050405020304" pitchFamily="18" charset="0"/>
                <a:cs typeface="Times New Roman" panose="02020603050405020304" pitchFamily="18" charset="0"/>
              </a:rPr>
              <a:t>Cancellation Analysis:</a:t>
            </a:r>
            <a:endParaRPr lang="en-IN" dirty="0"/>
          </a:p>
        </p:txBody>
      </p:sp>
      <p:sp>
        <p:nvSpPr>
          <p:cNvPr id="3" name="Content Placeholder 2">
            <a:extLst>
              <a:ext uri="{FF2B5EF4-FFF2-40B4-BE49-F238E27FC236}">
                <a16:creationId xmlns:a16="http://schemas.microsoft.com/office/drawing/2014/main" id="{FCE2FB36-AEC4-B0DE-DDAE-6A09E1AA6FD7}"/>
              </a:ext>
            </a:extLst>
          </p:cNvPr>
          <p:cNvSpPr>
            <a:spLocks noGrp="1"/>
          </p:cNvSpPr>
          <p:nvPr>
            <p:ph idx="1"/>
          </p:nvPr>
        </p:nvSpPr>
        <p:spPr>
          <a:ln>
            <a:solidFill>
              <a:schemeClr val="accent1"/>
            </a:solidFill>
          </a:ln>
        </p:spPr>
        <p:txBody>
          <a:bodyPr>
            <a:normAutofit/>
          </a:bodyPr>
          <a:lstStyle/>
          <a:p>
            <a:r>
              <a:rPr lang="en-US" b="1" u="sng" dirty="0"/>
              <a:t>Investigate the correlation between lead time and cancellations.</a:t>
            </a:r>
          </a:p>
          <a:p>
            <a:pPr marL="0" indent="0">
              <a:buNone/>
            </a:pPr>
            <a:r>
              <a:rPr lang="en-US" sz="1800" dirty="0"/>
              <a:t>    There's typically a noticeable correlation between lead time (the period between booking and stay)                  and cancellations. Longer lead times often lead to higher cancellation rates due to potential changes in travel plans or unforeseen circumstances</a:t>
            </a:r>
            <a:r>
              <a:rPr lang="en-US" dirty="0"/>
              <a:t>.</a:t>
            </a:r>
          </a:p>
          <a:p>
            <a:r>
              <a:rPr lang="en-IN" sz="20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Determine the most common reasons for cancellations</a:t>
            </a:r>
            <a:r>
              <a:rPr lang="en-IN" sz="2000" b="1" kern="0" dirty="0">
                <a:effectLst/>
                <a:latin typeface="Arno Pro Display" panose="02020502050506020403" pitchFamily="18" charset="0"/>
                <a:ea typeface="Times New Roman" panose="02020603050405020304" pitchFamily="18" charset="0"/>
                <a:cs typeface="Times New Roman" panose="02020603050405020304" pitchFamily="18" charset="0"/>
              </a:rPr>
              <a:t>.</a:t>
            </a:r>
            <a:endParaRPr lang="en-IN" sz="2000" b="1" kern="0" dirty="0">
              <a:latin typeface="Arno Pro Display" panose="02020502050506020403" pitchFamily="18" charset="0"/>
              <a:ea typeface="Times New Roman" panose="02020603050405020304" pitchFamily="18" charset="0"/>
              <a:cs typeface="Times New Roman" panose="02020603050405020304" pitchFamily="18" charset="0"/>
            </a:endParaRPr>
          </a:p>
          <a:p>
            <a:pPr marL="0" indent="0">
              <a:buNone/>
            </a:pPr>
            <a:r>
              <a:rPr lang="en-IN" sz="1800" i="0" dirty="0">
                <a:effectLst/>
                <a:latin typeface="Adobe Caslon Pro" panose="0205050205050A020403" pitchFamily="18" charset="0"/>
              </a:rPr>
              <a:t>   Change in Plans, Financial Constraints, Health Concerns, Booking Mistakes, Unsatisfactory  Reviews or Ratings, Competing Offers , Weather or Natural Disasters, Family or Personal Issues, Travel Restrictions</a:t>
            </a:r>
            <a:r>
              <a:rPr lang="en-IN" sz="1800" i="0" dirty="0">
                <a:effectLst/>
                <a:latin typeface="Arno Pro Display" panose="02020502050506020403" pitchFamily="18" charset="0"/>
              </a:rPr>
              <a:t>(Changes in travel restrictions, visa issues)</a:t>
            </a:r>
          </a:p>
          <a:p>
            <a:endParaRPr lang="en-IN" dirty="0"/>
          </a:p>
        </p:txBody>
      </p:sp>
    </p:spTree>
    <p:extLst>
      <p:ext uri="{BB962C8B-B14F-4D97-AF65-F5344CB8AC3E}">
        <p14:creationId xmlns:p14="http://schemas.microsoft.com/office/powerpoint/2010/main" val="3507618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FFD2-490D-43AF-3D31-B26D280B8841}"/>
              </a:ext>
            </a:extLst>
          </p:cNvPr>
          <p:cNvSpPr>
            <a:spLocks noGrp="1"/>
          </p:cNvSpPr>
          <p:nvPr>
            <p:ph type="title"/>
          </p:nvPr>
        </p:nvSpPr>
        <p:spPr/>
        <p:txBody>
          <a:bodyPr>
            <a:noAutofit/>
          </a:bodyPr>
          <a:lstStyle/>
          <a:p>
            <a:br>
              <a:rPr lang="en-IN" sz="36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rPr>
            </a:br>
            <a:r>
              <a:rPr lang="en-IN" sz="3600" kern="0" dirty="0">
                <a:ea typeface="Times New Roman" panose="02020603050405020304" pitchFamily="18" charset="0"/>
                <a:cs typeface="Times New Roman" panose="02020603050405020304" pitchFamily="18" charset="0"/>
              </a:rPr>
              <a:t>Cancellation Analysis:</a:t>
            </a:r>
            <a:endParaRPr lang="en-IN" sz="3600" dirty="0"/>
          </a:p>
        </p:txBody>
      </p:sp>
      <p:sp>
        <p:nvSpPr>
          <p:cNvPr id="3" name="Content Placeholder 2">
            <a:extLst>
              <a:ext uri="{FF2B5EF4-FFF2-40B4-BE49-F238E27FC236}">
                <a16:creationId xmlns:a16="http://schemas.microsoft.com/office/drawing/2014/main" id="{3E3C5708-1F1F-3D93-94EC-3454C58D71F9}"/>
              </a:ext>
            </a:extLst>
          </p:cNvPr>
          <p:cNvSpPr>
            <a:spLocks noGrp="1"/>
          </p:cNvSpPr>
          <p:nvPr>
            <p:ph idx="1"/>
          </p:nvPr>
        </p:nvSpPr>
        <p:spPr/>
        <p:txBody>
          <a:bodyPr/>
          <a:lstStyle/>
          <a:p>
            <a:r>
              <a:rPr lang="en-IN" sz="20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Investigate the impact of previous cancellations on current bookings</a:t>
            </a:r>
          </a:p>
          <a:p>
            <a:pPr marL="0" indent="0" algn="just">
              <a:buNone/>
            </a:pPr>
            <a:r>
              <a:rPr lang="en-US" kern="0" dirty="0">
                <a:latin typeface="Arno Pro Display" panose="02020502050506020403" pitchFamily="18" charset="0"/>
                <a:cs typeface="Times New Roman" panose="02020603050405020304" pitchFamily="18" charset="0"/>
              </a:rPr>
              <a:t>    Investigating the impact of previous cancellations on current bookings is crucial in the  hospitality industry. Past cancellations can influence potential guests' decisions, affecting   the conversion rate. Hotel management should analyze factors contributing to past  cancellations and implement measures like better communication and flexible policies to rebuild trust. Proactive efforts to address previous cancellations can enhance the hotel's reputation, encourage future bookings, and foster customer loyalty in a competitive market.</a:t>
            </a:r>
            <a:endParaRPr lang="en-IN" dirty="0"/>
          </a:p>
        </p:txBody>
      </p:sp>
    </p:spTree>
    <p:extLst>
      <p:ext uri="{BB962C8B-B14F-4D97-AF65-F5344CB8AC3E}">
        <p14:creationId xmlns:p14="http://schemas.microsoft.com/office/powerpoint/2010/main" val="2140956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9470-03EC-B6C4-2F2B-367EC4672099}"/>
              </a:ext>
            </a:extLst>
          </p:cNvPr>
          <p:cNvSpPr>
            <a:spLocks noGrp="1"/>
          </p:cNvSpPr>
          <p:nvPr>
            <p:ph type="title"/>
          </p:nvPr>
        </p:nvSpPr>
        <p:spPr/>
        <p:txBody>
          <a:bodyPr/>
          <a:lstStyle/>
          <a:p>
            <a:r>
              <a:rPr lang="en-IN" sz="2800" b="1" i="0" dirty="0">
                <a:effectLst/>
                <a:latin typeface="-apple-system"/>
              </a:rPr>
              <a:t>Suggestion and Solution to Business Objective</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2F6CEAD7-760B-3FF8-21BB-E42E2348FF3F}"/>
              </a:ext>
            </a:extLst>
          </p:cNvPr>
          <p:cNvSpPr>
            <a:spLocks noGrp="1"/>
          </p:cNvSpPr>
          <p:nvPr>
            <p:ph idx="1"/>
          </p:nvPr>
        </p:nvSpPr>
        <p:spPr/>
        <p:txBody>
          <a:bodyPr>
            <a:normAutofit/>
          </a:bodyPr>
          <a:lstStyle/>
          <a:p>
            <a:r>
              <a:rPr lang="en-US" sz="1800" dirty="0"/>
              <a:t>Recognizing the surge in hotel bookings from April to August, it's crucial for hotel management to strategically plan for this peak period. Increasing staff levels and ensuring adequate supplies during these months are essential to meet heightened demand and maintain service standards. Aligning staffing and resources with the increased demand allows hotels to optimize operations, enhance customer satisfaction, and maximize revenue during the peak travel season.</a:t>
            </a:r>
          </a:p>
          <a:p>
            <a:r>
              <a:rPr lang="en-US" sz="1800" dirty="0"/>
              <a:t>To attract customers and boost the average daily rate, a resort hotel should prioritize attention to all essential amenities. By offering a wide range of services and facilities, the hotel can enhance its appeal to guests seeking a complete and enjoyable experience.</a:t>
            </a:r>
            <a:endParaRPr lang="en-IN" sz="1800" dirty="0"/>
          </a:p>
        </p:txBody>
      </p:sp>
    </p:spTree>
    <p:extLst>
      <p:ext uri="{BB962C8B-B14F-4D97-AF65-F5344CB8AC3E}">
        <p14:creationId xmlns:p14="http://schemas.microsoft.com/office/powerpoint/2010/main" val="189777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D578FA-2689-3EEF-CD71-04515E5ACC67}"/>
              </a:ext>
            </a:extLst>
          </p:cNvPr>
          <p:cNvPicPr>
            <a:picLocks noChangeAspect="1"/>
          </p:cNvPicPr>
          <p:nvPr/>
        </p:nvPicPr>
        <p:blipFill>
          <a:blip r:embed="rId2"/>
          <a:stretch>
            <a:fillRect/>
          </a:stretch>
        </p:blipFill>
        <p:spPr>
          <a:xfrm>
            <a:off x="50732" y="0"/>
            <a:ext cx="12090535" cy="6858000"/>
          </a:xfrm>
          <a:prstGeom prst="rect">
            <a:avLst/>
          </a:prstGeom>
        </p:spPr>
      </p:pic>
    </p:spTree>
    <p:extLst>
      <p:ext uri="{BB962C8B-B14F-4D97-AF65-F5344CB8AC3E}">
        <p14:creationId xmlns:p14="http://schemas.microsoft.com/office/powerpoint/2010/main" val="1102204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31F8-6927-65DF-316E-0421D2F96DB0}"/>
              </a:ext>
            </a:extLst>
          </p:cNvPr>
          <p:cNvSpPr>
            <a:spLocks noGrp="1"/>
          </p:cNvSpPr>
          <p:nvPr>
            <p:ph type="title"/>
          </p:nvPr>
        </p:nvSpPr>
        <p:spPr/>
        <p:txBody>
          <a:bodyPr>
            <a:normAutofit/>
          </a:bodyPr>
          <a:lstStyle/>
          <a:p>
            <a:r>
              <a:rPr lang="en-IN" i="0" dirty="0">
                <a:effectLst/>
                <a:latin typeface="Arno Pro Caption" panose="02020502040506020403" pitchFamily="18" charset="0"/>
              </a:rPr>
              <a:t>Result or Conclusion</a:t>
            </a:r>
            <a:endParaRPr lang="en-IN" dirty="0"/>
          </a:p>
        </p:txBody>
      </p:sp>
      <p:sp>
        <p:nvSpPr>
          <p:cNvPr id="3" name="Content Placeholder 2">
            <a:extLst>
              <a:ext uri="{FF2B5EF4-FFF2-40B4-BE49-F238E27FC236}">
                <a16:creationId xmlns:a16="http://schemas.microsoft.com/office/drawing/2014/main" id="{51F53E42-CE56-3CB4-7035-4E24320C2B89}"/>
              </a:ext>
            </a:extLst>
          </p:cNvPr>
          <p:cNvSpPr>
            <a:spLocks noGrp="1"/>
          </p:cNvSpPr>
          <p:nvPr>
            <p:ph idx="1"/>
          </p:nvPr>
        </p:nvSpPr>
        <p:spPr/>
        <p:txBody>
          <a:bodyPr>
            <a:normAutofit/>
          </a:bodyPr>
          <a:lstStyle/>
          <a:p>
            <a:r>
              <a:rPr lang="en-US" sz="1800" dirty="0"/>
              <a:t>In this project, we observed a preference for city hotels, with peak bookings and revenue in 2016. Given that most customers don't require car parking, minimizing investment in parking facilities is advisable. July and August consistently show peak booking periods, likely due to vacations and increased travel. Bookings through agents are predominant, with guests mainly from Portugal, the United Kingdom, France, and Spain. A and D room categories are popular, with guests often returning to their previous choice of hotel. The preference for BB-type food is notable. As bookings and guest arrivals increase, the Average Daily Rate (ADR) also rises, indicating a positive correlation between ADR and the number of guests. This suggests potential financial growth as occupancy rates increase.</a:t>
            </a:r>
            <a:endParaRPr lang="en-IN" sz="1800" dirty="0"/>
          </a:p>
        </p:txBody>
      </p:sp>
    </p:spTree>
    <p:extLst>
      <p:ext uri="{BB962C8B-B14F-4D97-AF65-F5344CB8AC3E}">
        <p14:creationId xmlns:p14="http://schemas.microsoft.com/office/powerpoint/2010/main" val="4090281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703E-FBA0-DC00-F0C7-5CA4D69635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EE26A8-2828-ED82-9D0B-E48411A3BB55}"/>
              </a:ext>
            </a:extLst>
          </p:cNvPr>
          <p:cNvSpPr>
            <a:spLocks noGrp="1"/>
          </p:cNvSpPr>
          <p:nvPr>
            <p:ph idx="1"/>
          </p:nvPr>
        </p:nvSpPr>
        <p:spPr/>
        <p:txBody>
          <a:bodyPr/>
          <a:lstStyle/>
          <a:p>
            <a:pPr marL="0" indent="0" algn="ctr">
              <a:buNone/>
            </a:pPr>
            <a:endParaRPr lang="en-IN" sz="2000" b="1" dirty="0">
              <a:ln w="12700" cmpd="sng">
                <a:solidFill>
                  <a:schemeClr val="accent4"/>
                </a:solidFill>
                <a:prstDash val="solid"/>
              </a:ln>
              <a:gradFill>
                <a:gsLst>
                  <a:gs pos="7000">
                    <a:srgbClr val="58423A"/>
                  </a:gs>
                  <a:gs pos="94406">
                    <a:schemeClr val="accent1">
                      <a:lumMod val="75000"/>
                    </a:schemeClr>
                  </a:gs>
                  <a:gs pos="31000">
                    <a:srgbClr val="A23600"/>
                  </a:gs>
                  <a:gs pos="87000">
                    <a:schemeClr val="accent4">
                      <a:lumMod val="20000"/>
                      <a:lumOff val="80000"/>
                    </a:schemeClr>
                  </a:gs>
                </a:gsLst>
                <a:lin ang="5400000"/>
              </a:gradFill>
            </a:endParaRPr>
          </a:p>
          <a:p>
            <a:pPr marL="0" indent="0" algn="ctr">
              <a:buNone/>
            </a:pPr>
            <a:endParaRPr lang="en-IN" b="1" dirty="0">
              <a:ln w="12700" cmpd="sng">
                <a:solidFill>
                  <a:schemeClr val="accent4"/>
                </a:solidFill>
                <a:prstDash val="solid"/>
              </a:ln>
              <a:gradFill>
                <a:gsLst>
                  <a:gs pos="7000">
                    <a:srgbClr val="58423A"/>
                  </a:gs>
                  <a:gs pos="94406">
                    <a:schemeClr val="accent1">
                      <a:lumMod val="75000"/>
                    </a:schemeClr>
                  </a:gs>
                  <a:gs pos="31000">
                    <a:srgbClr val="A23600"/>
                  </a:gs>
                  <a:gs pos="87000">
                    <a:schemeClr val="accent4">
                      <a:lumMod val="20000"/>
                      <a:lumOff val="80000"/>
                    </a:schemeClr>
                  </a:gs>
                </a:gsLst>
                <a:lin ang="5400000"/>
              </a:gradFill>
            </a:endParaRPr>
          </a:p>
          <a:p>
            <a:pPr marL="0" indent="0" algn="ctr">
              <a:buNone/>
            </a:pPr>
            <a:r>
              <a:rPr lang="en-IN" sz="6000" b="1" i="1" u="sng" dirty="0">
                <a:ln w="12700" cmpd="sng">
                  <a:solidFill>
                    <a:schemeClr val="accent4"/>
                  </a:solidFill>
                  <a:prstDash val="solid"/>
                </a:ln>
                <a:solidFill>
                  <a:srgbClr val="B54C2D"/>
                </a:solidFill>
                <a:effectLst>
                  <a:outerShdw blurRad="38100" dist="38100" dir="2700000" algn="tl">
                    <a:srgbClr val="000000">
                      <a:alpha val="43137"/>
                    </a:srgbClr>
                  </a:outerShdw>
                </a:effectLst>
              </a:rPr>
              <a:t>* Thankyou *</a:t>
            </a:r>
            <a:endParaRPr lang="en-IN" sz="6000" b="1" i="1" u="sng" dirty="0">
              <a:solidFill>
                <a:srgbClr val="B54C2D"/>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168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8392-D283-B8CB-5575-3135DEBF9A92}"/>
              </a:ext>
            </a:extLst>
          </p:cNvPr>
          <p:cNvSpPr>
            <a:spLocks noGrp="1"/>
          </p:cNvSpPr>
          <p:nvPr>
            <p:ph type="title"/>
          </p:nvPr>
        </p:nvSpPr>
        <p:spPr>
          <a:xfrm>
            <a:off x="913794" y="1160205"/>
            <a:ext cx="9911522" cy="609601"/>
          </a:xfrm>
        </p:spPr>
        <p:txBody>
          <a:bodyPr>
            <a:normAutofit/>
          </a:bodyPr>
          <a:lstStyle/>
          <a:p>
            <a:pPr algn="l"/>
            <a:r>
              <a:rPr lang="en-US" sz="2800" dirty="0"/>
              <a:t>PROBLEM STATEMENT</a:t>
            </a:r>
            <a:endParaRPr lang="en-IN" sz="2800" dirty="0"/>
          </a:p>
        </p:txBody>
      </p:sp>
      <p:sp>
        <p:nvSpPr>
          <p:cNvPr id="8" name="Content Placeholder 7">
            <a:extLst>
              <a:ext uri="{FF2B5EF4-FFF2-40B4-BE49-F238E27FC236}">
                <a16:creationId xmlns:a16="http://schemas.microsoft.com/office/drawing/2014/main" id="{FE8F38F6-07DE-37B2-0A54-44374731DC60}"/>
              </a:ext>
            </a:extLst>
          </p:cNvPr>
          <p:cNvSpPr>
            <a:spLocks noGrp="1"/>
          </p:cNvSpPr>
          <p:nvPr>
            <p:ph idx="1"/>
          </p:nvPr>
        </p:nvSpPr>
        <p:spPr>
          <a:xfrm>
            <a:off x="913794" y="1907458"/>
            <a:ext cx="10904579" cy="3401961"/>
          </a:xfrm>
        </p:spPr>
        <p:txBody>
          <a:bodyPr>
            <a:normAutofit/>
          </a:bodyPr>
          <a:lstStyle/>
          <a:p>
            <a:r>
              <a:rPr lang="en-US" sz="2400" dirty="0"/>
              <a:t>The dataset includes booking details for a city hotel and a resort hotel, covering booking timing, guest demographics (adults, children, babies), available parking spaces, booking agent, and more.</a:t>
            </a:r>
          </a:p>
          <a:p>
            <a:endParaRPr lang="en-US" sz="1800" dirty="0"/>
          </a:p>
          <a:p>
            <a:r>
              <a:rPr lang="en-US" sz="2400" dirty="0"/>
              <a:t>The project aims to explore and analyze the data to uncover key factors influencing bookings.</a:t>
            </a:r>
            <a:endParaRPr lang="en-IN" sz="2400" dirty="0"/>
          </a:p>
        </p:txBody>
      </p:sp>
    </p:spTree>
    <p:extLst>
      <p:ext uri="{BB962C8B-B14F-4D97-AF65-F5344CB8AC3E}">
        <p14:creationId xmlns:p14="http://schemas.microsoft.com/office/powerpoint/2010/main" val="258740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9E9A-1F79-038E-9491-5AF94DAA14D2}"/>
              </a:ext>
            </a:extLst>
          </p:cNvPr>
          <p:cNvSpPr>
            <a:spLocks noGrp="1"/>
          </p:cNvSpPr>
          <p:nvPr>
            <p:ph type="title"/>
          </p:nvPr>
        </p:nvSpPr>
        <p:spPr/>
        <p:txBody>
          <a:bodyPr/>
          <a:lstStyle/>
          <a:p>
            <a:pPr algn="l"/>
            <a:r>
              <a:rPr lang="en-IN" i="0" dirty="0">
                <a:effectLst/>
                <a:latin typeface="-apple-system"/>
              </a:rPr>
              <a:t>Dataset First View</a:t>
            </a:r>
            <a:endParaRPr lang="en-IN" dirty="0"/>
          </a:p>
        </p:txBody>
      </p:sp>
      <p:pic>
        <p:nvPicPr>
          <p:cNvPr id="4" name="Content Placeholder 5">
            <a:extLst>
              <a:ext uri="{FF2B5EF4-FFF2-40B4-BE49-F238E27FC236}">
                <a16:creationId xmlns:a16="http://schemas.microsoft.com/office/drawing/2014/main" id="{0D9B6B39-87BF-F68D-1E33-7D7C283B0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066115"/>
            <a:ext cx="9604375" cy="3349658"/>
          </a:xfrm>
          <a:prstGeom prst="rect">
            <a:avLst/>
          </a:prstGeom>
        </p:spPr>
      </p:pic>
    </p:spTree>
    <p:extLst>
      <p:ext uri="{BB962C8B-B14F-4D97-AF65-F5344CB8AC3E}">
        <p14:creationId xmlns:p14="http://schemas.microsoft.com/office/powerpoint/2010/main" val="199793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534C-69C3-9189-335A-AE34FB0761A9}"/>
              </a:ext>
            </a:extLst>
          </p:cNvPr>
          <p:cNvSpPr>
            <a:spLocks noGrp="1"/>
          </p:cNvSpPr>
          <p:nvPr>
            <p:ph type="title"/>
          </p:nvPr>
        </p:nvSpPr>
        <p:spPr/>
        <p:txBody>
          <a:bodyPr>
            <a:normAutofit/>
          </a:bodyPr>
          <a:lstStyle/>
          <a:p>
            <a:pPr algn="l"/>
            <a:r>
              <a:rPr lang="en-IN" b="0" i="0" dirty="0">
                <a:effectLst/>
              </a:rPr>
              <a:t>Columns</a:t>
            </a:r>
            <a:r>
              <a:rPr lang="en-IN" b="0" i="0" dirty="0">
                <a:effectLst/>
                <a:latin typeface="Courier New" panose="02070309020205020404" pitchFamily="49" charset="0"/>
              </a:rPr>
              <a:t> </a:t>
            </a:r>
            <a:r>
              <a:rPr lang="en-IN" b="0" i="0" dirty="0">
                <a:effectLst/>
              </a:rPr>
              <a:t>name</a:t>
            </a:r>
            <a:br>
              <a:rPr lang="en-IN" b="0" i="0" dirty="0">
                <a:effectLst/>
              </a:rPr>
            </a:br>
            <a:r>
              <a:rPr lang="en-IN" sz="2700" b="0" i="0" dirty="0">
                <a:effectLst/>
                <a:latin typeface="Adobe Caslon Pro" panose="0205050205050A020403" pitchFamily="18" charset="0"/>
              </a:rPr>
              <a:t>we have 119390 index sand 32 columns</a:t>
            </a:r>
            <a:r>
              <a:rPr lang="en-IN" sz="2700" b="0" i="0" dirty="0">
                <a:effectLst/>
              </a:rPr>
              <a:t> </a:t>
            </a:r>
            <a:endParaRPr lang="en-IN" sz="2700" dirty="0"/>
          </a:p>
        </p:txBody>
      </p:sp>
      <p:sp>
        <p:nvSpPr>
          <p:cNvPr id="3" name="Content Placeholder 2">
            <a:extLst>
              <a:ext uri="{FF2B5EF4-FFF2-40B4-BE49-F238E27FC236}">
                <a16:creationId xmlns:a16="http://schemas.microsoft.com/office/drawing/2014/main" id="{83DDCAB7-68DC-AD21-DCC3-872B1E489FC9}"/>
              </a:ext>
            </a:extLst>
          </p:cNvPr>
          <p:cNvSpPr>
            <a:spLocks noGrp="1"/>
          </p:cNvSpPr>
          <p:nvPr>
            <p:ph idx="1"/>
          </p:nvPr>
        </p:nvSpPr>
        <p:spPr/>
        <p:txBody>
          <a:bodyPr>
            <a:normAutofit fontScale="92500"/>
          </a:bodyPr>
          <a:lstStyle/>
          <a:p>
            <a:r>
              <a:rPr lang="en-US" sz="2400" dirty="0"/>
              <a:t>Hotel,is_canceled,lead_time,DATE,arrival_date_week_number,stays_in_weekend_nights,stays_in_week_nights,TOTAL_STAY,adults,children,babies,TOTAL GUEST,meal,country,market_segment,distribution_channel,is_repeated_guest,previous_cancellations,previous_bookings_not_canceled,reserved_room_type,assigned_room_type,booking_changes,deposit_type,agent,days_in_waiting_list,customer_type,adr,required_car_parking_spaces,total_of_special_requests,reservation_status,reservation_status_date,Customer </a:t>
            </a:r>
            <a:r>
              <a:rPr lang="en-US" sz="2400" dirty="0" err="1"/>
              <a:t>ID,Week</a:t>
            </a:r>
            <a:r>
              <a:rPr lang="en-US" sz="2400" dirty="0"/>
              <a:t> Days</a:t>
            </a:r>
            <a:endParaRPr lang="en-IN" sz="2400" dirty="0"/>
          </a:p>
        </p:txBody>
      </p:sp>
    </p:spTree>
    <p:extLst>
      <p:ext uri="{BB962C8B-B14F-4D97-AF65-F5344CB8AC3E}">
        <p14:creationId xmlns:p14="http://schemas.microsoft.com/office/powerpoint/2010/main" val="18403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CEFC-565A-71C0-E81A-DEF37A2B0538}"/>
              </a:ext>
            </a:extLst>
          </p:cNvPr>
          <p:cNvSpPr>
            <a:spLocks noGrp="1"/>
          </p:cNvSpPr>
          <p:nvPr>
            <p:ph type="title"/>
          </p:nvPr>
        </p:nvSpPr>
        <p:spPr/>
        <p:txBody>
          <a:bodyPr>
            <a:normAutofit fontScale="90000"/>
          </a:bodyPr>
          <a:lstStyle/>
          <a:p>
            <a:pPr algn="l"/>
            <a:r>
              <a:rPr lang="en-US" sz="4000" dirty="0"/>
              <a:t>What did you know about your dataset?</a:t>
            </a:r>
            <a:endParaRPr lang="en-IN" sz="4000" dirty="0"/>
          </a:p>
        </p:txBody>
      </p:sp>
      <p:sp>
        <p:nvSpPr>
          <p:cNvPr id="3" name="Content Placeholder 2">
            <a:extLst>
              <a:ext uri="{FF2B5EF4-FFF2-40B4-BE49-F238E27FC236}">
                <a16:creationId xmlns:a16="http://schemas.microsoft.com/office/drawing/2014/main" id="{8AAB7FB7-ECAA-15EE-7828-65FDA5205FB3}"/>
              </a:ext>
            </a:extLst>
          </p:cNvPr>
          <p:cNvSpPr>
            <a:spLocks noGrp="1"/>
          </p:cNvSpPr>
          <p:nvPr>
            <p:ph idx="1"/>
          </p:nvPr>
        </p:nvSpPr>
        <p:spPr/>
        <p:txBody>
          <a:bodyPr>
            <a:normAutofit/>
          </a:bodyPr>
          <a:lstStyle/>
          <a:p>
            <a:pPr marL="494100" indent="-457200">
              <a:buFont typeface="+mj-lt"/>
              <a:buAutoNum type="arabicPeriod"/>
            </a:pPr>
            <a:r>
              <a:rPr lang="en-US" sz="1300" dirty="0"/>
              <a:t>The given dataset is of Hotel Booking and we have to analyze and explore this dataset to discover important factors which affects the Hotel Booking. This dataset has 119390 rows and 32 columns.</a:t>
            </a:r>
          </a:p>
          <a:p>
            <a:pPr marL="494100" indent="-457200">
              <a:buFont typeface="+mj-lt"/>
              <a:buAutoNum type="arabicPeriod"/>
            </a:pPr>
            <a:r>
              <a:rPr lang="en-US" sz="1300" dirty="0"/>
              <a:t>The value error is in 4 rows</a:t>
            </a:r>
          </a:p>
          <a:p>
            <a:pPr marL="494100" indent="-457200">
              <a:buFont typeface="+mj-lt"/>
              <a:buAutoNum type="arabicPeriod"/>
            </a:pPr>
            <a:r>
              <a:rPr lang="en-US" sz="1300" dirty="0"/>
              <a:t> The duplicate value count is 31993 rows.</a:t>
            </a:r>
          </a:p>
          <a:p>
            <a:pPr marL="494100" indent="-457200">
              <a:buFont typeface="+mj-lt"/>
              <a:buAutoNum type="arabicPeriod"/>
            </a:pPr>
            <a:r>
              <a:rPr lang="en-US" sz="1300" dirty="0"/>
              <a:t> There are 4 columns in dataset which is having missing values and those columns are company, agent, country and children.</a:t>
            </a:r>
          </a:p>
          <a:p>
            <a:pPr marL="494100" indent="-457200">
              <a:buFont typeface="+mj-lt"/>
              <a:buAutoNum type="arabicPeriod"/>
            </a:pPr>
            <a:r>
              <a:rPr lang="en-US" sz="1300" dirty="0"/>
              <a:t> There are separate columns called adults, children and babies that show the total number of people who are coming to visit, so instead of different columns will add  in one called Columns “TOTAL GUEST”</a:t>
            </a:r>
          </a:p>
          <a:p>
            <a:pPr marL="494100" indent="-457200">
              <a:buFont typeface="+mj-lt"/>
              <a:buAutoNum type="arabicPeriod"/>
            </a:pPr>
            <a:r>
              <a:rPr lang="en-US" sz="1300" dirty="0"/>
              <a:t>We'll consolidate the “</a:t>
            </a:r>
            <a:r>
              <a:rPr lang="en-US" sz="1300" dirty="0" err="1"/>
              <a:t>stays_in_weekend_nights</a:t>
            </a:r>
            <a:r>
              <a:rPr lang="en-US" sz="1300" dirty="0"/>
              <a:t>" and "</a:t>
            </a:r>
            <a:r>
              <a:rPr lang="en-US" sz="1300" dirty="0" err="1"/>
              <a:t>stays_in_week_nights</a:t>
            </a:r>
            <a:r>
              <a:rPr lang="en-US" sz="1300" dirty="0"/>
              <a:t>" columns into a single column named "TOTAL_STAY" to represent the total number of nights stayed by visitors.</a:t>
            </a:r>
          </a:p>
          <a:p>
            <a:pPr marL="494100" indent="-457200">
              <a:buFont typeface="+mj-lt"/>
              <a:buAutoNum type="arabicPeriod"/>
            </a:pPr>
            <a:r>
              <a:rPr lang="en-US" sz="1300" dirty="0"/>
              <a:t>We'll combine the "</a:t>
            </a:r>
            <a:r>
              <a:rPr lang="en-US" sz="1300" dirty="0" err="1"/>
              <a:t>arrival_date_year</a:t>
            </a:r>
            <a:r>
              <a:rPr lang="en-US" sz="1300" dirty="0"/>
              <a:t>," "</a:t>
            </a:r>
            <a:r>
              <a:rPr lang="en-US" sz="1300" dirty="0" err="1"/>
              <a:t>arrival_date_month</a:t>
            </a:r>
            <a:r>
              <a:rPr lang="en-US" sz="1300" dirty="0"/>
              <a:t>," and "</a:t>
            </a:r>
            <a:r>
              <a:rPr lang="en-US" sz="1300" dirty="0" err="1"/>
              <a:t>arrival_date_day_of_month</a:t>
            </a:r>
            <a:r>
              <a:rPr lang="en-US" sz="1300" dirty="0"/>
              <a:t>" columns into a single column named "Date" to represent the arrival date.</a:t>
            </a:r>
            <a:endParaRPr lang="en-IN" sz="1300" dirty="0"/>
          </a:p>
        </p:txBody>
      </p:sp>
    </p:spTree>
    <p:extLst>
      <p:ext uri="{BB962C8B-B14F-4D97-AF65-F5344CB8AC3E}">
        <p14:creationId xmlns:p14="http://schemas.microsoft.com/office/powerpoint/2010/main" val="2604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25DC-B599-CBFB-A9FB-9B2921741B7F}"/>
              </a:ext>
            </a:extLst>
          </p:cNvPr>
          <p:cNvSpPr>
            <a:spLocks noGrp="1"/>
          </p:cNvSpPr>
          <p:nvPr>
            <p:ph type="title"/>
          </p:nvPr>
        </p:nvSpPr>
        <p:spPr/>
        <p:txBody>
          <a:bodyPr>
            <a:normAutofit/>
          </a:bodyPr>
          <a:lstStyle/>
          <a:p>
            <a:pPr algn="l"/>
            <a:r>
              <a:rPr lang="en-IN" sz="4000" b="1" i="0" dirty="0">
                <a:effectLst/>
                <a:latin typeface="-apple-system"/>
              </a:rPr>
              <a:t>Variables Description</a:t>
            </a:r>
            <a:endParaRPr lang="en-IN" sz="4000" dirty="0"/>
          </a:p>
        </p:txBody>
      </p:sp>
      <p:sp>
        <p:nvSpPr>
          <p:cNvPr id="3" name="Content Placeholder 2">
            <a:extLst>
              <a:ext uri="{FF2B5EF4-FFF2-40B4-BE49-F238E27FC236}">
                <a16:creationId xmlns:a16="http://schemas.microsoft.com/office/drawing/2014/main" id="{846927C3-C30D-9A70-4E81-D6E97FACB8AA}"/>
              </a:ext>
            </a:extLst>
          </p:cNvPr>
          <p:cNvSpPr>
            <a:spLocks noGrp="1"/>
          </p:cNvSpPr>
          <p:nvPr>
            <p:ph idx="1"/>
          </p:nvPr>
        </p:nvSpPr>
        <p:spPr>
          <a:xfrm>
            <a:off x="1451579" y="2094390"/>
            <a:ext cx="9603275" cy="3450613"/>
          </a:xfrm>
        </p:spPr>
        <p:txBody>
          <a:bodyPr>
            <a:normAutofit fontScale="70000" lnSpcReduction="20000"/>
          </a:bodyPr>
          <a:lstStyle/>
          <a:p>
            <a:pPr algn="l">
              <a:buFont typeface="Arial" panose="020B0604020202020204" pitchFamily="34" charset="0"/>
              <a:buChar char="•"/>
            </a:pPr>
            <a:r>
              <a:rPr lang="en-US" sz="1900" b="0" i="0" dirty="0">
                <a:effectLst/>
                <a:latin typeface="-apple-system"/>
              </a:rPr>
              <a:t>hotel - </a:t>
            </a:r>
            <a:r>
              <a:rPr lang="en-US" sz="1900" b="1" i="0" dirty="0">
                <a:effectLst/>
                <a:latin typeface="-apple-system"/>
              </a:rPr>
              <a:t>Type of hotel(Resort or City).</a:t>
            </a:r>
            <a:endParaRPr lang="en-US" sz="1900" b="0" i="0" dirty="0">
              <a:effectLst/>
              <a:latin typeface="-apple-system"/>
            </a:endParaRPr>
          </a:p>
          <a:p>
            <a:pPr algn="l">
              <a:buFont typeface="Arial" panose="020B0604020202020204" pitchFamily="34" charset="0"/>
              <a:buChar char="•"/>
            </a:pPr>
            <a:r>
              <a:rPr lang="en-US" sz="1900" b="0" i="0" dirty="0" err="1">
                <a:effectLst/>
                <a:latin typeface="-apple-system"/>
              </a:rPr>
              <a:t>is_canceld</a:t>
            </a:r>
            <a:r>
              <a:rPr lang="en-US" sz="1900" b="0" i="0" dirty="0">
                <a:effectLst/>
                <a:latin typeface="-apple-system"/>
              </a:rPr>
              <a:t> - </a:t>
            </a:r>
            <a:r>
              <a:rPr lang="en-US" sz="1900" b="1" i="0" dirty="0">
                <a:effectLst/>
                <a:latin typeface="-apple-system"/>
              </a:rPr>
              <a:t>If there was booking cancel(0) or not(1).</a:t>
            </a:r>
            <a:endParaRPr lang="en-US" sz="1900" b="0" i="0" dirty="0">
              <a:effectLst/>
              <a:latin typeface="-apple-system"/>
            </a:endParaRPr>
          </a:p>
          <a:p>
            <a:pPr algn="l">
              <a:buFont typeface="Arial" panose="020B0604020202020204" pitchFamily="34" charset="0"/>
              <a:buChar char="•"/>
            </a:pPr>
            <a:r>
              <a:rPr lang="en-US" sz="1900" b="0" i="0" dirty="0">
                <a:effectLst/>
                <a:latin typeface="-apple-system"/>
              </a:rPr>
              <a:t>lead time - </a:t>
            </a:r>
            <a:r>
              <a:rPr lang="en-US" sz="1900" b="1" i="0" dirty="0">
                <a:effectLst/>
                <a:latin typeface="-apple-system"/>
              </a:rPr>
              <a:t>The number of days between time books their room to arrive hotel.</a:t>
            </a:r>
            <a:endParaRPr lang="en-US" sz="1900" b="0" i="0" dirty="0">
              <a:effectLst/>
              <a:latin typeface="-apple-system"/>
            </a:endParaRPr>
          </a:p>
          <a:p>
            <a:pPr algn="l">
              <a:buFont typeface="Arial" panose="020B0604020202020204" pitchFamily="34" charset="0"/>
              <a:buChar char="•"/>
            </a:pPr>
            <a:r>
              <a:rPr lang="en-US" sz="1900" b="0" i="0" dirty="0" err="1">
                <a:effectLst/>
                <a:latin typeface="-apple-system"/>
              </a:rPr>
              <a:t>arrival_date_year</a:t>
            </a:r>
            <a:r>
              <a:rPr lang="en-US" sz="1900" b="0" i="0" dirty="0">
                <a:effectLst/>
                <a:latin typeface="-apple-system"/>
              </a:rPr>
              <a:t> - </a:t>
            </a:r>
            <a:r>
              <a:rPr lang="en-US" sz="1900" b="1" i="0" dirty="0">
                <a:effectLst/>
                <a:latin typeface="-apple-system"/>
              </a:rPr>
              <a:t>Year of arrival date.</a:t>
            </a:r>
            <a:endParaRPr lang="en-US" sz="1900" b="0" i="0" dirty="0">
              <a:effectLst/>
              <a:latin typeface="-apple-system"/>
            </a:endParaRPr>
          </a:p>
          <a:p>
            <a:pPr algn="l">
              <a:buFont typeface="Arial" panose="020B0604020202020204" pitchFamily="34" charset="0"/>
              <a:buChar char="•"/>
            </a:pPr>
            <a:r>
              <a:rPr lang="en-US" sz="1900" b="0" i="0" dirty="0" err="1">
                <a:effectLst/>
                <a:latin typeface="-apple-system"/>
              </a:rPr>
              <a:t>arrival_date_month</a:t>
            </a:r>
            <a:r>
              <a:rPr lang="en-US" sz="1900" b="0" i="0" dirty="0">
                <a:effectLst/>
                <a:latin typeface="-apple-system"/>
              </a:rPr>
              <a:t> - </a:t>
            </a:r>
            <a:r>
              <a:rPr lang="en-US" sz="1900" b="1" i="0" dirty="0">
                <a:effectLst/>
                <a:latin typeface="-apple-system"/>
              </a:rPr>
              <a:t>Month of arrival date.</a:t>
            </a:r>
            <a:endParaRPr lang="en-US" sz="1900" b="0" i="0" dirty="0">
              <a:effectLst/>
              <a:latin typeface="-apple-system"/>
            </a:endParaRPr>
          </a:p>
          <a:p>
            <a:pPr algn="l">
              <a:buFont typeface="Arial" panose="020B0604020202020204" pitchFamily="34" charset="0"/>
              <a:buChar char="•"/>
            </a:pPr>
            <a:r>
              <a:rPr lang="en-US" sz="1900" b="0" i="0" dirty="0" err="1">
                <a:effectLst/>
                <a:latin typeface="-apple-system"/>
              </a:rPr>
              <a:t>arrival_date_week_number</a:t>
            </a:r>
            <a:r>
              <a:rPr lang="en-US" sz="1900" b="0" i="0" dirty="0">
                <a:effectLst/>
                <a:latin typeface="-apple-system"/>
              </a:rPr>
              <a:t> - </a:t>
            </a:r>
            <a:r>
              <a:rPr lang="en-US" sz="1900" b="1" i="0" dirty="0">
                <a:effectLst/>
                <a:latin typeface="-apple-system"/>
              </a:rPr>
              <a:t>Week no. of year for arrival date.</a:t>
            </a:r>
            <a:endParaRPr lang="en-US" sz="1900" b="0" i="0" dirty="0">
              <a:effectLst/>
              <a:latin typeface="-apple-system"/>
            </a:endParaRPr>
          </a:p>
          <a:p>
            <a:pPr algn="l">
              <a:buFont typeface="Arial" panose="020B0604020202020204" pitchFamily="34" charset="0"/>
              <a:buChar char="•"/>
            </a:pPr>
            <a:r>
              <a:rPr lang="en-US" sz="1900" b="0" i="0" dirty="0" err="1">
                <a:effectLst/>
                <a:latin typeface="-apple-system"/>
              </a:rPr>
              <a:t>stays_in_weekend_nights</a:t>
            </a:r>
            <a:r>
              <a:rPr lang="en-US" sz="1900" b="0" i="0" dirty="0">
                <a:effectLst/>
                <a:latin typeface="-apple-system"/>
              </a:rPr>
              <a:t> - </a:t>
            </a:r>
            <a:r>
              <a:rPr lang="en-US" sz="1900" b="1" i="0" dirty="0">
                <a:effectLst/>
                <a:latin typeface="-apple-system"/>
              </a:rPr>
              <a:t>No. of weekend nights(Saturday or Sunday) spend by guest at hotel.</a:t>
            </a:r>
          </a:p>
          <a:p>
            <a:pPr algn="l">
              <a:buFont typeface="Arial" panose="020B0604020202020204" pitchFamily="34" charset="0"/>
              <a:buChar char="•"/>
            </a:pPr>
            <a:r>
              <a:rPr lang="en-US" sz="1900" b="0" i="0" dirty="0" err="1">
                <a:effectLst/>
                <a:latin typeface="-apple-system"/>
              </a:rPr>
              <a:t>stays_in_week_nights</a:t>
            </a:r>
            <a:r>
              <a:rPr lang="en-US" sz="1900" b="0" i="0" dirty="0">
                <a:effectLst/>
                <a:latin typeface="-apple-system"/>
              </a:rPr>
              <a:t> -</a:t>
            </a:r>
            <a:r>
              <a:rPr lang="en-US" sz="1900" b="1" i="0" dirty="0">
                <a:effectLst/>
                <a:latin typeface="-apple-system"/>
              </a:rPr>
              <a:t>No. of weeknight( Mon to Fri) spend by guest at hotel.</a:t>
            </a:r>
            <a:endParaRPr lang="en-US" sz="1900" b="0" i="0" dirty="0">
              <a:effectLst/>
              <a:latin typeface="-apple-system"/>
            </a:endParaRPr>
          </a:p>
          <a:p>
            <a:pPr algn="l">
              <a:buFont typeface="Arial" panose="020B0604020202020204" pitchFamily="34" charset="0"/>
              <a:buChar char="•"/>
            </a:pPr>
            <a:r>
              <a:rPr lang="en-US" sz="1900" b="0" i="0" dirty="0">
                <a:effectLst/>
                <a:latin typeface="-apple-system"/>
              </a:rPr>
              <a:t>adults - </a:t>
            </a:r>
            <a:r>
              <a:rPr lang="en-US" sz="1900" b="1" i="0" dirty="0">
                <a:effectLst/>
                <a:latin typeface="-apple-system"/>
              </a:rPr>
              <a:t>No. of adults among guest.</a:t>
            </a:r>
            <a:endParaRPr lang="en-US" sz="1900" b="0" i="0" dirty="0">
              <a:effectLst/>
              <a:latin typeface="-apple-system"/>
            </a:endParaRPr>
          </a:p>
          <a:p>
            <a:pPr algn="l">
              <a:buFont typeface="Arial" panose="020B0604020202020204" pitchFamily="34" charset="0"/>
              <a:buChar char="•"/>
            </a:pPr>
            <a:r>
              <a:rPr lang="en-US" sz="1900" b="0" i="0" dirty="0">
                <a:effectLst/>
                <a:latin typeface="-apple-system"/>
              </a:rPr>
              <a:t>children - </a:t>
            </a:r>
            <a:r>
              <a:rPr lang="en-US" sz="1900" b="1" i="0" dirty="0">
                <a:effectLst/>
                <a:latin typeface="-apple-system"/>
              </a:rPr>
              <a:t>No. of children among guest.</a:t>
            </a:r>
            <a:endParaRPr lang="en-US" sz="1900" b="0" i="0" dirty="0">
              <a:effectLst/>
              <a:latin typeface="-apple-system"/>
            </a:endParaRPr>
          </a:p>
          <a:p>
            <a:endParaRPr lang="en-IN" dirty="0"/>
          </a:p>
        </p:txBody>
      </p:sp>
    </p:spTree>
    <p:extLst>
      <p:ext uri="{BB962C8B-B14F-4D97-AF65-F5344CB8AC3E}">
        <p14:creationId xmlns:p14="http://schemas.microsoft.com/office/powerpoint/2010/main" val="14830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44F9-190A-6619-F46D-7EB122190CEC}"/>
              </a:ext>
            </a:extLst>
          </p:cNvPr>
          <p:cNvSpPr>
            <a:spLocks noGrp="1"/>
          </p:cNvSpPr>
          <p:nvPr>
            <p:ph type="title"/>
          </p:nvPr>
        </p:nvSpPr>
        <p:spPr/>
        <p:txBody>
          <a:bodyPr>
            <a:normAutofit/>
          </a:bodyPr>
          <a:lstStyle/>
          <a:p>
            <a:pPr algn="l"/>
            <a:r>
              <a:rPr lang="en-IN" sz="4000" b="1" i="0" dirty="0">
                <a:effectLst/>
                <a:latin typeface="-apple-system"/>
              </a:rPr>
              <a:t>Variables Description</a:t>
            </a:r>
            <a:endParaRPr lang="en-IN" sz="4000" dirty="0"/>
          </a:p>
        </p:txBody>
      </p:sp>
      <p:sp>
        <p:nvSpPr>
          <p:cNvPr id="3" name="Content Placeholder 2">
            <a:extLst>
              <a:ext uri="{FF2B5EF4-FFF2-40B4-BE49-F238E27FC236}">
                <a16:creationId xmlns:a16="http://schemas.microsoft.com/office/drawing/2014/main" id="{4FE80ABC-4BF1-70EA-2569-9888BEDFF3E9}"/>
              </a:ext>
            </a:extLst>
          </p:cNvPr>
          <p:cNvSpPr>
            <a:spLocks noGrp="1"/>
          </p:cNvSpPr>
          <p:nvPr>
            <p:ph idx="1"/>
          </p:nvPr>
        </p:nvSpPr>
        <p:spPr/>
        <p:txBody>
          <a:bodyPr>
            <a:normAutofit fontScale="47500" lnSpcReduction="20000"/>
          </a:bodyPr>
          <a:lstStyle/>
          <a:p>
            <a:pPr algn="l">
              <a:buFont typeface="Arial" panose="020B0604020202020204" pitchFamily="34" charset="0"/>
              <a:buChar char="•"/>
            </a:pPr>
            <a:r>
              <a:rPr lang="en-US" sz="2500" b="0" i="0" dirty="0">
                <a:effectLst/>
                <a:latin typeface="-apple-system"/>
              </a:rPr>
              <a:t>babies - </a:t>
            </a:r>
            <a:r>
              <a:rPr lang="en-US" sz="2500" b="1" i="0" dirty="0">
                <a:effectLst/>
                <a:latin typeface="-apple-system"/>
              </a:rPr>
              <a:t>No. of babies among guest.</a:t>
            </a:r>
            <a:endParaRPr lang="en-US" sz="2500" b="0" i="0" dirty="0">
              <a:effectLst/>
              <a:latin typeface="-apple-system"/>
            </a:endParaRPr>
          </a:p>
          <a:p>
            <a:pPr algn="l">
              <a:buFont typeface="Arial" panose="020B0604020202020204" pitchFamily="34" charset="0"/>
              <a:buChar char="•"/>
            </a:pPr>
            <a:r>
              <a:rPr lang="en-US" sz="2500" b="0" i="0" dirty="0">
                <a:effectLst/>
                <a:latin typeface="-apple-system"/>
              </a:rPr>
              <a:t>meal - </a:t>
            </a:r>
            <a:r>
              <a:rPr lang="en-US" sz="2500" b="1" i="0" dirty="0">
                <a:effectLst/>
                <a:latin typeface="-apple-system"/>
              </a:rPr>
              <a:t>Type of meal booked by guest.</a:t>
            </a:r>
            <a:endParaRPr lang="en-US" sz="2500" b="0" i="0" dirty="0">
              <a:effectLst/>
              <a:latin typeface="-apple-system"/>
            </a:endParaRPr>
          </a:p>
          <a:p>
            <a:pPr algn="l">
              <a:buFont typeface="Arial" panose="020B0604020202020204" pitchFamily="34" charset="0"/>
              <a:buChar char="•"/>
            </a:pPr>
            <a:r>
              <a:rPr lang="en-US" sz="2500" b="0" i="0" dirty="0">
                <a:effectLst/>
                <a:latin typeface="-apple-system"/>
              </a:rPr>
              <a:t>country - </a:t>
            </a:r>
            <a:r>
              <a:rPr lang="en-US" sz="2500" b="1" i="0" dirty="0">
                <a:effectLst/>
                <a:latin typeface="-apple-system"/>
              </a:rPr>
              <a:t>Country of guest.</a:t>
            </a:r>
            <a:endParaRPr lang="en-US" sz="2500" b="0" i="0" dirty="0">
              <a:effectLst/>
              <a:latin typeface="-apple-system"/>
            </a:endParaRPr>
          </a:p>
          <a:p>
            <a:pPr algn="l">
              <a:buFont typeface="Arial" panose="020B0604020202020204" pitchFamily="34" charset="0"/>
              <a:buChar char="•"/>
            </a:pPr>
            <a:r>
              <a:rPr lang="en-US" sz="2500" b="0" i="0" dirty="0" err="1">
                <a:effectLst/>
                <a:latin typeface="-apple-system"/>
              </a:rPr>
              <a:t>market_segment</a:t>
            </a:r>
            <a:r>
              <a:rPr lang="en-US" sz="2500" b="0" i="0" dirty="0">
                <a:effectLst/>
                <a:latin typeface="-apple-system"/>
              </a:rPr>
              <a:t> - </a:t>
            </a:r>
            <a:r>
              <a:rPr lang="en-US" sz="2500" b="1" i="0" dirty="0">
                <a:effectLst/>
                <a:latin typeface="-apple-system"/>
              </a:rPr>
              <a:t>grouping into categories based on their booking patterns and travel habits.</a:t>
            </a:r>
            <a:endParaRPr lang="en-US" sz="2500" b="0" i="0" dirty="0">
              <a:effectLst/>
              <a:latin typeface="-apple-system"/>
            </a:endParaRPr>
          </a:p>
          <a:p>
            <a:pPr algn="l">
              <a:buFont typeface="Arial" panose="020B0604020202020204" pitchFamily="34" charset="0"/>
              <a:buChar char="•"/>
            </a:pPr>
            <a:r>
              <a:rPr lang="en-US" sz="2500" b="0" i="0" dirty="0" err="1">
                <a:effectLst/>
                <a:latin typeface="-apple-system"/>
              </a:rPr>
              <a:t>distribution_channel</a:t>
            </a:r>
            <a:r>
              <a:rPr lang="en-US" sz="2500" b="0" i="0" dirty="0">
                <a:effectLst/>
                <a:latin typeface="-apple-system"/>
              </a:rPr>
              <a:t> - </a:t>
            </a:r>
            <a:r>
              <a:rPr lang="en-US" sz="2500" b="1" i="0" dirty="0">
                <a:effectLst/>
                <a:latin typeface="-apple-system"/>
              </a:rPr>
              <a:t>Name of booking distribution channel.</a:t>
            </a:r>
            <a:endParaRPr lang="en-US" sz="2500" b="0" i="0" dirty="0">
              <a:effectLst/>
              <a:latin typeface="-apple-system"/>
            </a:endParaRPr>
          </a:p>
          <a:p>
            <a:pPr algn="l">
              <a:buFont typeface="Arial" panose="020B0604020202020204" pitchFamily="34" charset="0"/>
              <a:buChar char="•"/>
            </a:pPr>
            <a:r>
              <a:rPr lang="en-US" sz="2500" b="0" i="0" dirty="0" err="1">
                <a:effectLst/>
                <a:latin typeface="-apple-system"/>
              </a:rPr>
              <a:t>is_repeated_guest</a:t>
            </a:r>
            <a:r>
              <a:rPr lang="en-US" sz="2500" b="0" i="0" dirty="0">
                <a:effectLst/>
                <a:latin typeface="-apple-system"/>
              </a:rPr>
              <a:t> - </a:t>
            </a:r>
            <a:r>
              <a:rPr lang="en-US" sz="2500" b="1" i="0" dirty="0">
                <a:effectLst/>
                <a:latin typeface="-apple-system"/>
              </a:rPr>
              <a:t>If the booking was from repeated by guest(1) or not(0).</a:t>
            </a:r>
            <a:endParaRPr lang="en-US" sz="2500" b="0" i="0" dirty="0">
              <a:effectLst/>
              <a:latin typeface="-apple-system"/>
            </a:endParaRPr>
          </a:p>
          <a:p>
            <a:pPr algn="l">
              <a:buFont typeface="Arial" panose="020B0604020202020204" pitchFamily="34" charset="0"/>
              <a:buChar char="•"/>
            </a:pPr>
            <a:r>
              <a:rPr lang="en-US" sz="2500" b="0" i="0" dirty="0" err="1">
                <a:effectLst/>
                <a:latin typeface="-apple-system"/>
              </a:rPr>
              <a:t>previous_cancelletions</a:t>
            </a:r>
            <a:r>
              <a:rPr lang="en-US" sz="2500" b="0" i="0" dirty="0">
                <a:effectLst/>
                <a:latin typeface="-apple-system"/>
              </a:rPr>
              <a:t> - </a:t>
            </a:r>
            <a:r>
              <a:rPr lang="en-US" sz="2500" b="1" i="0" dirty="0">
                <a:effectLst/>
                <a:latin typeface="-apple-system"/>
              </a:rPr>
              <a:t>No. of previous booking that were cancelled by the customer prior to the customer booking.</a:t>
            </a:r>
            <a:endParaRPr lang="en-US" sz="2500" b="0" i="0" dirty="0">
              <a:effectLst/>
              <a:latin typeface="-apple-system"/>
            </a:endParaRPr>
          </a:p>
          <a:p>
            <a:pPr algn="l">
              <a:buFont typeface="Arial" panose="020B0604020202020204" pitchFamily="34" charset="0"/>
              <a:buChar char="•"/>
            </a:pPr>
            <a:r>
              <a:rPr lang="en-US" sz="2500" b="0" i="0" dirty="0" err="1">
                <a:effectLst/>
                <a:latin typeface="-apple-system"/>
              </a:rPr>
              <a:t>previous_booking_not_canceled</a:t>
            </a:r>
            <a:r>
              <a:rPr lang="en-US" sz="2500" b="0" i="0" dirty="0">
                <a:effectLst/>
                <a:latin typeface="-apple-system"/>
              </a:rPr>
              <a:t> - </a:t>
            </a:r>
            <a:r>
              <a:rPr lang="en-US" sz="2500" b="1" i="0" dirty="0">
                <a:effectLst/>
                <a:latin typeface="-apple-system"/>
              </a:rPr>
              <a:t>No. of previous booking that were not cancelled by the customer prior to the customer booking.</a:t>
            </a:r>
          </a:p>
          <a:p>
            <a:pPr algn="l">
              <a:buFont typeface="Arial" panose="020B0604020202020204" pitchFamily="34" charset="0"/>
              <a:buChar char="•"/>
            </a:pPr>
            <a:r>
              <a:rPr lang="en-US" sz="2500" b="0" i="0" dirty="0" err="1">
                <a:effectLst/>
                <a:latin typeface="-apple-system"/>
              </a:rPr>
              <a:t>reserved_room_type</a:t>
            </a:r>
            <a:r>
              <a:rPr lang="en-US" sz="2500" b="0" i="0" dirty="0">
                <a:effectLst/>
                <a:latin typeface="-apple-system"/>
              </a:rPr>
              <a:t> - </a:t>
            </a:r>
            <a:r>
              <a:rPr lang="en-US" sz="2500" b="1" i="0" dirty="0">
                <a:effectLst/>
                <a:latin typeface="-apple-system"/>
              </a:rPr>
              <a:t>Code of room type reserved.</a:t>
            </a:r>
            <a:endParaRPr lang="en-US" sz="2500" b="0" i="0" dirty="0">
              <a:effectLst/>
              <a:latin typeface="-apple-system"/>
            </a:endParaRPr>
          </a:p>
          <a:p>
            <a:pPr algn="l">
              <a:buFont typeface="Arial" panose="020B0604020202020204" pitchFamily="34" charset="0"/>
              <a:buChar char="•"/>
            </a:pPr>
            <a:r>
              <a:rPr lang="en-US" sz="2500" b="0" i="0" dirty="0" err="1">
                <a:effectLst/>
                <a:latin typeface="-apple-system"/>
              </a:rPr>
              <a:t>assigned_room_type</a:t>
            </a:r>
            <a:r>
              <a:rPr lang="en-US" sz="2500" b="0" i="0" dirty="0">
                <a:effectLst/>
                <a:latin typeface="-apple-system"/>
              </a:rPr>
              <a:t> - </a:t>
            </a:r>
            <a:r>
              <a:rPr lang="en-US" sz="2500" b="1" i="0" dirty="0">
                <a:effectLst/>
                <a:latin typeface="-apple-system"/>
              </a:rPr>
              <a:t>code of room type reserved.</a:t>
            </a:r>
            <a:endParaRPr lang="en-US" sz="2500" b="0" i="0" dirty="0">
              <a:effectLst/>
              <a:latin typeface="-apple-system"/>
            </a:endParaRPr>
          </a:p>
          <a:p>
            <a:pPr algn="l">
              <a:buFont typeface="Arial" panose="020B0604020202020204" pitchFamily="34" charset="0"/>
              <a:buChar char="•"/>
            </a:pPr>
            <a:r>
              <a:rPr lang="en-US" sz="2500" b="0" i="0" dirty="0" err="1">
                <a:effectLst/>
                <a:latin typeface="-apple-system"/>
              </a:rPr>
              <a:t>booking_changes</a:t>
            </a:r>
            <a:r>
              <a:rPr lang="en-US" sz="2500" b="0" i="0" dirty="0">
                <a:effectLst/>
                <a:latin typeface="-apple-system"/>
              </a:rPr>
              <a:t> - </a:t>
            </a:r>
            <a:r>
              <a:rPr lang="en-US" sz="2500" b="1" i="0" dirty="0">
                <a:effectLst/>
                <a:latin typeface="-apple-system"/>
              </a:rPr>
              <a:t>No. of changes made to the booking.</a:t>
            </a:r>
            <a:endParaRPr lang="en-US" sz="2500" b="0" i="0" dirty="0">
              <a:effectLst/>
              <a:latin typeface="-apple-system"/>
            </a:endParaRPr>
          </a:p>
          <a:p>
            <a:endParaRPr lang="en-IN" dirty="0"/>
          </a:p>
        </p:txBody>
      </p:sp>
    </p:spTree>
    <p:extLst>
      <p:ext uri="{BB962C8B-B14F-4D97-AF65-F5344CB8AC3E}">
        <p14:creationId xmlns:p14="http://schemas.microsoft.com/office/powerpoint/2010/main" val="185163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340F-D69F-963E-F986-7C8A0AED4E9E}"/>
              </a:ext>
            </a:extLst>
          </p:cNvPr>
          <p:cNvSpPr>
            <a:spLocks noGrp="1"/>
          </p:cNvSpPr>
          <p:nvPr>
            <p:ph type="title"/>
          </p:nvPr>
        </p:nvSpPr>
        <p:spPr/>
        <p:txBody>
          <a:bodyPr>
            <a:normAutofit/>
          </a:bodyPr>
          <a:lstStyle/>
          <a:p>
            <a:pPr algn="l"/>
            <a:r>
              <a:rPr lang="en-IN" sz="4000" b="1" i="0" dirty="0">
                <a:effectLst/>
                <a:latin typeface="-apple-system"/>
              </a:rPr>
              <a:t>Variables Description</a:t>
            </a:r>
            <a:endParaRPr lang="en-IN" sz="4000" dirty="0"/>
          </a:p>
        </p:txBody>
      </p:sp>
      <p:sp>
        <p:nvSpPr>
          <p:cNvPr id="3" name="Content Placeholder 2">
            <a:extLst>
              <a:ext uri="{FF2B5EF4-FFF2-40B4-BE49-F238E27FC236}">
                <a16:creationId xmlns:a16="http://schemas.microsoft.com/office/drawing/2014/main" id="{D6BA155B-E1E6-C9B1-506E-D5106AB4327E}"/>
              </a:ext>
            </a:extLst>
          </p:cNvPr>
          <p:cNvSpPr>
            <a:spLocks noGrp="1"/>
          </p:cNvSpPr>
          <p:nvPr>
            <p:ph idx="1"/>
          </p:nvPr>
        </p:nvSpPr>
        <p:spPr/>
        <p:txBody>
          <a:bodyPr>
            <a:normAutofit fontScale="70000" lnSpcReduction="20000"/>
          </a:bodyPr>
          <a:lstStyle/>
          <a:p>
            <a:r>
              <a:rPr lang="en-US" b="0" i="0" dirty="0" err="1">
                <a:effectLst/>
                <a:latin typeface="-apple-system"/>
              </a:rPr>
              <a:t>deposit_type</a:t>
            </a:r>
            <a:r>
              <a:rPr lang="en-US" b="0" i="0" dirty="0">
                <a:effectLst/>
                <a:latin typeface="-apple-system"/>
              </a:rPr>
              <a:t> - </a:t>
            </a:r>
            <a:r>
              <a:rPr lang="en-US" b="1" i="0" dirty="0">
                <a:effectLst/>
                <a:latin typeface="-apple-system"/>
              </a:rPr>
              <a:t>Type of the deposit made by the guest.</a:t>
            </a:r>
            <a:endParaRPr lang="en-US" b="0" i="0" dirty="0">
              <a:effectLst/>
              <a:latin typeface="-apple-system"/>
            </a:endParaRPr>
          </a:p>
          <a:p>
            <a:pPr algn="l">
              <a:buFont typeface="Arial" panose="020B0604020202020204" pitchFamily="34" charset="0"/>
              <a:buChar char="•"/>
            </a:pPr>
            <a:r>
              <a:rPr lang="en-US" b="0" i="0" dirty="0">
                <a:effectLst/>
                <a:latin typeface="-apple-system"/>
              </a:rPr>
              <a:t>agent - </a:t>
            </a:r>
            <a:r>
              <a:rPr lang="en-US" b="1" i="0" dirty="0">
                <a:effectLst/>
                <a:latin typeface="-apple-system"/>
              </a:rPr>
              <a:t>Id of the agent who made the booking.</a:t>
            </a:r>
            <a:endParaRPr lang="en-US" b="0" i="0" dirty="0">
              <a:effectLst/>
              <a:latin typeface="-apple-system"/>
            </a:endParaRPr>
          </a:p>
          <a:p>
            <a:pPr algn="l">
              <a:buFont typeface="Arial" panose="020B0604020202020204" pitchFamily="34" charset="0"/>
              <a:buChar char="•"/>
            </a:pPr>
            <a:r>
              <a:rPr lang="en-US" b="0" i="0" dirty="0">
                <a:effectLst/>
                <a:latin typeface="-apple-system"/>
              </a:rPr>
              <a:t>company - </a:t>
            </a:r>
            <a:r>
              <a:rPr lang="en-US" b="1" i="0" dirty="0">
                <a:effectLst/>
                <a:latin typeface="-apple-system"/>
              </a:rPr>
              <a:t>Id of the company that made the booking.</a:t>
            </a:r>
            <a:endParaRPr lang="en-US" b="0" i="0" dirty="0">
              <a:effectLst/>
              <a:latin typeface="-apple-system"/>
            </a:endParaRPr>
          </a:p>
          <a:p>
            <a:pPr algn="l">
              <a:buFont typeface="Arial" panose="020B0604020202020204" pitchFamily="34" charset="0"/>
              <a:buChar char="•"/>
            </a:pPr>
            <a:r>
              <a:rPr lang="en-US" b="0" i="0" dirty="0" err="1">
                <a:effectLst/>
                <a:latin typeface="-apple-system"/>
              </a:rPr>
              <a:t>days_in_waiting_list</a:t>
            </a:r>
            <a:r>
              <a:rPr lang="en-US" b="0" i="0" dirty="0">
                <a:effectLst/>
                <a:latin typeface="-apple-system"/>
              </a:rPr>
              <a:t> - </a:t>
            </a:r>
            <a:r>
              <a:rPr lang="en-US" b="1" i="0" dirty="0">
                <a:effectLst/>
                <a:latin typeface="-apple-system"/>
              </a:rPr>
              <a:t>No. of days the booking on the waiting list.</a:t>
            </a:r>
            <a:endParaRPr lang="en-US" b="0" i="0" dirty="0">
              <a:effectLst/>
              <a:latin typeface="-apple-system"/>
            </a:endParaRPr>
          </a:p>
          <a:p>
            <a:pPr algn="l">
              <a:buFont typeface="Arial" panose="020B0604020202020204" pitchFamily="34" charset="0"/>
              <a:buChar char="•"/>
            </a:pPr>
            <a:r>
              <a:rPr lang="en-US" b="0" i="0" dirty="0" err="1">
                <a:effectLst/>
                <a:latin typeface="-apple-system"/>
              </a:rPr>
              <a:t>customer_type</a:t>
            </a:r>
            <a:r>
              <a:rPr lang="en-US" b="0" i="0" dirty="0">
                <a:effectLst/>
                <a:latin typeface="-apple-system"/>
              </a:rPr>
              <a:t> - </a:t>
            </a:r>
            <a:r>
              <a:rPr lang="en-US" b="1" i="0" dirty="0">
                <a:effectLst/>
                <a:latin typeface="-apple-system"/>
              </a:rPr>
              <a:t>Type of customer, assuming one of four categories</a:t>
            </a:r>
            <a:r>
              <a:rPr lang="en-US" b="0" i="0" dirty="0">
                <a:effectLst/>
                <a:latin typeface="-apple-system"/>
              </a:rPr>
              <a:t>.</a:t>
            </a:r>
          </a:p>
          <a:p>
            <a:pPr algn="l">
              <a:buFont typeface="Arial" panose="020B0604020202020204" pitchFamily="34" charset="0"/>
              <a:buChar char="•"/>
            </a:pPr>
            <a:r>
              <a:rPr lang="en-US" b="0" i="0" dirty="0" err="1">
                <a:effectLst/>
                <a:latin typeface="-apple-system"/>
              </a:rPr>
              <a:t>adr</a:t>
            </a:r>
            <a:r>
              <a:rPr lang="en-US" b="0" i="0" dirty="0">
                <a:effectLst/>
                <a:latin typeface="-apple-system"/>
              </a:rPr>
              <a:t> - </a:t>
            </a:r>
            <a:r>
              <a:rPr lang="en-US" b="1" i="0" dirty="0">
                <a:effectLst/>
                <a:latin typeface="-apple-system"/>
              </a:rPr>
              <a:t>(Average Daily Rate) dividing the sum of lodging transaction by the total number of staying night.</a:t>
            </a:r>
            <a:endParaRPr lang="en-US" b="0" i="0" dirty="0">
              <a:effectLst/>
              <a:latin typeface="-apple-system"/>
            </a:endParaRPr>
          </a:p>
          <a:p>
            <a:pPr algn="l">
              <a:buFont typeface="Arial" panose="020B0604020202020204" pitchFamily="34" charset="0"/>
              <a:buChar char="•"/>
            </a:pPr>
            <a:r>
              <a:rPr lang="en-US" b="0" i="0" dirty="0" err="1">
                <a:effectLst/>
                <a:latin typeface="-apple-system"/>
              </a:rPr>
              <a:t>required_car_parking_spaces</a:t>
            </a:r>
            <a:r>
              <a:rPr lang="en-US" b="0" i="0" dirty="0">
                <a:effectLst/>
                <a:latin typeface="-apple-system"/>
              </a:rPr>
              <a:t> - </a:t>
            </a:r>
            <a:r>
              <a:rPr lang="en-US" b="1" i="0" dirty="0">
                <a:effectLst/>
                <a:latin typeface="-apple-system"/>
              </a:rPr>
              <a:t>No. of car parking spaces required by the customer.</a:t>
            </a:r>
            <a:endParaRPr lang="en-US" b="0" i="0" dirty="0">
              <a:effectLst/>
              <a:latin typeface="-apple-system"/>
            </a:endParaRPr>
          </a:p>
          <a:p>
            <a:pPr algn="l">
              <a:buFont typeface="Arial" panose="020B0604020202020204" pitchFamily="34" charset="0"/>
              <a:buChar char="•"/>
            </a:pPr>
            <a:r>
              <a:rPr lang="en-US" b="0" i="0" dirty="0" err="1">
                <a:effectLst/>
                <a:latin typeface="-apple-system"/>
              </a:rPr>
              <a:t>total_of_special_request</a:t>
            </a:r>
            <a:r>
              <a:rPr lang="en-US" b="0" i="0" dirty="0">
                <a:effectLst/>
                <a:latin typeface="-apple-system"/>
              </a:rPr>
              <a:t> - </a:t>
            </a:r>
            <a:r>
              <a:rPr lang="en-US" b="1" i="0" dirty="0">
                <a:effectLst/>
                <a:latin typeface="-apple-system"/>
              </a:rPr>
              <a:t>No. of special request made by the customer.</a:t>
            </a:r>
            <a:endParaRPr lang="en-US" b="0" i="0" dirty="0">
              <a:effectLst/>
              <a:latin typeface="-apple-system"/>
            </a:endParaRPr>
          </a:p>
          <a:p>
            <a:pPr algn="l">
              <a:buFont typeface="Arial" panose="020B0604020202020204" pitchFamily="34" charset="0"/>
              <a:buChar char="•"/>
            </a:pPr>
            <a:r>
              <a:rPr lang="en-US" b="0" i="0" dirty="0" err="1">
                <a:effectLst/>
                <a:latin typeface="-apple-system"/>
              </a:rPr>
              <a:t>reservation_request</a:t>
            </a:r>
            <a:r>
              <a:rPr lang="en-US" b="0" i="0" dirty="0">
                <a:effectLst/>
                <a:latin typeface="-apple-system"/>
              </a:rPr>
              <a:t> - </a:t>
            </a:r>
            <a:r>
              <a:rPr lang="en-US" b="1" i="0" dirty="0">
                <a:effectLst/>
                <a:latin typeface="-apple-system"/>
              </a:rPr>
              <a:t>Reservation status</a:t>
            </a:r>
            <a:endParaRPr lang="en-US" b="0" i="0" dirty="0">
              <a:effectLst/>
              <a:latin typeface="-apple-system"/>
            </a:endParaRPr>
          </a:p>
          <a:p>
            <a:pPr algn="l">
              <a:buFont typeface="Arial" panose="020B0604020202020204" pitchFamily="34" charset="0"/>
              <a:buChar char="•"/>
            </a:pPr>
            <a:r>
              <a:rPr lang="en-US" b="0" i="0" dirty="0" err="1">
                <a:effectLst/>
                <a:latin typeface="-apple-system"/>
              </a:rPr>
              <a:t>reservation_request_date</a:t>
            </a:r>
            <a:r>
              <a:rPr lang="en-US" b="0" i="0" dirty="0">
                <a:effectLst/>
                <a:latin typeface="-apple-system"/>
              </a:rPr>
              <a:t> - </a:t>
            </a:r>
            <a:r>
              <a:rPr lang="en-US" b="1" i="0" dirty="0">
                <a:effectLst/>
                <a:latin typeface="-apple-system"/>
              </a:rPr>
              <a:t>Date of last reservation status updated.</a:t>
            </a:r>
            <a:endParaRPr lang="en-US" b="0" i="0" dirty="0">
              <a:effectLst/>
              <a:latin typeface="-apple-system"/>
            </a:endParaRPr>
          </a:p>
          <a:p>
            <a:endParaRPr lang="en-IN" dirty="0"/>
          </a:p>
        </p:txBody>
      </p:sp>
    </p:spTree>
    <p:extLst>
      <p:ext uri="{BB962C8B-B14F-4D97-AF65-F5344CB8AC3E}">
        <p14:creationId xmlns:p14="http://schemas.microsoft.com/office/powerpoint/2010/main" val="1773670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3580</TotalTime>
  <Words>2297</Words>
  <Application>Microsoft Office PowerPoint</Application>
  <PresentationFormat>Widescreen</PresentationFormat>
  <Paragraphs>131</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Adobe Caslon Pro</vt:lpstr>
      <vt:lpstr>-apple-system</vt:lpstr>
      <vt:lpstr>Arial</vt:lpstr>
      <vt:lpstr>Arno Pro Caption</vt:lpstr>
      <vt:lpstr>Arno Pro Display</vt:lpstr>
      <vt:lpstr>Calibri</vt:lpstr>
      <vt:lpstr>Courier New</vt:lpstr>
      <vt:lpstr>Gill Sans MT</vt:lpstr>
      <vt:lpstr>Segoe UI</vt:lpstr>
      <vt:lpstr>Söhne</vt:lpstr>
      <vt:lpstr>Times New Roman</vt:lpstr>
      <vt:lpstr>var(--jp-content-font-family)</vt:lpstr>
      <vt:lpstr>Gallery</vt:lpstr>
      <vt:lpstr>PowerPoint Presentation</vt:lpstr>
      <vt:lpstr>SUMMARY OF MY PROJECT</vt:lpstr>
      <vt:lpstr>PROBLEM STATEMENT</vt:lpstr>
      <vt:lpstr>Dataset First View</vt:lpstr>
      <vt:lpstr>Columns name we have 119390 index sand 32 columns </vt:lpstr>
      <vt:lpstr>What did you know about your dataset?</vt:lpstr>
      <vt:lpstr>Variables Description</vt:lpstr>
      <vt:lpstr>Variables Description</vt:lpstr>
      <vt:lpstr>Variables Description</vt:lpstr>
      <vt:lpstr>Data Wrangling   We already did some data cleaning before lets go for data Wrangling</vt:lpstr>
      <vt:lpstr>HOTEL BOOKINGS &amp; CANCELLED  FIND THE TOTAL NUMBER OF BOOKINGS. CALCULATE THE CANCELLED BOOKINGS OF HOTELS.</vt:lpstr>
      <vt:lpstr>Long-Term Stay Analysis: Quantifying Extended Occupancy Trends</vt:lpstr>
      <vt:lpstr>Peak Periods Analysis: Examining Hotel Booking Trends by Year, Month, Quarter, and Day</vt:lpstr>
      <vt:lpstr>Customer Demographics Analysis: Identifying the Most Frequent Age Group Visiting Hotels</vt:lpstr>
      <vt:lpstr>Country with the Highest Average Daily Rate (ADR): A Comparative Analysis</vt:lpstr>
      <vt:lpstr>Preferred Room Types: Analyzing Customer Preferences in Hotel Accommodations</vt:lpstr>
      <vt:lpstr>Customer Preference Analysis: Identifying the Most Preferred Meal Type</vt:lpstr>
      <vt:lpstr>Analysis of Booking Requests for Car Parking Facilities</vt:lpstr>
      <vt:lpstr>How many guest are staying in one room?</vt:lpstr>
      <vt:lpstr>Analysis of Guests Receiving Assigned Rooms: Room Allocation Success Rate</vt:lpstr>
      <vt:lpstr>Agent Performance Analysis: Number of Rooms Sold by Each Agent</vt:lpstr>
      <vt:lpstr>Market Source Analysis: Identifying the Most Effective Channel for Room Sales</vt:lpstr>
      <vt:lpstr>Weekday Booking Analysis: Identifying Peak Booking Days for Hotels</vt:lpstr>
      <vt:lpstr>Cancellation Analysis:</vt:lpstr>
      <vt:lpstr> Cancellation Analysis:</vt:lpstr>
      <vt:lpstr>Suggestion and Solution to Business Objective </vt:lpstr>
      <vt:lpstr>PowerPoint Presentation</vt:lpstr>
      <vt:lpstr>Result or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dc:title>
  <dc:creator>zalak Raval</dc:creator>
  <cp:lastModifiedBy>zalak Raval</cp:lastModifiedBy>
  <cp:revision>4</cp:revision>
  <dcterms:created xsi:type="dcterms:W3CDTF">2024-05-09T10:45:40Z</dcterms:created>
  <dcterms:modified xsi:type="dcterms:W3CDTF">2024-05-16T03:19:21Z</dcterms:modified>
</cp:coreProperties>
</file>