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4712"/>
  </p:normalViewPr>
  <p:slideViewPr>
    <p:cSldViewPr snapToGrid="0" snapToObjects="1">
      <p:cViewPr varScale="1">
        <p:scale>
          <a:sx n="110" d="100"/>
          <a:sy n="110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C0B-5DF2-B84B-ADDD-1A12F13A7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FBC11-57F6-C543-A71F-1205350FE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8E5ED-C6E5-254A-82A3-1B9308A4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09/07/2021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BA3CC-C175-9D4F-B283-34A78AC0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A349E-8FA5-A742-849E-EE67DF83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1215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0CA7-BCDE-E44D-B40B-21CD42FA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99549-8437-E548-B72C-8A849E0AA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60FC-EC3A-7A47-A7AA-72FFED65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09/07/2021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1880C-E614-0041-9CA3-E7043965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66D92-143F-2744-9E48-DF1CCA82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6060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0A3FC-750E-834C-B506-65314A32D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E1B09-0A0D-BF49-A6E8-5BA12165F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543B0-4525-C441-B66E-F48838B2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09/07/2021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A0F13-C5AE-3545-9693-9D9C2827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97259-BC74-034F-A221-C7593669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1292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19BD-7C58-394F-914E-751EC084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5BA5C-D329-FE40-85D5-D21294625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96A5F-9A22-174A-8595-F6E08626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09/07/2021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F4244-9506-E343-B3C2-BA44F9E7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CCA95-0718-F74A-A4AC-54AC7A09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5031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3153-A645-B749-9E52-3E2B11E1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A7546-C0B3-ED43-9682-E12F8F7E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90B1-6474-D945-B0FD-B41FB8C6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09/07/2021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1B4D1-6D26-D642-8A13-7D57288C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0EED-789D-D64A-82C2-777010E2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8800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CD7D-A311-3A43-9208-EAB2C4D5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EC33-4E7E-614F-AD81-60BD19A43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367A2-B3D9-8D43-AF04-4F27AA986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41B99-8580-CB42-8C82-865F54BC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09/07/2021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179C9-F6A1-B743-BB86-014DFC64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DDAE5-6590-1B40-B1D0-94F58FCE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0468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E170-15C0-6E44-A356-35BA99C2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6BD12-8524-404C-9A8D-34A3DF28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3EEAD-1FA8-8742-A6B0-A92126B6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802D6-EB99-0242-8394-6CF319C3E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E6830-B74F-D541-9DF2-E506C810C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8CD87-E1F3-2E42-8CAA-2CDCBC17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09/07/2021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4568A-1534-454B-BED1-EF9DF49B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7B5C6-CADC-2644-A9D9-58045856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024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ADAA-81F3-EE40-B6A3-92CFA04D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0040A-B62B-CA46-BAAA-2839BB32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09/07/2021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2D019-D16D-1F49-878C-484B7866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A60D6-88A1-304D-A49F-88AA4AD0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6128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04FF2-17F3-CB46-858F-EDC23A04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09/07/2021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955E1-17BA-524B-88D5-4D3778EA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81A59-6E4C-734E-8DBC-DF4BB557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2796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2933-2852-6D4E-A73A-7DDE93AE0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ACB3-C5D2-D446-B208-605A06A2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17-E01F-304B-BC7A-093710A09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23A1A-B0BB-F140-9F7B-758B0B86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09/07/2021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F5AC2-E98A-B64D-B7B9-6E73B037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C01E7-7007-1449-9286-510C89B1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28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9DDB-F08A-9847-87A0-494703EA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5B65E-0951-0744-B09C-25ADEC6B4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AD393-2AD5-1E4E-A31C-52777EC61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3EE5F-138E-2940-A6B9-8E444AC3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09/07/2021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97EC5-7572-0F4A-B8E3-0F43B157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10785-D8AE-244B-A237-8394C762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8427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C86C2-F644-904B-8D31-B4448F7E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1B1B5-5EE5-DD43-819A-1F9236C89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6B41-0EB9-474F-885A-EB72DB007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0CD1-BF15-DC49-B00E-3638FB3CDCB2}" type="datetimeFigureOut">
              <a:rPr lang="en-IT" smtClean="0"/>
              <a:t>09/07/2021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6C6A-1997-2345-AF63-C5E4CE976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E2292-2E61-3641-9A5C-7E76750FD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1123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EE12-F899-5C45-A68E-F6C6A2059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Synergy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F25AD-DE48-154C-82C9-257D142BE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09/07/2021</a:t>
            </a:r>
          </a:p>
        </p:txBody>
      </p:sp>
    </p:spTree>
    <p:extLst>
      <p:ext uri="{BB962C8B-B14F-4D97-AF65-F5344CB8AC3E}">
        <p14:creationId xmlns:p14="http://schemas.microsoft.com/office/powerpoint/2010/main" val="35670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Correspondence between synergies and PCs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272361-3ABF-904C-818F-28E07647A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67207"/>
              </p:ext>
            </p:extLst>
          </p:nvPr>
        </p:nvGraphicFramePr>
        <p:xfrm>
          <a:off x="2186940" y="1137647"/>
          <a:ext cx="7818120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040">
                  <a:extLst>
                    <a:ext uri="{9D8B030D-6E8A-4147-A177-3AD203B41FA5}">
                      <a16:colId xmlns:a16="http://schemas.microsoft.com/office/drawing/2014/main" val="3191348815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1926207777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666981766"/>
                    </a:ext>
                  </a:extLst>
                </a:gridCol>
              </a:tblGrid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Synergies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Subject 3 PCs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Subject 4 PCs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33726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200" dirty="0"/>
                        <a:t>Synergy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8105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Synergy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 </a:t>
                      </a:r>
                      <a:endParaRPr lang="en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67910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Synergy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8005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Synergy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47548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Synergy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69012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Synergy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70231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Synergy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00796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Synergy 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4325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Synergy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60482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Synergy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4597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Synergy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625191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Synergy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37015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Synergy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992147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Synergy 14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547430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Synergy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56271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Synergy 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0872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Synergy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54602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Synergy 18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9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44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representations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CBE367-F3B4-EF48-AAC1-A4AF9DF20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901" y="722811"/>
            <a:ext cx="10428198" cy="5822410"/>
          </a:xfrm>
        </p:spPr>
      </p:pic>
    </p:spTree>
    <p:extLst>
      <p:ext uri="{BB962C8B-B14F-4D97-AF65-F5344CB8AC3E}">
        <p14:creationId xmlns:p14="http://schemas.microsoft.com/office/powerpoint/2010/main" val="91189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representations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CBE367-F3B4-EF48-AAC1-A4AF9DF20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81901" y="722811"/>
            <a:ext cx="10428197" cy="5822410"/>
          </a:xfrm>
        </p:spPr>
      </p:pic>
    </p:spTree>
    <p:extLst>
      <p:ext uri="{BB962C8B-B14F-4D97-AF65-F5344CB8AC3E}">
        <p14:creationId xmlns:p14="http://schemas.microsoft.com/office/powerpoint/2010/main" val="252030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representations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CBE367-F3B4-EF48-AAC1-A4AF9DF20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81901" y="722811"/>
            <a:ext cx="10428197" cy="5822409"/>
          </a:xfrm>
        </p:spPr>
      </p:pic>
    </p:spTree>
    <p:extLst>
      <p:ext uri="{BB962C8B-B14F-4D97-AF65-F5344CB8AC3E}">
        <p14:creationId xmlns:p14="http://schemas.microsoft.com/office/powerpoint/2010/main" val="122256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representations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CBE367-F3B4-EF48-AAC1-A4AF9DF20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81902" y="722811"/>
            <a:ext cx="10428195" cy="5822409"/>
          </a:xfrm>
        </p:spPr>
      </p:pic>
    </p:spTree>
    <p:extLst>
      <p:ext uri="{BB962C8B-B14F-4D97-AF65-F5344CB8AC3E}">
        <p14:creationId xmlns:p14="http://schemas.microsoft.com/office/powerpoint/2010/main" val="327921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representations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CBE367-F3B4-EF48-AAC1-A4AF9DF20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81902" y="722811"/>
            <a:ext cx="10428195" cy="5822408"/>
          </a:xfrm>
        </p:spPr>
      </p:pic>
    </p:spTree>
    <p:extLst>
      <p:ext uri="{BB962C8B-B14F-4D97-AF65-F5344CB8AC3E}">
        <p14:creationId xmlns:p14="http://schemas.microsoft.com/office/powerpoint/2010/main" val="272128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representations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CBE367-F3B4-EF48-AAC1-A4AF9DF20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81903" y="722811"/>
            <a:ext cx="10428193" cy="5822408"/>
          </a:xfrm>
        </p:spPr>
      </p:pic>
    </p:spTree>
    <p:extLst>
      <p:ext uri="{BB962C8B-B14F-4D97-AF65-F5344CB8AC3E}">
        <p14:creationId xmlns:p14="http://schemas.microsoft.com/office/powerpoint/2010/main" val="795881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construction including All Subjects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CFC09D5-6744-3944-90BE-9CD251B1A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15724"/>
              </p:ext>
            </p:extLst>
          </p:nvPr>
        </p:nvGraphicFramePr>
        <p:xfrm>
          <a:off x="3407396" y="851837"/>
          <a:ext cx="5377208" cy="5850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302">
                  <a:extLst>
                    <a:ext uri="{9D8B030D-6E8A-4147-A177-3AD203B41FA5}">
                      <a16:colId xmlns:a16="http://schemas.microsoft.com/office/drawing/2014/main" val="393301156"/>
                    </a:ext>
                  </a:extLst>
                </a:gridCol>
                <a:gridCol w="1344302">
                  <a:extLst>
                    <a:ext uri="{9D8B030D-6E8A-4147-A177-3AD203B41FA5}">
                      <a16:colId xmlns:a16="http://schemas.microsoft.com/office/drawing/2014/main" val="3709114016"/>
                    </a:ext>
                  </a:extLst>
                </a:gridCol>
                <a:gridCol w="1344302">
                  <a:extLst>
                    <a:ext uri="{9D8B030D-6E8A-4147-A177-3AD203B41FA5}">
                      <a16:colId xmlns:a16="http://schemas.microsoft.com/office/drawing/2014/main" val="2791128080"/>
                    </a:ext>
                  </a:extLst>
                </a:gridCol>
                <a:gridCol w="1344302">
                  <a:extLst>
                    <a:ext uri="{9D8B030D-6E8A-4147-A177-3AD203B41FA5}">
                      <a16:colId xmlns:a16="http://schemas.microsoft.com/office/drawing/2014/main" val="1341623949"/>
                    </a:ext>
                  </a:extLst>
                </a:gridCol>
              </a:tblGrid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Subject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Subject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All 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1877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547793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07559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029009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626974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93554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278302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49428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119492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62818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594202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17334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143192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943247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29133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216147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527849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19539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4649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B928EE-8A9C-2E41-86C5-8F2DA6FB4739}"/>
              </a:ext>
            </a:extLst>
          </p:cNvPr>
          <p:cNvCxnSpPr>
            <a:cxnSpLocks/>
          </p:cNvCxnSpPr>
          <p:nvPr/>
        </p:nvCxnSpPr>
        <p:spPr>
          <a:xfrm>
            <a:off x="5570074" y="1319484"/>
            <a:ext cx="98155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BC69CE-4637-7845-8F72-91CA61D5FE2F}"/>
              </a:ext>
            </a:extLst>
          </p:cNvPr>
          <p:cNvCxnSpPr>
            <a:cxnSpLocks/>
          </p:cNvCxnSpPr>
          <p:nvPr/>
        </p:nvCxnSpPr>
        <p:spPr>
          <a:xfrm>
            <a:off x="6938531" y="1319484"/>
            <a:ext cx="98155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8921C1-3B4A-4145-8DD2-219433497680}"/>
              </a:ext>
            </a:extLst>
          </p:cNvPr>
          <p:cNvCxnSpPr>
            <a:cxnSpLocks/>
          </p:cNvCxnSpPr>
          <p:nvPr/>
        </p:nvCxnSpPr>
        <p:spPr>
          <a:xfrm>
            <a:off x="5570074" y="3176833"/>
            <a:ext cx="981555" cy="895546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3E4FD9-14E9-C044-A353-17562934034C}"/>
              </a:ext>
            </a:extLst>
          </p:cNvPr>
          <p:cNvCxnSpPr>
            <a:cxnSpLocks/>
          </p:cNvCxnSpPr>
          <p:nvPr/>
        </p:nvCxnSpPr>
        <p:spPr>
          <a:xfrm flipV="1">
            <a:off x="6938531" y="3789575"/>
            <a:ext cx="981555" cy="282804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B860C3-E6C5-8944-9BA2-1B46BE7A8E79}"/>
              </a:ext>
            </a:extLst>
          </p:cNvPr>
          <p:cNvCxnSpPr>
            <a:cxnSpLocks/>
          </p:cNvCxnSpPr>
          <p:nvPr/>
        </p:nvCxnSpPr>
        <p:spPr>
          <a:xfrm>
            <a:off x="5605222" y="2857624"/>
            <a:ext cx="981555" cy="0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C38AB4-557F-C44F-B3EF-8B6302923772}"/>
              </a:ext>
            </a:extLst>
          </p:cNvPr>
          <p:cNvCxnSpPr>
            <a:cxnSpLocks/>
          </p:cNvCxnSpPr>
          <p:nvPr/>
        </p:nvCxnSpPr>
        <p:spPr>
          <a:xfrm>
            <a:off x="6938531" y="2857624"/>
            <a:ext cx="981555" cy="0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22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construction including All Subjects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CFC09D5-6744-3944-90BE-9CD251B1A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964465"/>
              </p:ext>
            </p:extLst>
          </p:nvPr>
        </p:nvGraphicFramePr>
        <p:xfrm>
          <a:off x="3407396" y="851837"/>
          <a:ext cx="5377208" cy="5850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302">
                  <a:extLst>
                    <a:ext uri="{9D8B030D-6E8A-4147-A177-3AD203B41FA5}">
                      <a16:colId xmlns:a16="http://schemas.microsoft.com/office/drawing/2014/main" val="393301156"/>
                    </a:ext>
                  </a:extLst>
                </a:gridCol>
                <a:gridCol w="1344302">
                  <a:extLst>
                    <a:ext uri="{9D8B030D-6E8A-4147-A177-3AD203B41FA5}">
                      <a16:colId xmlns:a16="http://schemas.microsoft.com/office/drawing/2014/main" val="3709114016"/>
                    </a:ext>
                  </a:extLst>
                </a:gridCol>
                <a:gridCol w="1344302">
                  <a:extLst>
                    <a:ext uri="{9D8B030D-6E8A-4147-A177-3AD203B41FA5}">
                      <a16:colId xmlns:a16="http://schemas.microsoft.com/office/drawing/2014/main" val="2791128080"/>
                    </a:ext>
                  </a:extLst>
                </a:gridCol>
                <a:gridCol w="1344302">
                  <a:extLst>
                    <a:ext uri="{9D8B030D-6E8A-4147-A177-3AD203B41FA5}">
                      <a16:colId xmlns:a16="http://schemas.microsoft.com/office/drawing/2014/main" val="1341623949"/>
                    </a:ext>
                  </a:extLst>
                </a:gridCol>
              </a:tblGrid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Subject 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Subject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All Subjects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81877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547793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407559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029009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626974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993554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278302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549428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119492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62818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94202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17334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143192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43247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229133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216147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27849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1019539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34649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B928EE-8A9C-2E41-86C5-8F2DA6FB4739}"/>
              </a:ext>
            </a:extLst>
          </p:cNvPr>
          <p:cNvCxnSpPr>
            <a:cxnSpLocks/>
          </p:cNvCxnSpPr>
          <p:nvPr/>
        </p:nvCxnSpPr>
        <p:spPr>
          <a:xfrm>
            <a:off x="5605221" y="5608680"/>
            <a:ext cx="981556" cy="30192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BC69CE-4637-7845-8F72-91CA61D5FE2F}"/>
              </a:ext>
            </a:extLst>
          </p:cNvPr>
          <p:cNvCxnSpPr>
            <a:cxnSpLocks/>
          </p:cNvCxnSpPr>
          <p:nvPr/>
        </p:nvCxnSpPr>
        <p:spPr>
          <a:xfrm>
            <a:off x="6938531" y="5910606"/>
            <a:ext cx="98155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8921C1-3B4A-4145-8DD2-219433497680}"/>
              </a:ext>
            </a:extLst>
          </p:cNvPr>
          <p:cNvCxnSpPr>
            <a:cxnSpLocks/>
          </p:cNvCxnSpPr>
          <p:nvPr/>
        </p:nvCxnSpPr>
        <p:spPr>
          <a:xfrm>
            <a:off x="5605222" y="3483204"/>
            <a:ext cx="981555" cy="1220771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3E4FD9-14E9-C044-A353-17562934034C}"/>
              </a:ext>
            </a:extLst>
          </p:cNvPr>
          <p:cNvCxnSpPr>
            <a:cxnSpLocks/>
          </p:cNvCxnSpPr>
          <p:nvPr/>
        </p:nvCxnSpPr>
        <p:spPr>
          <a:xfrm>
            <a:off x="6938531" y="4703975"/>
            <a:ext cx="981555" cy="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B860C3-E6C5-8944-9BA2-1B46BE7A8E79}"/>
              </a:ext>
            </a:extLst>
          </p:cNvPr>
          <p:cNvCxnSpPr>
            <a:cxnSpLocks/>
          </p:cNvCxnSpPr>
          <p:nvPr/>
        </p:nvCxnSpPr>
        <p:spPr>
          <a:xfrm flipV="1">
            <a:off x="5605221" y="4394193"/>
            <a:ext cx="981556" cy="1516413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C38AB4-557F-C44F-B3EF-8B6302923772}"/>
              </a:ext>
            </a:extLst>
          </p:cNvPr>
          <p:cNvCxnSpPr>
            <a:cxnSpLocks/>
          </p:cNvCxnSpPr>
          <p:nvPr/>
        </p:nvCxnSpPr>
        <p:spPr>
          <a:xfrm>
            <a:off x="6938531" y="4394193"/>
            <a:ext cx="981555" cy="602013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362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construction including All Subjects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CFC09D5-6744-3944-90BE-9CD251B1A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120889"/>
              </p:ext>
            </p:extLst>
          </p:nvPr>
        </p:nvGraphicFramePr>
        <p:xfrm>
          <a:off x="3407396" y="851837"/>
          <a:ext cx="5377208" cy="5850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302">
                  <a:extLst>
                    <a:ext uri="{9D8B030D-6E8A-4147-A177-3AD203B41FA5}">
                      <a16:colId xmlns:a16="http://schemas.microsoft.com/office/drawing/2014/main" val="393301156"/>
                    </a:ext>
                  </a:extLst>
                </a:gridCol>
                <a:gridCol w="1344302">
                  <a:extLst>
                    <a:ext uri="{9D8B030D-6E8A-4147-A177-3AD203B41FA5}">
                      <a16:colId xmlns:a16="http://schemas.microsoft.com/office/drawing/2014/main" val="3709114016"/>
                    </a:ext>
                  </a:extLst>
                </a:gridCol>
                <a:gridCol w="1344302">
                  <a:extLst>
                    <a:ext uri="{9D8B030D-6E8A-4147-A177-3AD203B41FA5}">
                      <a16:colId xmlns:a16="http://schemas.microsoft.com/office/drawing/2014/main" val="2791128080"/>
                    </a:ext>
                  </a:extLst>
                </a:gridCol>
                <a:gridCol w="1344302">
                  <a:extLst>
                    <a:ext uri="{9D8B030D-6E8A-4147-A177-3AD203B41FA5}">
                      <a16:colId xmlns:a16="http://schemas.microsoft.com/office/drawing/2014/main" val="1341623949"/>
                    </a:ext>
                  </a:extLst>
                </a:gridCol>
              </a:tblGrid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Subject 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Subject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All Subjects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81877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547793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407559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029009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626974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993554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278302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549428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119492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62818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94202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7334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143192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43247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229133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216147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527849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kumimoji="0" lang="en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1019539"/>
                  </a:ext>
                </a:extLst>
              </a:tr>
              <a:tr h="307927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34649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B928EE-8A9C-2E41-86C5-8F2DA6FB4739}"/>
              </a:ext>
            </a:extLst>
          </p:cNvPr>
          <p:cNvCxnSpPr>
            <a:cxnSpLocks/>
          </p:cNvCxnSpPr>
          <p:nvPr/>
        </p:nvCxnSpPr>
        <p:spPr>
          <a:xfrm flipV="1">
            <a:off x="5605221" y="2243579"/>
            <a:ext cx="981556" cy="307313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BC69CE-4637-7845-8F72-91CA61D5FE2F}"/>
              </a:ext>
            </a:extLst>
          </p:cNvPr>
          <p:cNvCxnSpPr>
            <a:cxnSpLocks/>
          </p:cNvCxnSpPr>
          <p:nvPr/>
        </p:nvCxnSpPr>
        <p:spPr>
          <a:xfrm flipV="1">
            <a:off x="6938531" y="1640264"/>
            <a:ext cx="904570" cy="60331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8921C1-3B4A-4145-8DD2-219433497680}"/>
              </a:ext>
            </a:extLst>
          </p:cNvPr>
          <p:cNvCxnSpPr>
            <a:cxnSpLocks/>
          </p:cNvCxnSpPr>
          <p:nvPr/>
        </p:nvCxnSpPr>
        <p:spPr>
          <a:xfrm>
            <a:off x="5605221" y="4703975"/>
            <a:ext cx="981556" cy="612743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3E4FD9-14E9-C044-A353-17562934034C}"/>
              </a:ext>
            </a:extLst>
          </p:cNvPr>
          <p:cNvCxnSpPr>
            <a:cxnSpLocks/>
          </p:cNvCxnSpPr>
          <p:nvPr/>
        </p:nvCxnSpPr>
        <p:spPr>
          <a:xfrm flipV="1">
            <a:off x="6938531" y="5316718"/>
            <a:ext cx="904570" cy="1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B860C3-E6C5-8944-9BA2-1B46BE7A8E79}"/>
              </a:ext>
            </a:extLst>
          </p:cNvPr>
          <p:cNvCxnSpPr>
            <a:cxnSpLocks/>
          </p:cNvCxnSpPr>
          <p:nvPr/>
        </p:nvCxnSpPr>
        <p:spPr>
          <a:xfrm flipV="1">
            <a:off x="5605221" y="3429000"/>
            <a:ext cx="981556" cy="965193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C38AB4-557F-C44F-B3EF-8B6302923772}"/>
              </a:ext>
            </a:extLst>
          </p:cNvPr>
          <p:cNvCxnSpPr>
            <a:cxnSpLocks/>
          </p:cNvCxnSpPr>
          <p:nvPr/>
        </p:nvCxnSpPr>
        <p:spPr>
          <a:xfrm>
            <a:off x="6938531" y="3429000"/>
            <a:ext cx="904570" cy="965193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0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Correspondence between PCs and clusters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272361-3ABF-904C-818F-28E07647A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737127"/>
              </p:ext>
            </p:extLst>
          </p:nvPr>
        </p:nvGraphicFramePr>
        <p:xfrm>
          <a:off x="2186940" y="1137647"/>
          <a:ext cx="7818120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040">
                  <a:extLst>
                    <a:ext uri="{9D8B030D-6E8A-4147-A177-3AD203B41FA5}">
                      <a16:colId xmlns:a16="http://schemas.microsoft.com/office/drawing/2014/main" val="3191348815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1926207777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666981766"/>
                    </a:ext>
                  </a:extLst>
                </a:gridCol>
              </a:tblGrid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Principal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Subject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Subject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33726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8105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67910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8005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47548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69012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70231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00796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4325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60482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4597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625191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37015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992147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47430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56271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0872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54602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9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679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construction including All Subjects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5B2DF-ED1C-6C4B-98B7-EB87B8AE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756104"/>
            <a:ext cx="54102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65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construction including All Subjects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5B2DF-ED1C-6C4B-98B7-EB87B8AE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90900" y="756104"/>
            <a:ext cx="54102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3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/>
              <a:t>Synergies </a:t>
            </a:r>
            <a:r>
              <a:rPr lang="en-IT" dirty="0"/>
              <a:t>construction including All Subjects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5B2DF-ED1C-6C4B-98B7-EB87B8AE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90900" y="756104"/>
            <a:ext cx="54102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93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898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Silhouette values for clusters including</a:t>
            </a:r>
            <a:br>
              <a:rPr lang="en-IT" dirty="0"/>
            </a:br>
            <a:r>
              <a:rPr lang="en-IT" dirty="0"/>
              <a:t> All Subjects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FC50F5-6AC9-984E-A530-8D7F9436D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85820" y="1065229"/>
            <a:ext cx="10220359" cy="5706367"/>
          </a:xfrm>
        </p:spPr>
      </p:pic>
    </p:spTree>
    <p:extLst>
      <p:ext uri="{BB962C8B-B14F-4D97-AF65-F5344CB8AC3E}">
        <p14:creationId xmlns:p14="http://schemas.microsoft.com/office/powerpoint/2010/main" val="2376785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898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Silhouette values for clusters including</a:t>
            </a:r>
            <a:br>
              <a:rPr lang="en-IT" dirty="0"/>
            </a:br>
            <a:r>
              <a:rPr lang="en-IT" dirty="0"/>
              <a:t> All Subjects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FC50F5-6AC9-984E-A530-8D7F9436D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85820" y="1065229"/>
            <a:ext cx="10220358" cy="5706367"/>
          </a:xfrm>
        </p:spPr>
      </p:pic>
    </p:spTree>
    <p:extLst>
      <p:ext uri="{BB962C8B-B14F-4D97-AF65-F5344CB8AC3E}">
        <p14:creationId xmlns:p14="http://schemas.microsoft.com/office/powerpoint/2010/main" val="3398604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898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Silhouette values for clusters including</a:t>
            </a:r>
            <a:br>
              <a:rPr lang="en-IT" dirty="0"/>
            </a:br>
            <a:r>
              <a:rPr lang="en-IT" dirty="0"/>
              <a:t> All Subjects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FC50F5-6AC9-984E-A530-8D7F9436D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85820" y="1065229"/>
            <a:ext cx="10220358" cy="5706367"/>
          </a:xfrm>
        </p:spPr>
      </p:pic>
    </p:spTree>
    <p:extLst>
      <p:ext uri="{BB962C8B-B14F-4D97-AF65-F5344CB8AC3E}">
        <p14:creationId xmlns:p14="http://schemas.microsoft.com/office/powerpoint/2010/main" val="3696572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898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Silhouette values for clusters including</a:t>
            </a:r>
            <a:br>
              <a:rPr lang="en-IT" dirty="0"/>
            </a:br>
            <a:r>
              <a:rPr lang="en-IT" dirty="0"/>
              <a:t> All Subjects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FC50F5-6AC9-984E-A530-8D7F9436D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85820" y="1065229"/>
            <a:ext cx="10220358" cy="5706366"/>
          </a:xfrm>
        </p:spPr>
      </p:pic>
    </p:spTree>
    <p:extLst>
      <p:ext uri="{BB962C8B-B14F-4D97-AF65-F5344CB8AC3E}">
        <p14:creationId xmlns:p14="http://schemas.microsoft.com/office/powerpoint/2010/main" val="196971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1C5C-6795-F04B-8236-7DD44CEC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4670"/>
          </a:xfrm>
        </p:spPr>
        <p:txBody>
          <a:bodyPr>
            <a:normAutofit fontScale="90000"/>
          </a:bodyPr>
          <a:lstStyle/>
          <a:p>
            <a:pPr algn="ctr"/>
            <a:r>
              <a:rPr lang="en-IT" sz="3200" dirty="0"/>
              <a:t>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12449-14D3-0B4B-855C-19D41F88FFC5}"/>
              </a:ext>
            </a:extLst>
          </p:cNvPr>
          <p:cNvSpPr txBox="1"/>
          <p:nvPr/>
        </p:nvSpPr>
        <p:spPr>
          <a:xfrm>
            <a:off x="738768" y="1170878"/>
            <a:ext cx="107144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Iterative </a:t>
            </a:r>
            <a:r>
              <a:rPr lang="en-US" dirty="0"/>
              <a:t>clustering.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Calculate dynamic synergies (how synergies evolve during time).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Synergies representations.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DF96E0-D645-FD4E-8349-EBEDA44D4B54}"/>
              </a:ext>
            </a:extLst>
          </p:cNvPr>
          <p:cNvSpPr txBox="1">
            <a:spLocks/>
          </p:cNvSpPr>
          <p:nvPr/>
        </p:nvSpPr>
        <p:spPr>
          <a:xfrm>
            <a:off x="738768" y="3156037"/>
            <a:ext cx="10515600" cy="504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3200" dirty="0"/>
              <a:t>Items to comment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FB365-CC04-7F43-A29D-78C85F1611B1}"/>
              </a:ext>
            </a:extLst>
          </p:cNvPr>
          <p:cNvSpPr txBox="1"/>
          <p:nvPr/>
        </p:nvSpPr>
        <p:spPr>
          <a:xfrm>
            <a:off x="838200" y="3964950"/>
            <a:ext cx="10250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T" dirty="0"/>
              <a:t>Mendeley.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33804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Silhouette values for clusters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FC50F5-6AC9-984E-A530-8D7F9436D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021" y="1170840"/>
            <a:ext cx="8334219" cy="496916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104089-B80A-7440-84ED-8987E74D5361}"/>
              </a:ext>
            </a:extLst>
          </p:cNvPr>
          <p:cNvSpPr txBox="1"/>
          <p:nvPr/>
        </p:nvSpPr>
        <p:spPr>
          <a:xfrm>
            <a:off x="9083039" y="1874728"/>
            <a:ext cx="25777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A silhouette value measures how similar a point is to points in its own cluster, when compared to points in other clusters. Values range from –1 to 1. A high silhouette value indicates that a point is well matched to its own cluster, and poorly matched to other clusters.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Although it cannot be perceived, </a:t>
            </a:r>
            <a:r>
              <a:rPr lang="en-IT" sz="1400" dirty="0"/>
              <a:t>Cluster 8 has three elements.</a:t>
            </a:r>
          </a:p>
        </p:txBody>
      </p:sp>
    </p:spTree>
    <p:extLst>
      <p:ext uri="{BB962C8B-B14F-4D97-AF65-F5344CB8AC3E}">
        <p14:creationId xmlns:p14="http://schemas.microsoft.com/office/powerpoint/2010/main" val="372988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construction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272361-3ABF-904C-818F-28E07647A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149136"/>
              </p:ext>
            </p:extLst>
          </p:nvPr>
        </p:nvGraphicFramePr>
        <p:xfrm>
          <a:off x="838200" y="1067978"/>
          <a:ext cx="7818120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040">
                  <a:extLst>
                    <a:ext uri="{9D8B030D-6E8A-4147-A177-3AD203B41FA5}">
                      <a16:colId xmlns:a16="http://schemas.microsoft.com/office/drawing/2014/main" val="3191348815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1926207777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666981766"/>
                    </a:ext>
                  </a:extLst>
                </a:gridCol>
              </a:tblGrid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Principal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Subject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Subject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33726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8105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67910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8005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47548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69012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70231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00796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4325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60482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4597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625191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37015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992147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47430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56271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0872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54602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986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904E5E-5D34-9E47-8437-BE0D55E66BF8}"/>
              </a:ext>
            </a:extLst>
          </p:cNvPr>
          <p:cNvCxnSpPr/>
          <p:nvPr/>
        </p:nvCxnSpPr>
        <p:spPr>
          <a:xfrm>
            <a:off x="5233851" y="1489166"/>
            <a:ext cx="168075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5E4B90-F45F-DF4D-B11C-42D7F97E622E}"/>
              </a:ext>
            </a:extLst>
          </p:cNvPr>
          <p:cNvCxnSpPr/>
          <p:nvPr/>
        </p:nvCxnSpPr>
        <p:spPr>
          <a:xfrm>
            <a:off x="7815942" y="1493521"/>
            <a:ext cx="168075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945AF7-4E70-4042-9FD2-CAB34E73B26A}"/>
              </a:ext>
            </a:extLst>
          </p:cNvPr>
          <p:cNvSpPr txBox="1"/>
          <p:nvPr/>
        </p:nvSpPr>
        <p:spPr>
          <a:xfrm>
            <a:off x="9747315" y="1304500"/>
            <a:ext cx="200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Synergy 1</a:t>
            </a:r>
          </a:p>
        </p:txBody>
      </p:sp>
    </p:spTree>
    <p:extLst>
      <p:ext uri="{BB962C8B-B14F-4D97-AF65-F5344CB8AC3E}">
        <p14:creationId xmlns:p14="http://schemas.microsoft.com/office/powerpoint/2010/main" val="134718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construction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272361-3ABF-904C-818F-28E07647A0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67978"/>
          <a:ext cx="7818120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040">
                  <a:extLst>
                    <a:ext uri="{9D8B030D-6E8A-4147-A177-3AD203B41FA5}">
                      <a16:colId xmlns:a16="http://schemas.microsoft.com/office/drawing/2014/main" val="3191348815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1926207777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666981766"/>
                    </a:ext>
                  </a:extLst>
                </a:gridCol>
              </a:tblGrid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Principal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Subject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Subject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33726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8105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67910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8005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47548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69012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70231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00796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4325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60482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4597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625191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37015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992147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47430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56271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0872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54602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986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904E5E-5D34-9E47-8437-BE0D55E66BF8}"/>
              </a:ext>
            </a:extLst>
          </p:cNvPr>
          <p:cNvCxnSpPr>
            <a:cxnSpLocks/>
          </p:cNvCxnSpPr>
          <p:nvPr/>
        </p:nvCxnSpPr>
        <p:spPr>
          <a:xfrm>
            <a:off x="5071621" y="1762812"/>
            <a:ext cx="1838226" cy="24509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5E4B90-F45F-DF4D-B11C-42D7F97E622E}"/>
              </a:ext>
            </a:extLst>
          </p:cNvPr>
          <p:cNvCxnSpPr/>
          <p:nvPr/>
        </p:nvCxnSpPr>
        <p:spPr>
          <a:xfrm>
            <a:off x="7815942" y="2007909"/>
            <a:ext cx="168075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945AF7-4E70-4042-9FD2-CAB34E73B26A}"/>
              </a:ext>
            </a:extLst>
          </p:cNvPr>
          <p:cNvSpPr txBox="1"/>
          <p:nvPr/>
        </p:nvSpPr>
        <p:spPr>
          <a:xfrm>
            <a:off x="9747315" y="1823243"/>
            <a:ext cx="200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Synergy 2</a:t>
            </a:r>
          </a:p>
        </p:txBody>
      </p:sp>
    </p:spTree>
    <p:extLst>
      <p:ext uri="{BB962C8B-B14F-4D97-AF65-F5344CB8AC3E}">
        <p14:creationId xmlns:p14="http://schemas.microsoft.com/office/powerpoint/2010/main" val="424556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construction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272361-3ABF-904C-818F-28E07647A0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67978"/>
          <a:ext cx="7818120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040">
                  <a:extLst>
                    <a:ext uri="{9D8B030D-6E8A-4147-A177-3AD203B41FA5}">
                      <a16:colId xmlns:a16="http://schemas.microsoft.com/office/drawing/2014/main" val="3191348815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1926207777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666981766"/>
                    </a:ext>
                  </a:extLst>
                </a:gridCol>
              </a:tblGrid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Principal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Subject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Subject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33726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8105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67910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8005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47548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69012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70231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00796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4325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60482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4597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625191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37015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992147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47430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56271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0872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54602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986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904E5E-5D34-9E47-8437-BE0D55E66BF8}"/>
              </a:ext>
            </a:extLst>
          </p:cNvPr>
          <p:cNvCxnSpPr>
            <a:cxnSpLocks/>
          </p:cNvCxnSpPr>
          <p:nvPr/>
        </p:nvCxnSpPr>
        <p:spPr>
          <a:xfrm flipV="1">
            <a:off x="5099901" y="1762812"/>
            <a:ext cx="1838227" cy="24509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5E4B90-F45F-DF4D-B11C-42D7F97E622E}"/>
              </a:ext>
            </a:extLst>
          </p:cNvPr>
          <p:cNvCxnSpPr/>
          <p:nvPr/>
        </p:nvCxnSpPr>
        <p:spPr>
          <a:xfrm>
            <a:off x="7815942" y="1762812"/>
            <a:ext cx="168075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945AF7-4E70-4042-9FD2-CAB34E73B26A}"/>
              </a:ext>
            </a:extLst>
          </p:cNvPr>
          <p:cNvSpPr txBox="1"/>
          <p:nvPr/>
        </p:nvSpPr>
        <p:spPr>
          <a:xfrm>
            <a:off x="9737888" y="1578146"/>
            <a:ext cx="200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Synergy 3</a:t>
            </a:r>
          </a:p>
        </p:txBody>
      </p:sp>
    </p:spTree>
    <p:extLst>
      <p:ext uri="{BB962C8B-B14F-4D97-AF65-F5344CB8AC3E}">
        <p14:creationId xmlns:p14="http://schemas.microsoft.com/office/powerpoint/2010/main" val="101186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construction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272361-3ABF-904C-818F-28E07647A0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67978"/>
          <a:ext cx="7818120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040">
                  <a:extLst>
                    <a:ext uri="{9D8B030D-6E8A-4147-A177-3AD203B41FA5}">
                      <a16:colId xmlns:a16="http://schemas.microsoft.com/office/drawing/2014/main" val="3191348815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1926207777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666981766"/>
                    </a:ext>
                  </a:extLst>
                </a:gridCol>
              </a:tblGrid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Principal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Subject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Subject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33726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8105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67910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8005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47548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69012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70231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00796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4325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60482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4597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625191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37015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992147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47430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56271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0872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54602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PC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986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904E5E-5D34-9E47-8437-BE0D55E66BF8}"/>
              </a:ext>
            </a:extLst>
          </p:cNvPr>
          <p:cNvCxnSpPr>
            <a:cxnSpLocks/>
          </p:cNvCxnSpPr>
          <p:nvPr/>
        </p:nvCxnSpPr>
        <p:spPr>
          <a:xfrm>
            <a:off x="5109328" y="3429001"/>
            <a:ext cx="1989056" cy="135981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5E4B90-F45F-DF4D-B11C-42D7F97E622E}"/>
              </a:ext>
            </a:extLst>
          </p:cNvPr>
          <p:cNvCxnSpPr/>
          <p:nvPr/>
        </p:nvCxnSpPr>
        <p:spPr>
          <a:xfrm>
            <a:off x="7891356" y="4788816"/>
            <a:ext cx="168075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945AF7-4E70-4042-9FD2-CAB34E73B26A}"/>
              </a:ext>
            </a:extLst>
          </p:cNvPr>
          <p:cNvSpPr txBox="1"/>
          <p:nvPr/>
        </p:nvSpPr>
        <p:spPr>
          <a:xfrm>
            <a:off x="9964131" y="4604150"/>
            <a:ext cx="200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Synergy 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195377-830C-7C42-BB30-6858F6F211DC}"/>
              </a:ext>
            </a:extLst>
          </p:cNvPr>
          <p:cNvCxnSpPr>
            <a:cxnSpLocks/>
          </p:cNvCxnSpPr>
          <p:nvPr/>
        </p:nvCxnSpPr>
        <p:spPr>
          <a:xfrm flipV="1">
            <a:off x="5195741" y="4232635"/>
            <a:ext cx="1902643" cy="1367515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CCC986-1A1C-7B4D-9159-D9518767758B}"/>
              </a:ext>
            </a:extLst>
          </p:cNvPr>
          <p:cNvCxnSpPr/>
          <p:nvPr/>
        </p:nvCxnSpPr>
        <p:spPr>
          <a:xfrm>
            <a:off x="7891356" y="4232635"/>
            <a:ext cx="1680755" cy="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55B536-6DFE-A34D-B538-D5BD613142E7}"/>
              </a:ext>
            </a:extLst>
          </p:cNvPr>
          <p:cNvSpPr txBox="1"/>
          <p:nvPr/>
        </p:nvSpPr>
        <p:spPr>
          <a:xfrm>
            <a:off x="9964131" y="4047969"/>
            <a:ext cx="200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Synergy 16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F09E83-296E-BD44-B79E-2D1CE314A468}"/>
              </a:ext>
            </a:extLst>
          </p:cNvPr>
          <p:cNvCxnSpPr>
            <a:cxnSpLocks/>
          </p:cNvCxnSpPr>
          <p:nvPr/>
        </p:nvCxnSpPr>
        <p:spPr>
          <a:xfrm flipV="1">
            <a:off x="5195741" y="2290713"/>
            <a:ext cx="1978057" cy="2750822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C4EC5E-EDA9-3143-92CB-B9DDCECDA57F}"/>
              </a:ext>
            </a:extLst>
          </p:cNvPr>
          <p:cNvCxnSpPr/>
          <p:nvPr/>
        </p:nvCxnSpPr>
        <p:spPr>
          <a:xfrm>
            <a:off x="7891355" y="2292284"/>
            <a:ext cx="1680755" cy="0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B666EF-A1DD-2949-B3C1-7B8D4E62D68B}"/>
              </a:ext>
            </a:extLst>
          </p:cNvPr>
          <p:cNvSpPr txBox="1"/>
          <p:nvPr/>
        </p:nvSpPr>
        <p:spPr>
          <a:xfrm>
            <a:off x="9964131" y="2106047"/>
            <a:ext cx="200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Synergy 14</a:t>
            </a:r>
          </a:p>
        </p:txBody>
      </p:sp>
    </p:spTree>
    <p:extLst>
      <p:ext uri="{BB962C8B-B14F-4D97-AF65-F5344CB8AC3E}">
        <p14:creationId xmlns:p14="http://schemas.microsoft.com/office/powerpoint/2010/main" val="408082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construction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FFE7ADF-6BDC-D548-BEC7-2417676B5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53644"/>
            <a:ext cx="7946795" cy="533644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6F8D98-050C-EC47-BF55-7FEA0152D6D3}"/>
              </a:ext>
            </a:extLst>
          </p:cNvPr>
          <p:cNvSpPr txBox="1"/>
          <p:nvPr/>
        </p:nvSpPr>
        <p:spPr>
          <a:xfrm>
            <a:off x="9096866" y="2821645"/>
            <a:ext cx="27809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/>
              <a:t>Cluster 8 has 3 elements, but one of them (Subject 3 PC 18) has a silhouette score close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/>
              <a:t>Cluster 5 has only one element (subject 4 PC 17). </a:t>
            </a:r>
          </a:p>
        </p:txBody>
      </p:sp>
    </p:spTree>
    <p:extLst>
      <p:ext uri="{BB962C8B-B14F-4D97-AF65-F5344CB8AC3E}">
        <p14:creationId xmlns:p14="http://schemas.microsoft.com/office/powerpoint/2010/main" val="227012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construction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FFE7ADF-6BDC-D548-BEC7-2417676B5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53644"/>
            <a:ext cx="7946795" cy="5336440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0E9D3E-C843-EF4B-939F-99B08C5D56F9}"/>
              </a:ext>
            </a:extLst>
          </p:cNvPr>
          <p:cNvCxnSpPr>
            <a:cxnSpLocks/>
          </p:cNvCxnSpPr>
          <p:nvPr/>
        </p:nvCxnSpPr>
        <p:spPr>
          <a:xfrm>
            <a:off x="5241303" y="5825765"/>
            <a:ext cx="1809946" cy="26395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B6E998-6C8F-6A45-9A21-57BFDBBC18B0}"/>
              </a:ext>
            </a:extLst>
          </p:cNvPr>
          <p:cNvCxnSpPr>
            <a:cxnSpLocks/>
          </p:cNvCxnSpPr>
          <p:nvPr/>
        </p:nvCxnSpPr>
        <p:spPr>
          <a:xfrm flipV="1">
            <a:off x="5241303" y="5825765"/>
            <a:ext cx="1809946" cy="226242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BB350F-83BE-CA4C-9451-227FA2635967}"/>
              </a:ext>
            </a:extLst>
          </p:cNvPr>
          <p:cNvCxnSpPr>
            <a:cxnSpLocks/>
          </p:cNvCxnSpPr>
          <p:nvPr/>
        </p:nvCxnSpPr>
        <p:spPr>
          <a:xfrm>
            <a:off x="7880022" y="5828171"/>
            <a:ext cx="1801306" cy="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63FEA1-30DA-F248-9F96-A4D864F6273A}"/>
              </a:ext>
            </a:extLst>
          </p:cNvPr>
          <p:cNvCxnSpPr>
            <a:cxnSpLocks/>
          </p:cNvCxnSpPr>
          <p:nvPr/>
        </p:nvCxnSpPr>
        <p:spPr>
          <a:xfrm>
            <a:off x="7880022" y="6089715"/>
            <a:ext cx="1801306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2CBD4B-B6CA-7E49-9D66-EB246939199B}"/>
              </a:ext>
            </a:extLst>
          </p:cNvPr>
          <p:cNvSpPr txBox="1"/>
          <p:nvPr/>
        </p:nvSpPr>
        <p:spPr>
          <a:xfrm>
            <a:off x="9860437" y="5641099"/>
            <a:ext cx="200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Synergy 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DC4D0-88BA-0640-9500-92107A984D17}"/>
              </a:ext>
            </a:extLst>
          </p:cNvPr>
          <p:cNvSpPr txBox="1"/>
          <p:nvPr/>
        </p:nvSpPr>
        <p:spPr>
          <a:xfrm>
            <a:off x="9860437" y="5905049"/>
            <a:ext cx="200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Synergy 17</a:t>
            </a:r>
          </a:p>
        </p:txBody>
      </p:sp>
    </p:spTree>
    <p:extLst>
      <p:ext uri="{BB962C8B-B14F-4D97-AF65-F5344CB8AC3E}">
        <p14:creationId xmlns:p14="http://schemas.microsoft.com/office/powerpoint/2010/main" val="211791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1055</Words>
  <Application>Microsoft Macintosh PowerPoint</Application>
  <PresentationFormat>Widescreen</PresentationFormat>
  <Paragraphs>627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Synergy Matching</vt:lpstr>
      <vt:lpstr>Correspondence between PCs and clusters</vt:lpstr>
      <vt:lpstr>Silhouette values for clusters</vt:lpstr>
      <vt:lpstr>Synergies construction</vt:lpstr>
      <vt:lpstr>Synergies construction</vt:lpstr>
      <vt:lpstr>Synergies construction</vt:lpstr>
      <vt:lpstr>Synergies construction</vt:lpstr>
      <vt:lpstr>Synergies construction</vt:lpstr>
      <vt:lpstr>Synergies construction</vt:lpstr>
      <vt:lpstr>Correspondence between synergies and PCs</vt:lpstr>
      <vt:lpstr>Synergies representations</vt:lpstr>
      <vt:lpstr>Synergies representations</vt:lpstr>
      <vt:lpstr>Synergies representations</vt:lpstr>
      <vt:lpstr>Synergies representations</vt:lpstr>
      <vt:lpstr>Synergies representations</vt:lpstr>
      <vt:lpstr>Synergies representations</vt:lpstr>
      <vt:lpstr>Synergies construction including All Subjects data</vt:lpstr>
      <vt:lpstr>Synergies construction including All Subjects data</vt:lpstr>
      <vt:lpstr>Synergies construction including All Subjects data</vt:lpstr>
      <vt:lpstr>Synergies construction including All Subjects data</vt:lpstr>
      <vt:lpstr>Synergies construction including All Subjects data</vt:lpstr>
      <vt:lpstr>Synergies construction including All Subjects data</vt:lpstr>
      <vt:lpstr>Silhouette values for clusters including  All Subjects data</vt:lpstr>
      <vt:lpstr>Silhouette values for clusters including  All Subjects data</vt:lpstr>
      <vt:lpstr>Silhouette values for clusters including  All Subjects data</vt:lpstr>
      <vt:lpstr>Silhouette values for clusters including  All Subjects data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Synergy Matching</dc:title>
  <dc:creator>Jayro Martínez Cerverò</dc:creator>
  <cp:lastModifiedBy>Jayro Martínez Cerverò</cp:lastModifiedBy>
  <cp:revision>17</cp:revision>
  <dcterms:created xsi:type="dcterms:W3CDTF">2021-07-08T07:47:13Z</dcterms:created>
  <dcterms:modified xsi:type="dcterms:W3CDTF">2021-07-09T07:09:35Z</dcterms:modified>
</cp:coreProperties>
</file>