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84" r:id="rId4"/>
    <p:sldId id="285" r:id="rId5"/>
    <p:sldId id="290" r:id="rId6"/>
    <p:sldId id="286" r:id="rId7"/>
    <p:sldId id="287" r:id="rId8"/>
    <p:sldId id="288" r:id="rId9"/>
    <p:sldId id="289" r:id="rId10"/>
    <p:sldId id="291" r:id="rId11"/>
    <p:sldId id="292" r:id="rId12"/>
    <p:sldId id="293" r:id="rId13"/>
    <p:sldId id="294" r:id="rId14"/>
    <p:sldId id="295" r:id="rId15"/>
    <p:sldId id="296" r:id="rId16"/>
    <p:sldId id="282" r:id="rId17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51"/>
    <p:restoredTop sz="94712"/>
  </p:normalViewPr>
  <p:slideViewPr>
    <p:cSldViewPr snapToGrid="0" snapToObjects="1">
      <p:cViewPr varScale="1">
        <p:scale>
          <a:sx n="110" d="100"/>
          <a:sy n="110" d="100"/>
        </p:scale>
        <p:origin x="17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22C0B-5DF2-B84B-ADDD-1A12F13A7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BFBC11-57F6-C543-A71F-1205350FE2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8E5ED-C6E5-254A-82A3-1B9308A46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90CD1-BF15-DC49-B00E-3638FB3CDCB2}" type="datetimeFigureOut">
              <a:rPr lang="en-IT" smtClean="0"/>
              <a:t>05/08/2021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BA3CC-C175-9D4F-B283-34A78AC0F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A349E-8FA5-A742-849E-EE67DF839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F677-66F5-0E4A-9184-87DB861AC79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31215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C0CA7-BCDE-E44D-B40B-21CD42FAA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E99549-8437-E548-B72C-8A849E0AA9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F60FC-EC3A-7A47-A7AA-72FFED652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90CD1-BF15-DC49-B00E-3638FB3CDCB2}" type="datetimeFigureOut">
              <a:rPr lang="en-IT" smtClean="0"/>
              <a:t>05/08/2021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1880C-E614-0041-9CA3-E70439654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66D92-143F-2744-9E48-DF1CCA82C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F677-66F5-0E4A-9184-87DB861AC79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760600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80A3FC-750E-834C-B506-65314A32D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5E1B09-0A0D-BF49-A6E8-5BA12165F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543B0-4525-C441-B66E-F48838B2D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90CD1-BF15-DC49-B00E-3638FB3CDCB2}" type="datetimeFigureOut">
              <a:rPr lang="en-IT" smtClean="0"/>
              <a:t>05/08/2021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A0F13-C5AE-3545-9693-9D9C28279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97259-BC74-034F-A221-C7593669C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F677-66F5-0E4A-9184-87DB861AC79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12925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119BD-7C58-394F-914E-751EC0849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5BA5C-D329-FE40-85D5-D21294625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96A5F-9A22-174A-8595-F6E08626B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90CD1-BF15-DC49-B00E-3638FB3CDCB2}" type="datetimeFigureOut">
              <a:rPr lang="en-IT" smtClean="0"/>
              <a:t>05/08/2021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F4244-9506-E343-B3C2-BA44F9E78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CCA95-0718-F74A-A4AC-54AC7A09A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F677-66F5-0E4A-9184-87DB861AC79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650311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93153-A645-B749-9E52-3E2B11E13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A7546-C0B3-ED43-9682-E12F8F7E5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890B1-6474-D945-B0FD-B41FB8C6E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90CD1-BF15-DC49-B00E-3638FB3CDCB2}" type="datetimeFigureOut">
              <a:rPr lang="en-IT" smtClean="0"/>
              <a:t>05/08/2021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1B4D1-6D26-D642-8A13-7D57288C1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00EED-789D-D64A-82C2-777010E26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F677-66F5-0E4A-9184-87DB861AC79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888008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4CD7D-A311-3A43-9208-EAB2C4D51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6EC33-4E7E-614F-AD81-60BD19A43A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B367A2-B3D9-8D43-AF04-4F27AA986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41B99-8580-CB42-8C82-865F54BCC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90CD1-BF15-DC49-B00E-3638FB3CDCB2}" type="datetimeFigureOut">
              <a:rPr lang="en-IT" smtClean="0"/>
              <a:t>05/08/2021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179C9-F6A1-B743-BB86-014DFC64B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DDAE5-6590-1B40-B1D0-94F58FCE5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F677-66F5-0E4A-9184-87DB861AC79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604682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5E170-15C0-6E44-A356-35BA99C24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6BD12-8524-404C-9A8D-34A3DF282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3EEAD-1FA8-8742-A6B0-A92126B6C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3802D6-EB99-0242-8394-6CF319C3E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CE6830-B74F-D541-9DF2-E506C810CE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28CD87-E1F3-2E42-8CAA-2CDCBC17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90CD1-BF15-DC49-B00E-3638FB3CDCB2}" type="datetimeFigureOut">
              <a:rPr lang="en-IT" smtClean="0"/>
              <a:t>05/08/2021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74568A-1534-454B-BED1-EF9DF49B6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E7B5C6-CADC-2644-A9D9-58045856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F677-66F5-0E4A-9184-87DB861AC79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870245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6ADAA-81F3-EE40-B6A3-92CFA04D2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20040A-B62B-CA46-BAAA-2839BB32D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90CD1-BF15-DC49-B00E-3638FB3CDCB2}" type="datetimeFigureOut">
              <a:rPr lang="en-IT" smtClean="0"/>
              <a:t>05/08/2021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92D019-D16D-1F49-878C-484B78666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6A60D6-88A1-304D-A49F-88AA4AD07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F677-66F5-0E4A-9184-87DB861AC79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86128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A04FF2-17F3-CB46-858F-EDC23A040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90CD1-BF15-DC49-B00E-3638FB3CDCB2}" type="datetimeFigureOut">
              <a:rPr lang="en-IT" smtClean="0"/>
              <a:t>05/08/2021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0955E1-17BA-524B-88D5-4D3778EA3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581A59-6E4C-734E-8DBC-DF4BB5578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F677-66F5-0E4A-9184-87DB861AC79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27965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62933-2852-6D4E-A73A-7DDE93AE0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BACB3-C5D2-D446-B208-605A06A2F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1F5517-E01F-304B-BC7A-093710A095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23A1A-B0BB-F140-9F7B-758B0B868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90CD1-BF15-DC49-B00E-3638FB3CDCB2}" type="datetimeFigureOut">
              <a:rPr lang="en-IT" smtClean="0"/>
              <a:t>05/08/2021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7F5AC2-E98A-B64D-B7B9-6E73B0378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2C01E7-7007-1449-9286-510C89B15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F677-66F5-0E4A-9184-87DB861AC79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75284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09DDB-F08A-9847-87A0-494703EA5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75B65E-0951-0744-B09C-25ADEC6B4D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2AD393-2AD5-1E4E-A31C-52777EC61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3EE5F-138E-2940-A6B9-8E444AC3F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90CD1-BF15-DC49-B00E-3638FB3CDCB2}" type="datetimeFigureOut">
              <a:rPr lang="en-IT" smtClean="0"/>
              <a:t>05/08/2021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97EC5-7572-0F4A-B8E3-0F43B157D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210785-D8AE-244B-A237-8394C7625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F677-66F5-0E4A-9184-87DB861AC79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584271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BC86C2-F644-904B-8D31-B4448F7E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1B1B5-5EE5-DD43-819A-1F9236C89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E6B41-0EB9-474F-885A-EB72DB0070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90CD1-BF15-DC49-B00E-3638FB3CDCB2}" type="datetimeFigureOut">
              <a:rPr lang="en-IT" smtClean="0"/>
              <a:t>05/08/2021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66C6A-1997-2345-AF63-C5E4CE9766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E2292-2E61-3641-9A5C-7E76750FD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8F677-66F5-0E4A-9184-87DB861AC79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11235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1EE12-F899-5C45-A68E-F6C6A20595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T" dirty="0"/>
              <a:t>Synergy Matching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5F25AD-DE48-154C-82C9-257D142BEE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T" dirty="0"/>
              <a:t>06/08/2021</a:t>
            </a:r>
          </a:p>
        </p:txBody>
      </p:sp>
    </p:spTree>
    <p:extLst>
      <p:ext uri="{BB962C8B-B14F-4D97-AF65-F5344CB8AC3E}">
        <p14:creationId xmlns:p14="http://schemas.microsoft.com/office/powerpoint/2010/main" val="356707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A45F1-3503-3345-9E70-09ED758FF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496"/>
            <a:ext cx="10515600" cy="488315"/>
          </a:xfrm>
        </p:spPr>
        <p:txBody>
          <a:bodyPr>
            <a:normAutofit fontScale="90000"/>
          </a:bodyPr>
          <a:lstStyle/>
          <a:p>
            <a:pPr algn="ctr"/>
            <a:r>
              <a:rPr lang="en-IT" dirty="0"/>
              <a:t>Synergies comparison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7474AF0-9B85-BF4F-9694-53FCD43801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67556" y="1009891"/>
            <a:ext cx="5424903" cy="4838217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796D431-0586-8F48-B5DD-5D144D532C05}"/>
              </a:ext>
            </a:extLst>
          </p:cNvPr>
          <p:cNvSpPr txBox="1"/>
          <p:nvPr/>
        </p:nvSpPr>
        <p:spPr>
          <a:xfrm>
            <a:off x="1443750" y="6127036"/>
            <a:ext cx="3272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dirty="0"/>
              <a:t>Modified Traditional Clustering</a:t>
            </a:r>
          </a:p>
        </p:txBody>
      </p:sp>
      <p:pic>
        <p:nvPicPr>
          <p:cNvPr id="12" name="Content Placeholder 6">
            <a:extLst>
              <a:ext uri="{FF2B5EF4-FFF2-40B4-BE49-F238E27FC236}">
                <a16:creationId xmlns:a16="http://schemas.microsoft.com/office/drawing/2014/main" id="{EF736D03-6EC2-DF45-8FAC-413E9D083F3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399541" y="1009891"/>
            <a:ext cx="5424903" cy="483821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A28E967-1253-1040-905A-2BB88F81F9A0}"/>
              </a:ext>
            </a:extLst>
          </p:cNvPr>
          <p:cNvSpPr txBox="1"/>
          <p:nvPr/>
        </p:nvSpPr>
        <p:spPr>
          <a:xfrm>
            <a:off x="8035546" y="6127036"/>
            <a:ext cx="2152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dirty="0"/>
              <a:t>Recursive Clustering</a:t>
            </a:r>
          </a:p>
        </p:txBody>
      </p:sp>
    </p:spTree>
    <p:extLst>
      <p:ext uri="{BB962C8B-B14F-4D97-AF65-F5344CB8AC3E}">
        <p14:creationId xmlns:p14="http://schemas.microsoft.com/office/powerpoint/2010/main" val="1151250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A45F1-3503-3345-9E70-09ED758FF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496"/>
            <a:ext cx="10515600" cy="488315"/>
          </a:xfrm>
        </p:spPr>
        <p:txBody>
          <a:bodyPr>
            <a:normAutofit fontScale="90000"/>
          </a:bodyPr>
          <a:lstStyle/>
          <a:p>
            <a:pPr algn="ctr"/>
            <a:r>
              <a:rPr lang="en-IT" dirty="0"/>
              <a:t>Synergies comparison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7474AF0-9B85-BF4F-9694-53FCD43801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67556" y="1215343"/>
            <a:ext cx="5424903" cy="4433104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796D431-0586-8F48-B5DD-5D144D532C05}"/>
              </a:ext>
            </a:extLst>
          </p:cNvPr>
          <p:cNvSpPr txBox="1"/>
          <p:nvPr/>
        </p:nvSpPr>
        <p:spPr>
          <a:xfrm>
            <a:off x="1443750" y="6127036"/>
            <a:ext cx="3272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dirty="0"/>
              <a:t>Modified Traditional Clustering</a:t>
            </a:r>
          </a:p>
        </p:txBody>
      </p:sp>
      <p:pic>
        <p:nvPicPr>
          <p:cNvPr id="12" name="Content Placeholder 6">
            <a:extLst>
              <a:ext uri="{FF2B5EF4-FFF2-40B4-BE49-F238E27FC236}">
                <a16:creationId xmlns:a16="http://schemas.microsoft.com/office/drawing/2014/main" id="{EF736D03-6EC2-DF45-8FAC-413E9D083F3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399541" y="1215343"/>
            <a:ext cx="5424903" cy="443310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A28E967-1253-1040-905A-2BB88F81F9A0}"/>
              </a:ext>
            </a:extLst>
          </p:cNvPr>
          <p:cNvSpPr txBox="1"/>
          <p:nvPr/>
        </p:nvSpPr>
        <p:spPr>
          <a:xfrm>
            <a:off x="8035546" y="6127036"/>
            <a:ext cx="2152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dirty="0"/>
              <a:t>Recursive Clustering</a:t>
            </a:r>
          </a:p>
        </p:txBody>
      </p:sp>
    </p:spTree>
    <p:extLst>
      <p:ext uri="{BB962C8B-B14F-4D97-AF65-F5344CB8AC3E}">
        <p14:creationId xmlns:p14="http://schemas.microsoft.com/office/powerpoint/2010/main" val="2242317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A45F1-3503-3345-9E70-09ED758FF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496"/>
            <a:ext cx="10515600" cy="488315"/>
          </a:xfrm>
        </p:spPr>
        <p:txBody>
          <a:bodyPr>
            <a:normAutofit fontScale="90000"/>
          </a:bodyPr>
          <a:lstStyle/>
          <a:p>
            <a:pPr algn="ctr"/>
            <a:r>
              <a:rPr lang="en-IT" dirty="0"/>
              <a:t>Synergies comparison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7474AF0-9B85-BF4F-9694-53FCD43801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67556" y="1088018"/>
            <a:ext cx="5424903" cy="4514127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796D431-0586-8F48-B5DD-5D144D532C05}"/>
              </a:ext>
            </a:extLst>
          </p:cNvPr>
          <p:cNvSpPr txBox="1"/>
          <p:nvPr/>
        </p:nvSpPr>
        <p:spPr>
          <a:xfrm>
            <a:off x="1443750" y="6127036"/>
            <a:ext cx="3272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dirty="0"/>
              <a:t>Modified Traditional Clustering</a:t>
            </a:r>
          </a:p>
        </p:txBody>
      </p:sp>
      <p:pic>
        <p:nvPicPr>
          <p:cNvPr id="12" name="Content Placeholder 6">
            <a:extLst>
              <a:ext uri="{FF2B5EF4-FFF2-40B4-BE49-F238E27FC236}">
                <a16:creationId xmlns:a16="http://schemas.microsoft.com/office/drawing/2014/main" id="{EF736D03-6EC2-DF45-8FAC-413E9D083F3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399541" y="1088019"/>
            <a:ext cx="5424903" cy="45141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A28E967-1253-1040-905A-2BB88F81F9A0}"/>
              </a:ext>
            </a:extLst>
          </p:cNvPr>
          <p:cNvSpPr txBox="1"/>
          <p:nvPr/>
        </p:nvSpPr>
        <p:spPr>
          <a:xfrm>
            <a:off x="8035546" y="6127036"/>
            <a:ext cx="2152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dirty="0"/>
              <a:t>Recursive Clustering</a:t>
            </a:r>
          </a:p>
        </p:txBody>
      </p:sp>
    </p:spTree>
    <p:extLst>
      <p:ext uri="{BB962C8B-B14F-4D97-AF65-F5344CB8AC3E}">
        <p14:creationId xmlns:p14="http://schemas.microsoft.com/office/powerpoint/2010/main" val="1021420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A45F1-3503-3345-9E70-09ED758FF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496"/>
            <a:ext cx="10515600" cy="488315"/>
          </a:xfrm>
        </p:spPr>
        <p:txBody>
          <a:bodyPr>
            <a:normAutofit fontScale="90000"/>
          </a:bodyPr>
          <a:lstStyle/>
          <a:p>
            <a:pPr algn="ctr"/>
            <a:r>
              <a:rPr lang="en-IT" dirty="0"/>
              <a:t>Cluster evaluation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B18245-DC08-FE48-944C-99A7EA38F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279" y="838334"/>
            <a:ext cx="9297441" cy="55474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C3A417B-E09B-E847-B3D6-2D87C3FDE0FB}"/>
              </a:ext>
            </a:extLst>
          </p:cNvPr>
          <p:cNvSpPr txBox="1"/>
          <p:nvPr/>
        </p:nvSpPr>
        <p:spPr>
          <a:xfrm>
            <a:off x="4498692" y="6385752"/>
            <a:ext cx="3194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dirty="0"/>
              <a:t>Two subjects</a:t>
            </a:r>
          </a:p>
        </p:txBody>
      </p:sp>
    </p:spTree>
    <p:extLst>
      <p:ext uri="{BB962C8B-B14F-4D97-AF65-F5344CB8AC3E}">
        <p14:creationId xmlns:p14="http://schemas.microsoft.com/office/powerpoint/2010/main" val="91381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A45F1-3503-3345-9E70-09ED758FF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496"/>
            <a:ext cx="10515600" cy="488315"/>
          </a:xfrm>
        </p:spPr>
        <p:txBody>
          <a:bodyPr>
            <a:normAutofit fontScale="90000"/>
          </a:bodyPr>
          <a:lstStyle/>
          <a:p>
            <a:pPr algn="ctr"/>
            <a:r>
              <a:rPr lang="en-IT" dirty="0"/>
              <a:t>Cluster evaluation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B18245-DC08-FE48-944C-99A7EA38F1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447279" y="862495"/>
            <a:ext cx="9297441" cy="54990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C3A417B-E09B-E847-B3D6-2D87C3FDE0FB}"/>
              </a:ext>
            </a:extLst>
          </p:cNvPr>
          <p:cNvSpPr txBox="1"/>
          <p:nvPr/>
        </p:nvSpPr>
        <p:spPr>
          <a:xfrm>
            <a:off x="4498692" y="6385752"/>
            <a:ext cx="3194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dirty="0"/>
              <a:t>Two subjects</a:t>
            </a:r>
          </a:p>
        </p:txBody>
      </p:sp>
    </p:spTree>
    <p:extLst>
      <p:ext uri="{BB962C8B-B14F-4D97-AF65-F5344CB8AC3E}">
        <p14:creationId xmlns:p14="http://schemas.microsoft.com/office/powerpoint/2010/main" val="628564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A45F1-3503-3345-9E70-09ED758FF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496"/>
            <a:ext cx="10515600" cy="488315"/>
          </a:xfrm>
        </p:spPr>
        <p:txBody>
          <a:bodyPr>
            <a:normAutofit fontScale="90000"/>
          </a:bodyPr>
          <a:lstStyle/>
          <a:p>
            <a:pPr algn="ctr"/>
            <a:r>
              <a:rPr lang="en-IT" dirty="0"/>
              <a:t>Cluster evaluation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B18245-DC08-FE48-944C-99A7EA38F1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468810" y="862495"/>
            <a:ext cx="9254378" cy="54990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C3A417B-E09B-E847-B3D6-2D87C3FDE0FB}"/>
              </a:ext>
            </a:extLst>
          </p:cNvPr>
          <p:cNvSpPr txBox="1"/>
          <p:nvPr/>
        </p:nvSpPr>
        <p:spPr>
          <a:xfrm>
            <a:off x="4498692" y="6385752"/>
            <a:ext cx="3194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dirty="0"/>
              <a:t>Including All subjects</a:t>
            </a:r>
          </a:p>
        </p:txBody>
      </p:sp>
    </p:spTree>
    <p:extLst>
      <p:ext uri="{BB962C8B-B14F-4D97-AF65-F5344CB8AC3E}">
        <p14:creationId xmlns:p14="http://schemas.microsoft.com/office/powerpoint/2010/main" val="3710350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31C5C-6795-F04B-8236-7DD44CEC6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4670"/>
          </a:xfrm>
        </p:spPr>
        <p:txBody>
          <a:bodyPr>
            <a:normAutofit fontScale="90000"/>
          </a:bodyPr>
          <a:lstStyle/>
          <a:p>
            <a:pPr algn="ctr"/>
            <a:r>
              <a:rPr lang="en-IT" sz="3200" dirty="0"/>
              <a:t>Next steps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312449-14D3-0B4B-855C-19D41F88FFC5}"/>
              </a:ext>
            </a:extLst>
          </p:cNvPr>
          <p:cNvSpPr txBox="1"/>
          <p:nvPr/>
        </p:nvSpPr>
        <p:spPr>
          <a:xfrm>
            <a:off x="738768" y="1231056"/>
            <a:ext cx="107144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Check synergy differences using the same algorithm.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Calculate dynamic synergies (how synergies evolve during time).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Synergies representations.</a:t>
            </a:r>
            <a:endParaRPr lang="en-IT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0DF96E0-D645-FD4E-8349-EBEDA44D4B54}"/>
              </a:ext>
            </a:extLst>
          </p:cNvPr>
          <p:cNvSpPr txBox="1">
            <a:spLocks/>
          </p:cNvSpPr>
          <p:nvPr/>
        </p:nvSpPr>
        <p:spPr>
          <a:xfrm>
            <a:off x="738768" y="3429000"/>
            <a:ext cx="10515600" cy="504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T" sz="3200" dirty="0"/>
              <a:t>Items to comment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0FB365-CC04-7F43-A29D-78C85F1611B1}"/>
              </a:ext>
            </a:extLst>
          </p:cNvPr>
          <p:cNvSpPr txBox="1"/>
          <p:nvPr/>
        </p:nvSpPr>
        <p:spPr>
          <a:xfrm>
            <a:off x="838200" y="4295786"/>
            <a:ext cx="1025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T" dirty="0"/>
              <a:t>Mendeley.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2E637C-4668-9F4C-9CC2-619354E45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4541" y="2219434"/>
            <a:ext cx="50038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043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A45F1-3503-3345-9E70-09ED758FF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496"/>
            <a:ext cx="10515600" cy="488315"/>
          </a:xfrm>
        </p:spPr>
        <p:txBody>
          <a:bodyPr>
            <a:normAutofit fontScale="90000"/>
          </a:bodyPr>
          <a:lstStyle/>
          <a:p>
            <a:pPr algn="ctr"/>
            <a:r>
              <a:rPr lang="en-IT" dirty="0"/>
              <a:t>Variance comparison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7474AF0-9B85-BF4F-9694-53FCD43801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54716" y="1248150"/>
            <a:ext cx="5654548" cy="3343127"/>
          </a:xfrm>
        </p:spPr>
      </p:pic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25239838-5F77-954C-A4D5-54FCAFAB396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258046" y="1249614"/>
            <a:ext cx="5654548" cy="33401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796D431-0586-8F48-B5DD-5D144D532C05}"/>
              </a:ext>
            </a:extLst>
          </p:cNvPr>
          <p:cNvSpPr txBox="1"/>
          <p:nvPr/>
        </p:nvSpPr>
        <p:spPr>
          <a:xfrm>
            <a:off x="2005544" y="4596409"/>
            <a:ext cx="2152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dirty="0"/>
              <a:t>Old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4B5332-68A0-1441-BF51-0717D6BAB354}"/>
              </a:ext>
            </a:extLst>
          </p:cNvPr>
          <p:cNvSpPr txBox="1"/>
          <p:nvPr/>
        </p:nvSpPr>
        <p:spPr>
          <a:xfrm>
            <a:off x="8033567" y="4596409"/>
            <a:ext cx="2152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dirty="0"/>
              <a:t>New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564FD8-C3BC-AF4F-A10E-9162D8AC0869}"/>
              </a:ext>
            </a:extLst>
          </p:cNvPr>
          <p:cNvSpPr txBox="1"/>
          <p:nvPr/>
        </p:nvSpPr>
        <p:spPr>
          <a:xfrm>
            <a:off x="279407" y="5486399"/>
            <a:ext cx="11633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T" dirty="0"/>
              <a:t>Even when the new data accomplishes for less variance in the first PC (particularly for Subject 4 and All Subjects), both datasets achieves more than 90% of the variance after 10 PCs.</a:t>
            </a:r>
          </a:p>
        </p:txBody>
      </p:sp>
    </p:spTree>
    <p:extLst>
      <p:ext uri="{BB962C8B-B14F-4D97-AF65-F5344CB8AC3E}">
        <p14:creationId xmlns:p14="http://schemas.microsoft.com/office/powerpoint/2010/main" val="3624679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A45F1-3503-3345-9E70-09ED758FF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496"/>
            <a:ext cx="10515600" cy="488315"/>
          </a:xfrm>
        </p:spPr>
        <p:txBody>
          <a:bodyPr>
            <a:normAutofit fontScale="90000"/>
          </a:bodyPr>
          <a:lstStyle/>
          <a:p>
            <a:pPr algn="ctr"/>
            <a:r>
              <a:rPr lang="en-IT" dirty="0"/>
              <a:t>Silhouette values for clusters with two subjects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AFC50F5-6AC9-984E-A530-8D7F9436D1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48650" y="1170840"/>
            <a:ext cx="8324961" cy="4969163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C104089-B80A-7440-84ED-8987E74D5361}"/>
              </a:ext>
            </a:extLst>
          </p:cNvPr>
          <p:cNvSpPr txBox="1"/>
          <p:nvPr/>
        </p:nvSpPr>
        <p:spPr>
          <a:xfrm>
            <a:off x="9165613" y="1808761"/>
            <a:ext cx="257773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/>
              <a:t>A silhouette value measures how similar a point is to points in its own cluster, when compared to points in other clusters. Values range from –1 to 1. A high silhouette value indicates that a point is well matched to its own cluster, and poorly matched to other clusters.</a:t>
            </a:r>
          </a:p>
        </p:txBody>
      </p:sp>
    </p:spTree>
    <p:extLst>
      <p:ext uri="{BB962C8B-B14F-4D97-AF65-F5344CB8AC3E}">
        <p14:creationId xmlns:p14="http://schemas.microsoft.com/office/powerpoint/2010/main" val="2979670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A45F1-3503-3345-9E70-09ED758FF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496"/>
            <a:ext cx="10515600" cy="488315"/>
          </a:xfrm>
        </p:spPr>
        <p:txBody>
          <a:bodyPr>
            <a:normAutofit fontScale="90000"/>
          </a:bodyPr>
          <a:lstStyle/>
          <a:p>
            <a:pPr algn="ctr"/>
            <a:r>
              <a:rPr lang="en-IT" dirty="0"/>
              <a:t>Silhouette values for clusters including All subjects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AFC50F5-6AC9-984E-A530-8D7F9436D1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54580" y="1170840"/>
            <a:ext cx="8313100" cy="4969163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C104089-B80A-7440-84ED-8987E74D5361}"/>
              </a:ext>
            </a:extLst>
          </p:cNvPr>
          <p:cNvSpPr txBox="1"/>
          <p:nvPr/>
        </p:nvSpPr>
        <p:spPr>
          <a:xfrm>
            <a:off x="9159683" y="2136338"/>
            <a:ext cx="25777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/>
              <a:t>If we include the data corresponding to both subjects together the results are not so good. Some clusters include only 2 PCs (like 6 and 7) while some other clusters (like 1, 3 or 10) include 4 PCs.</a:t>
            </a:r>
          </a:p>
        </p:txBody>
      </p:sp>
    </p:spTree>
    <p:extLst>
      <p:ext uri="{BB962C8B-B14F-4D97-AF65-F5344CB8AC3E}">
        <p14:creationId xmlns:p14="http://schemas.microsoft.com/office/powerpoint/2010/main" val="4210823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31C5C-6795-F04B-8236-7DD44CEC6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4670"/>
          </a:xfrm>
        </p:spPr>
        <p:txBody>
          <a:bodyPr>
            <a:normAutofit fontScale="90000"/>
          </a:bodyPr>
          <a:lstStyle/>
          <a:p>
            <a:pPr algn="ctr"/>
            <a:r>
              <a:rPr lang="en-IT" sz="3200" dirty="0"/>
              <a:t>Two different approaches to solve this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BBC5CD-1518-9441-9B7E-49893A49BF5E}"/>
              </a:ext>
            </a:extLst>
          </p:cNvPr>
          <p:cNvSpPr txBox="1"/>
          <p:nvPr/>
        </p:nvSpPr>
        <p:spPr>
          <a:xfrm>
            <a:off x="785631" y="1466990"/>
            <a:ext cx="1062073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IT" dirty="0"/>
              <a:t>Modified Traditional Clustering: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IT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IT" dirty="0"/>
              <a:t>If we find a cluster with more that one PC per subject we select the PC with the higher silhouette value and discard the other(s). 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IT" dirty="0"/>
              <a:t>That discarded PC will not appear in any other synergy.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IT" dirty="0"/>
              <a:t>The clustering algorithm is executed only once.</a:t>
            </a:r>
          </a:p>
          <a:p>
            <a:pPr marL="342900" indent="-342900" algn="just">
              <a:buFont typeface="+mj-lt"/>
              <a:buAutoNum type="arabicPeriod"/>
            </a:pPr>
            <a:endParaRPr lang="en-IT" dirty="0"/>
          </a:p>
          <a:p>
            <a:pPr marL="342900" indent="-342900" algn="just">
              <a:buFont typeface="+mj-lt"/>
              <a:buAutoNum type="arabicPeriod"/>
            </a:pPr>
            <a:r>
              <a:rPr lang="en-IT" dirty="0"/>
              <a:t>Recursive Clustering: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IT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IT" dirty="0"/>
              <a:t>First we find the cluster with higher score using the Matlab function ‘</a:t>
            </a:r>
            <a:r>
              <a:rPr lang="en-GB" i="1" dirty="0" err="1"/>
              <a:t>evalclusters</a:t>
            </a:r>
            <a:r>
              <a:rPr lang="en-GB" i="1" dirty="0"/>
              <a:t>’</a:t>
            </a:r>
            <a:r>
              <a:rPr lang="en-GB" dirty="0"/>
              <a:t>. If that cluster has </a:t>
            </a:r>
            <a:r>
              <a:rPr lang="en-IT" dirty="0"/>
              <a:t>more that one PC per subject we select the PC with the higher silhouette value.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IT" dirty="0"/>
              <a:t>We replace the selected PCs with </a:t>
            </a:r>
            <a:r>
              <a:rPr lang="en-IT" i="1" dirty="0"/>
              <a:t>NaNs</a:t>
            </a:r>
            <a:r>
              <a:rPr lang="en-IT" dirty="0"/>
              <a:t>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dirty="0"/>
              <a:t>W</a:t>
            </a:r>
            <a:r>
              <a:rPr lang="en-IT" dirty="0"/>
              <a:t>e call again to the clustering function with one cluster less.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IT" dirty="0"/>
              <a:t>In this case, those PCs discarded from one synergy could be matched with the remaining PCs in another synergy.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IT" dirty="0"/>
              <a:t>The clustering algorith is executed until we only have 2 clusters (base case).</a:t>
            </a:r>
          </a:p>
        </p:txBody>
      </p:sp>
    </p:spTree>
    <p:extLst>
      <p:ext uri="{BB962C8B-B14F-4D97-AF65-F5344CB8AC3E}">
        <p14:creationId xmlns:p14="http://schemas.microsoft.com/office/powerpoint/2010/main" val="338179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A45F1-3503-3345-9E70-09ED758FF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496"/>
            <a:ext cx="10515600" cy="488315"/>
          </a:xfrm>
        </p:spPr>
        <p:txBody>
          <a:bodyPr>
            <a:normAutofit fontScale="90000"/>
          </a:bodyPr>
          <a:lstStyle/>
          <a:p>
            <a:pPr algn="ctr"/>
            <a:r>
              <a:rPr lang="en-IT" dirty="0"/>
              <a:t>Synergies for two subjects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52124FE-B218-4C45-9AD6-9FE13540D4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2307021"/>
              </p:ext>
            </p:extLst>
          </p:nvPr>
        </p:nvGraphicFramePr>
        <p:xfrm>
          <a:off x="838200" y="821803"/>
          <a:ext cx="3555556" cy="5509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9496">
                  <a:extLst>
                    <a:ext uri="{9D8B030D-6E8A-4147-A177-3AD203B41FA5}">
                      <a16:colId xmlns:a16="http://schemas.microsoft.com/office/drawing/2014/main" val="1108413270"/>
                    </a:ext>
                  </a:extLst>
                </a:gridCol>
                <a:gridCol w="1383030">
                  <a:extLst>
                    <a:ext uri="{9D8B030D-6E8A-4147-A177-3AD203B41FA5}">
                      <a16:colId xmlns:a16="http://schemas.microsoft.com/office/drawing/2014/main" val="3076604216"/>
                    </a:ext>
                  </a:extLst>
                </a:gridCol>
                <a:gridCol w="1383030">
                  <a:extLst>
                    <a:ext uri="{9D8B030D-6E8A-4147-A177-3AD203B41FA5}">
                      <a16:colId xmlns:a16="http://schemas.microsoft.com/office/drawing/2014/main" val="119615183"/>
                    </a:ext>
                  </a:extLst>
                </a:gridCol>
              </a:tblGrid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Synergy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PC Subject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PC Subject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583992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2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437533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4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166552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3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2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316928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4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3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636687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7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5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460187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5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8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234177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6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6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466669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8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7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044379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9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12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717665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11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10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045000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10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13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084242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15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9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842355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13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11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9510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14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14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204562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12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15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862672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16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16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408817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17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18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193824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18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17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95365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AB9C3B7-DCCC-064F-A3AD-5548421D53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8085765"/>
              </p:ext>
            </p:extLst>
          </p:nvPr>
        </p:nvGraphicFramePr>
        <p:xfrm>
          <a:off x="7798246" y="821801"/>
          <a:ext cx="3555556" cy="5509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9496">
                  <a:extLst>
                    <a:ext uri="{9D8B030D-6E8A-4147-A177-3AD203B41FA5}">
                      <a16:colId xmlns:a16="http://schemas.microsoft.com/office/drawing/2014/main" val="1108413270"/>
                    </a:ext>
                  </a:extLst>
                </a:gridCol>
                <a:gridCol w="1383030">
                  <a:extLst>
                    <a:ext uri="{9D8B030D-6E8A-4147-A177-3AD203B41FA5}">
                      <a16:colId xmlns:a16="http://schemas.microsoft.com/office/drawing/2014/main" val="3076604216"/>
                    </a:ext>
                  </a:extLst>
                </a:gridCol>
                <a:gridCol w="1383030">
                  <a:extLst>
                    <a:ext uri="{9D8B030D-6E8A-4147-A177-3AD203B41FA5}">
                      <a16:colId xmlns:a16="http://schemas.microsoft.com/office/drawing/2014/main" val="119615183"/>
                    </a:ext>
                  </a:extLst>
                </a:gridCol>
              </a:tblGrid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Synergy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PC Subject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PC Subject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583992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2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437533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4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166552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3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2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316928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4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3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636687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7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5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460187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5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8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234177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6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6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466669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8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7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044379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9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12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717665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11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10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045000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10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13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084242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15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9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842355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13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11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9510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14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14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204562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12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15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862672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16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16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408817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17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18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193824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18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17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95365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5A23640-9BB2-D941-A1DF-12BDE45DA7A3}"/>
              </a:ext>
            </a:extLst>
          </p:cNvPr>
          <p:cNvSpPr txBox="1"/>
          <p:nvPr/>
        </p:nvSpPr>
        <p:spPr>
          <a:xfrm>
            <a:off x="1522170" y="6430339"/>
            <a:ext cx="2187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dirty="0"/>
              <a:t>Traditional Clustering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4555A6-8979-0F48-A948-AF6436C36B5E}"/>
              </a:ext>
            </a:extLst>
          </p:cNvPr>
          <p:cNvSpPr txBox="1"/>
          <p:nvPr/>
        </p:nvSpPr>
        <p:spPr>
          <a:xfrm>
            <a:off x="8482214" y="6430339"/>
            <a:ext cx="2187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dirty="0"/>
              <a:t>Recursive Clustering</a:t>
            </a:r>
          </a:p>
        </p:txBody>
      </p:sp>
    </p:spTree>
    <p:extLst>
      <p:ext uri="{BB962C8B-B14F-4D97-AF65-F5344CB8AC3E}">
        <p14:creationId xmlns:p14="http://schemas.microsoft.com/office/powerpoint/2010/main" val="1264472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A45F1-3503-3345-9E70-09ED758FF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496"/>
            <a:ext cx="10515600" cy="488315"/>
          </a:xfrm>
        </p:spPr>
        <p:txBody>
          <a:bodyPr>
            <a:normAutofit fontScale="90000"/>
          </a:bodyPr>
          <a:lstStyle/>
          <a:p>
            <a:pPr algn="ctr"/>
            <a:r>
              <a:rPr lang="en-IT" dirty="0"/>
              <a:t>Synergies with All subjects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52124FE-B218-4C45-9AD6-9FE13540D4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9467247"/>
              </p:ext>
            </p:extLst>
          </p:nvPr>
        </p:nvGraphicFramePr>
        <p:xfrm>
          <a:off x="838201" y="821803"/>
          <a:ext cx="4438843" cy="5509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6887">
                  <a:extLst>
                    <a:ext uri="{9D8B030D-6E8A-4147-A177-3AD203B41FA5}">
                      <a16:colId xmlns:a16="http://schemas.microsoft.com/office/drawing/2014/main" val="1108413270"/>
                    </a:ext>
                  </a:extLst>
                </a:gridCol>
                <a:gridCol w="1243363">
                  <a:extLst>
                    <a:ext uri="{9D8B030D-6E8A-4147-A177-3AD203B41FA5}">
                      <a16:colId xmlns:a16="http://schemas.microsoft.com/office/drawing/2014/main" val="3076604216"/>
                    </a:ext>
                  </a:extLst>
                </a:gridCol>
                <a:gridCol w="1243363">
                  <a:extLst>
                    <a:ext uri="{9D8B030D-6E8A-4147-A177-3AD203B41FA5}">
                      <a16:colId xmlns:a16="http://schemas.microsoft.com/office/drawing/2014/main" val="119615183"/>
                    </a:ext>
                  </a:extLst>
                </a:gridCol>
                <a:gridCol w="1205230">
                  <a:extLst>
                    <a:ext uri="{9D8B030D-6E8A-4147-A177-3AD203B41FA5}">
                      <a16:colId xmlns:a16="http://schemas.microsoft.com/office/drawing/2014/main" val="3164692333"/>
                    </a:ext>
                  </a:extLst>
                </a:gridCol>
              </a:tblGrid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Synergy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PC Subject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PC Subject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PC All Subjects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583992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3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437533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2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3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166552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4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5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316928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14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3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4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636687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5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6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460187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4 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12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234177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7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6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7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466669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5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8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8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044379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6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7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9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717665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8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11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12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045000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11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10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11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084242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15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9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10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842355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10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13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13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9510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13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14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14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204562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12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15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15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862672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16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16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16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408817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17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17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193824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18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18 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18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95365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5A23640-9BB2-D941-A1DF-12BDE45DA7A3}"/>
              </a:ext>
            </a:extLst>
          </p:cNvPr>
          <p:cNvSpPr txBox="1"/>
          <p:nvPr/>
        </p:nvSpPr>
        <p:spPr>
          <a:xfrm>
            <a:off x="1963814" y="6413579"/>
            <a:ext cx="2187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dirty="0"/>
              <a:t>Traditional Clustering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4555A6-8979-0F48-A948-AF6436C36B5E}"/>
              </a:ext>
            </a:extLst>
          </p:cNvPr>
          <p:cNvSpPr txBox="1"/>
          <p:nvPr/>
        </p:nvSpPr>
        <p:spPr>
          <a:xfrm>
            <a:off x="8040572" y="6413579"/>
            <a:ext cx="2187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dirty="0"/>
              <a:t>Recursive Clustering</a:t>
            </a:r>
          </a:p>
        </p:txBody>
      </p:sp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5B7AC48F-ABA3-2246-A3FE-474AFAD86F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099724"/>
              </p:ext>
            </p:extLst>
          </p:nvPr>
        </p:nvGraphicFramePr>
        <p:xfrm>
          <a:off x="6914957" y="821803"/>
          <a:ext cx="4438843" cy="5509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6887">
                  <a:extLst>
                    <a:ext uri="{9D8B030D-6E8A-4147-A177-3AD203B41FA5}">
                      <a16:colId xmlns:a16="http://schemas.microsoft.com/office/drawing/2014/main" val="1108413270"/>
                    </a:ext>
                  </a:extLst>
                </a:gridCol>
                <a:gridCol w="1243363">
                  <a:extLst>
                    <a:ext uri="{9D8B030D-6E8A-4147-A177-3AD203B41FA5}">
                      <a16:colId xmlns:a16="http://schemas.microsoft.com/office/drawing/2014/main" val="3076604216"/>
                    </a:ext>
                  </a:extLst>
                </a:gridCol>
                <a:gridCol w="1243363">
                  <a:extLst>
                    <a:ext uri="{9D8B030D-6E8A-4147-A177-3AD203B41FA5}">
                      <a16:colId xmlns:a16="http://schemas.microsoft.com/office/drawing/2014/main" val="119615183"/>
                    </a:ext>
                  </a:extLst>
                </a:gridCol>
                <a:gridCol w="1205230">
                  <a:extLst>
                    <a:ext uri="{9D8B030D-6E8A-4147-A177-3AD203B41FA5}">
                      <a16:colId xmlns:a16="http://schemas.microsoft.com/office/drawing/2014/main" val="3164692333"/>
                    </a:ext>
                  </a:extLst>
                </a:gridCol>
              </a:tblGrid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Synergy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PC Subject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PC Subject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PC All Subjects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583992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3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2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437533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4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166552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2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3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316928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14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3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4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636687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5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6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460187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7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6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7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234177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5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8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8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466669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6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7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9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044379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9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12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5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717665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8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11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12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045000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11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10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11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084242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15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9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10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842355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10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13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13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9510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13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14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14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204562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12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15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15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862672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16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16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16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408817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17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17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193824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18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18 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18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953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0533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A45F1-3503-3345-9E70-09ED758FF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496"/>
            <a:ext cx="10515600" cy="488315"/>
          </a:xfrm>
        </p:spPr>
        <p:txBody>
          <a:bodyPr>
            <a:normAutofit fontScale="90000"/>
          </a:bodyPr>
          <a:lstStyle/>
          <a:p>
            <a:pPr algn="ctr"/>
            <a:r>
              <a:rPr lang="en-IT" dirty="0"/>
              <a:t>Synergies with All subjects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52124FE-B218-4C45-9AD6-9FE13540D4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7601515"/>
              </p:ext>
            </p:extLst>
          </p:nvPr>
        </p:nvGraphicFramePr>
        <p:xfrm>
          <a:off x="838201" y="821803"/>
          <a:ext cx="4438843" cy="5509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6887">
                  <a:extLst>
                    <a:ext uri="{9D8B030D-6E8A-4147-A177-3AD203B41FA5}">
                      <a16:colId xmlns:a16="http://schemas.microsoft.com/office/drawing/2014/main" val="1108413270"/>
                    </a:ext>
                  </a:extLst>
                </a:gridCol>
                <a:gridCol w="1243363">
                  <a:extLst>
                    <a:ext uri="{9D8B030D-6E8A-4147-A177-3AD203B41FA5}">
                      <a16:colId xmlns:a16="http://schemas.microsoft.com/office/drawing/2014/main" val="3076604216"/>
                    </a:ext>
                  </a:extLst>
                </a:gridCol>
                <a:gridCol w="1243363">
                  <a:extLst>
                    <a:ext uri="{9D8B030D-6E8A-4147-A177-3AD203B41FA5}">
                      <a16:colId xmlns:a16="http://schemas.microsoft.com/office/drawing/2014/main" val="119615183"/>
                    </a:ext>
                  </a:extLst>
                </a:gridCol>
                <a:gridCol w="1205230">
                  <a:extLst>
                    <a:ext uri="{9D8B030D-6E8A-4147-A177-3AD203B41FA5}">
                      <a16:colId xmlns:a16="http://schemas.microsoft.com/office/drawing/2014/main" val="3164692333"/>
                    </a:ext>
                  </a:extLst>
                </a:gridCol>
              </a:tblGrid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Synergy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PC Subject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PC Subject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PC All Subjects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583992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3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437533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2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3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166552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4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5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316928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14</a:t>
                      </a:r>
                      <a:endParaRPr lang="en-IT" sz="13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3</a:t>
                      </a:r>
                      <a:endParaRPr lang="en-IT" sz="13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4</a:t>
                      </a:r>
                      <a:endParaRPr lang="en-IT" sz="13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636687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T" sz="13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5</a:t>
                      </a:r>
                      <a:endParaRPr lang="en-IT" sz="13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6</a:t>
                      </a:r>
                      <a:endParaRPr lang="en-IT" sz="13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460187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4 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12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234177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7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6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7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466669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5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8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8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044379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6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7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9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717665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8</a:t>
                      </a:r>
                      <a:endParaRPr lang="en-IT" sz="13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11</a:t>
                      </a:r>
                      <a:endParaRPr lang="en-IT" sz="13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12</a:t>
                      </a:r>
                      <a:endParaRPr lang="en-IT" sz="13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045000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11</a:t>
                      </a:r>
                      <a:endParaRPr lang="en-IT" sz="13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10</a:t>
                      </a:r>
                      <a:endParaRPr lang="en-IT" sz="13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11</a:t>
                      </a:r>
                      <a:endParaRPr lang="en-IT" sz="13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084242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15</a:t>
                      </a:r>
                      <a:endParaRPr lang="en-IT" sz="13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9</a:t>
                      </a:r>
                      <a:endParaRPr lang="en-IT" sz="13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10</a:t>
                      </a:r>
                      <a:endParaRPr lang="en-IT" sz="13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4842355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10</a:t>
                      </a:r>
                      <a:endParaRPr lang="en-IT" sz="13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13</a:t>
                      </a:r>
                      <a:endParaRPr lang="en-IT" sz="13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13</a:t>
                      </a:r>
                      <a:endParaRPr lang="en-IT" sz="13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69510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13</a:t>
                      </a:r>
                      <a:endParaRPr lang="en-IT" sz="13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14</a:t>
                      </a:r>
                      <a:endParaRPr lang="en-IT" sz="13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14</a:t>
                      </a:r>
                      <a:endParaRPr lang="en-IT" sz="13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9204562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12</a:t>
                      </a:r>
                      <a:endParaRPr lang="en-IT" sz="13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15</a:t>
                      </a:r>
                      <a:endParaRPr lang="en-IT" sz="13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15</a:t>
                      </a:r>
                      <a:endParaRPr lang="en-IT" sz="13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862672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16</a:t>
                      </a:r>
                      <a:endParaRPr lang="en-IT" sz="13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16</a:t>
                      </a:r>
                      <a:endParaRPr lang="en-IT" sz="13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16</a:t>
                      </a:r>
                      <a:endParaRPr lang="en-IT" sz="13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408817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17</a:t>
                      </a:r>
                      <a:endParaRPr lang="en-IT" sz="13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T" sz="13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17</a:t>
                      </a:r>
                      <a:endParaRPr lang="en-IT" sz="13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193824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18</a:t>
                      </a:r>
                      <a:endParaRPr lang="en-IT" sz="13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18 </a:t>
                      </a:r>
                      <a:endParaRPr lang="en-IT" sz="13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18</a:t>
                      </a:r>
                      <a:endParaRPr lang="en-IT" sz="13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95365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5A23640-9BB2-D941-A1DF-12BDE45DA7A3}"/>
              </a:ext>
            </a:extLst>
          </p:cNvPr>
          <p:cNvSpPr txBox="1"/>
          <p:nvPr/>
        </p:nvSpPr>
        <p:spPr>
          <a:xfrm>
            <a:off x="1522170" y="6430339"/>
            <a:ext cx="324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dirty="0"/>
              <a:t>Modified Traditional Clustering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4555A6-8979-0F48-A948-AF6436C36B5E}"/>
              </a:ext>
            </a:extLst>
          </p:cNvPr>
          <p:cNvSpPr txBox="1"/>
          <p:nvPr/>
        </p:nvSpPr>
        <p:spPr>
          <a:xfrm>
            <a:off x="8482214" y="6430339"/>
            <a:ext cx="2187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dirty="0"/>
              <a:t>Recursive Clustering</a:t>
            </a:r>
          </a:p>
        </p:txBody>
      </p:sp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5B7AC48F-ABA3-2246-A3FE-474AFAD86F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0305848"/>
              </p:ext>
            </p:extLst>
          </p:nvPr>
        </p:nvGraphicFramePr>
        <p:xfrm>
          <a:off x="6914957" y="821803"/>
          <a:ext cx="4438843" cy="5509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6887">
                  <a:extLst>
                    <a:ext uri="{9D8B030D-6E8A-4147-A177-3AD203B41FA5}">
                      <a16:colId xmlns:a16="http://schemas.microsoft.com/office/drawing/2014/main" val="1108413270"/>
                    </a:ext>
                  </a:extLst>
                </a:gridCol>
                <a:gridCol w="1243363">
                  <a:extLst>
                    <a:ext uri="{9D8B030D-6E8A-4147-A177-3AD203B41FA5}">
                      <a16:colId xmlns:a16="http://schemas.microsoft.com/office/drawing/2014/main" val="3076604216"/>
                    </a:ext>
                  </a:extLst>
                </a:gridCol>
                <a:gridCol w="1243363">
                  <a:extLst>
                    <a:ext uri="{9D8B030D-6E8A-4147-A177-3AD203B41FA5}">
                      <a16:colId xmlns:a16="http://schemas.microsoft.com/office/drawing/2014/main" val="119615183"/>
                    </a:ext>
                  </a:extLst>
                </a:gridCol>
                <a:gridCol w="1205230">
                  <a:extLst>
                    <a:ext uri="{9D8B030D-6E8A-4147-A177-3AD203B41FA5}">
                      <a16:colId xmlns:a16="http://schemas.microsoft.com/office/drawing/2014/main" val="3164692333"/>
                    </a:ext>
                  </a:extLst>
                </a:gridCol>
              </a:tblGrid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Synergy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PC Subject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PC Subject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PC All Subjects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583992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3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2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437533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4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166552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2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3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316928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14</a:t>
                      </a:r>
                      <a:endParaRPr lang="en-IT" sz="13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3</a:t>
                      </a:r>
                      <a:endParaRPr lang="en-IT" sz="13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4</a:t>
                      </a:r>
                      <a:endParaRPr lang="en-IT" sz="13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636687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T" sz="13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5</a:t>
                      </a:r>
                      <a:endParaRPr lang="en-IT" sz="13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6</a:t>
                      </a:r>
                      <a:endParaRPr lang="en-IT" sz="13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460187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7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6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7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234177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5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8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8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466669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6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7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9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044379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9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12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5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717665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8</a:t>
                      </a:r>
                      <a:endParaRPr lang="en-IT" sz="13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11</a:t>
                      </a:r>
                      <a:endParaRPr lang="en-IT" sz="13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12</a:t>
                      </a:r>
                      <a:endParaRPr lang="en-IT" sz="13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045000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11</a:t>
                      </a:r>
                      <a:endParaRPr lang="en-IT" sz="13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10</a:t>
                      </a:r>
                      <a:endParaRPr lang="en-IT" sz="13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11</a:t>
                      </a:r>
                      <a:endParaRPr lang="en-IT" sz="13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084242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15</a:t>
                      </a:r>
                      <a:endParaRPr lang="en-IT" sz="13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9</a:t>
                      </a:r>
                      <a:endParaRPr lang="en-IT" sz="13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10</a:t>
                      </a:r>
                      <a:endParaRPr lang="en-IT" sz="13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4842355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10</a:t>
                      </a:r>
                      <a:endParaRPr lang="en-IT" sz="13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13</a:t>
                      </a:r>
                      <a:endParaRPr lang="en-IT" sz="13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13</a:t>
                      </a:r>
                      <a:endParaRPr lang="en-IT" sz="13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69510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13</a:t>
                      </a:r>
                      <a:endParaRPr lang="en-IT" sz="13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14</a:t>
                      </a:r>
                      <a:endParaRPr lang="en-IT" sz="13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14</a:t>
                      </a:r>
                      <a:endParaRPr lang="en-IT" sz="13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9204562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12</a:t>
                      </a:r>
                      <a:endParaRPr lang="en-IT" sz="13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15</a:t>
                      </a:r>
                      <a:endParaRPr lang="en-IT" sz="13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15</a:t>
                      </a:r>
                      <a:endParaRPr lang="en-IT" sz="13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862672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16</a:t>
                      </a:r>
                      <a:endParaRPr lang="en-IT" sz="13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16</a:t>
                      </a:r>
                      <a:endParaRPr lang="en-IT" sz="13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16</a:t>
                      </a:r>
                      <a:endParaRPr lang="en-IT" sz="13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408817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17</a:t>
                      </a:r>
                      <a:endParaRPr lang="en-IT" sz="13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T" sz="13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17</a:t>
                      </a:r>
                      <a:endParaRPr lang="en-IT" sz="13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193824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18</a:t>
                      </a:r>
                      <a:endParaRPr lang="en-IT" sz="13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18 </a:t>
                      </a:r>
                      <a:endParaRPr lang="en-IT" sz="13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18</a:t>
                      </a:r>
                      <a:endParaRPr lang="en-IT" sz="13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953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8146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A45F1-3503-3345-9E70-09ED758FF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496"/>
            <a:ext cx="10515600" cy="488315"/>
          </a:xfrm>
        </p:spPr>
        <p:txBody>
          <a:bodyPr>
            <a:normAutofit fontScale="90000"/>
          </a:bodyPr>
          <a:lstStyle/>
          <a:p>
            <a:pPr algn="ctr"/>
            <a:r>
              <a:rPr lang="en-IT" dirty="0"/>
              <a:t>Synergies with All subjects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52124FE-B218-4C45-9AD6-9FE13540D4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1433130"/>
              </p:ext>
            </p:extLst>
          </p:nvPr>
        </p:nvGraphicFramePr>
        <p:xfrm>
          <a:off x="838201" y="821803"/>
          <a:ext cx="4438843" cy="5509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6887">
                  <a:extLst>
                    <a:ext uri="{9D8B030D-6E8A-4147-A177-3AD203B41FA5}">
                      <a16:colId xmlns:a16="http://schemas.microsoft.com/office/drawing/2014/main" val="1108413270"/>
                    </a:ext>
                  </a:extLst>
                </a:gridCol>
                <a:gridCol w="1243363">
                  <a:extLst>
                    <a:ext uri="{9D8B030D-6E8A-4147-A177-3AD203B41FA5}">
                      <a16:colId xmlns:a16="http://schemas.microsoft.com/office/drawing/2014/main" val="3076604216"/>
                    </a:ext>
                  </a:extLst>
                </a:gridCol>
                <a:gridCol w="1243363">
                  <a:extLst>
                    <a:ext uri="{9D8B030D-6E8A-4147-A177-3AD203B41FA5}">
                      <a16:colId xmlns:a16="http://schemas.microsoft.com/office/drawing/2014/main" val="119615183"/>
                    </a:ext>
                  </a:extLst>
                </a:gridCol>
                <a:gridCol w="1205230">
                  <a:extLst>
                    <a:ext uri="{9D8B030D-6E8A-4147-A177-3AD203B41FA5}">
                      <a16:colId xmlns:a16="http://schemas.microsoft.com/office/drawing/2014/main" val="3164692333"/>
                    </a:ext>
                  </a:extLst>
                </a:gridCol>
              </a:tblGrid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Synergy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PC Subject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PC Subject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PC All Subjects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583992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3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437533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2</a:t>
                      </a:r>
                      <a:endParaRPr lang="en-IT" sz="13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T" sz="13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3</a:t>
                      </a:r>
                      <a:endParaRPr lang="en-IT" sz="13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166552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4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5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316928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14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3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4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636687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5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6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460187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4 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12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234177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7</a:t>
                      </a:r>
                      <a:endParaRPr lang="en-IT" sz="13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6</a:t>
                      </a:r>
                      <a:endParaRPr lang="en-IT" sz="13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7</a:t>
                      </a:r>
                      <a:endParaRPr lang="en-IT" sz="13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466669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5</a:t>
                      </a:r>
                      <a:endParaRPr lang="en-IT" sz="13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8</a:t>
                      </a:r>
                      <a:endParaRPr lang="en-IT" sz="13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8</a:t>
                      </a:r>
                      <a:endParaRPr lang="en-IT" sz="13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044379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6</a:t>
                      </a:r>
                      <a:endParaRPr lang="en-IT" sz="13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7</a:t>
                      </a:r>
                      <a:endParaRPr lang="en-IT" sz="13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9</a:t>
                      </a:r>
                      <a:endParaRPr lang="en-IT" sz="13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7717665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8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11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12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045000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11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10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11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084242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15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9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10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842355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10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13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13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9510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13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14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14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204562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12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15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15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862672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16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16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16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408817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17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17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193824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18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18 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18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95365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5A23640-9BB2-D941-A1DF-12BDE45DA7A3}"/>
              </a:ext>
            </a:extLst>
          </p:cNvPr>
          <p:cNvSpPr txBox="1"/>
          <p:nvPr/>
        </p:nvSpPr>
        <p:spPr>
          <a:xfrm>
            <a:off x="1522170" y="6430339"/>
            <a:ext cx="2187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dirty="0"/>
              <a:t>Traditional Clustering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4555A6-8979-0F48-A948-AF6436C36B5E}"/>
              </a:ext>
            </a:extLst>
          </p:cNvPr>
          <p:cNvSpPr txBox="1"/>
          <p:nvPr/>
        </p:nvSpPr>
        <p:spPr>
          <a:xfrm>
            <a:off x="8482214" y="6430339"/>
            <a:ext cx="2187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dirty="0"/>
              <a:t>Recursive Clustering</a:t>
            </a:r>
          </a:p>
        </p:txBody>
      </p:sp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5B7AC48F-ABA3-2246-A3FE-474AFAD86F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2628831"/>
              </p:ext>
            </p:extLst>
          </p:nvPr>
        </p:nvGraphicFramePr>
        <p:xfrm>
          <a:off x="6914957" y="821803"/>
          <a:ext cx="4438843" cy="5509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6887">
                  <a:extLst>
                    <a:ext uri="{9D8B030D-6E8A-4147-A177-3AD203B41FA5}">
                      <a16:colId xmlns:a16="http://schemas.microsoft.com/office/drawing/2014/main" val="1108413270"/>
                    </a:ext>
                  </a:extLst>
                </a:gridCol>
                <a:gridCol w="1243363">
                  <a:extLst>
                    <a:ext uri="{9D8B030D-6E8A-4147-A177-3AD203B41FA5}">
                      <a16:colId xmlns:a16="http://schemas.microsoft.com/office/drawing/2014/main" val="3076604216"/>
                    </a:ext>
                  </a:extLst>
                </a:gridCol>
                <a:gridCol w="1243363">
                  <a:extLst>
                    <a:ext uri="{9D8B030D-6E8A-4147-A177-3AD203B41FA5}">
                      <a16:colId xmlns:a16="http://schemas.microsoft.com/office/drawing/2014/main" val="119615183"/>
                    </a:ext>
                  </a:extLst>
                </a:gridCol>
                <a:gridCol w="1205230">
                  <a:extLst>
                    <a:ext uri="{9D8B030D-6E8A-4147-A177-3AD203B41FA5}">
                      <a16:colId xmlns:a16="http://schemas.microsoft.com/office/drawing/2014/main" val="3164692333"/>
                    </a:ext>
                  </a:extLst>
                </a:gridCol>
              </a:tblGrid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Synergy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PC Subject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PC Subject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PC All Subjects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583992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3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2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437533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4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166552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2</a:t>
                      </a:r>
                      <a:endParaRPr lang="en-IT" sz="13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T" sz="13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3</a:t>
                      </a:r>
                      <a:endParaRPr lang="en-IT" sz="13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316928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14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3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4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636687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5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6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460187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7</a:t>
                      </a:r>
                      <a:endParaRPr lang="en-IT" sz="13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6</a:t>
                      </a:r>
                      <a:endParaRPr lang="en-IT" sz="13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7</a:t>
                      </a:r>
                      <a:endParaRPr lang="en-IT" sz="13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34177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5</a:t>
                      </a:r>
                      <a:endParaRPr lang="en-IT" sz="13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8</a:t>
                      </a:r>
                      <a:endParaRPr lang="en-IT" sz="13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8</a:t>
                      </a:r>
                      <a:endParaRPr lang="en-IT" sz="13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466669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6</a:t>
                      </a:r>
                      <a:endParaRPr lang="en-IT" sz="13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7</a:t>
                      </a:r>
                      <a:endParaRPr lang="en-IT" sz="13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9</a:t>
                      </a:r>
                      <a:endParaRPr lang="en-IT" sz="13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044379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9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12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5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717665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8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11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12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045000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11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10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11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084242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15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9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10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842355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10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13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13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9510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13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14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14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204562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12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15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15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862672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16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16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16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408817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17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17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193824"/>
                  </a:ext>
                </a:extLst>
              </a:tr>
              <a:tr h="289976">
                <a:tc>
                  <a:txBody>
                    <a:bodyPr/>
                    <a:lstStyle/>
                    <a:p>
                      <a:pPr algn="ctr"/>
                      <a:r>
                        <a:rPr lang="en-IT" sz="1300" b="1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18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18 </a:t>
                      </a:r>
                      <a:endParaRPr lang="en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T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PC 18</a:t>
                      </a:r>
                      <a:endParaRPr lang="en-I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953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0174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1374</Words>
  <Application>Microsoft Macintosh PowerPoint</Application>
  <PresentationFormat>Widescreen</PresentationFormat>
  <Paragraphs>608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Synergy Matching</vt:lpstr>
      <vt:lpstr>Variance comparison</vt:lpstr>
      <vt:lpstr>Silhouette values for clusters with two subjects</vt:lpstr>
      <vt:lpstr>Silhouette values for clusters including All subjects</vt:lpstr>
      <vt:lpstr>Two different approaches to solve this</vt:lpstr>
      <vt:lpstr>Synergies for two subjects</vt:lpstr>
      <vt:lpstr>Synergies with All subjects</vt:lpstr>
      <vt:lpstr>Synergies with All subjects</vt:lpstr>
      <vt:lpstr>Synergies with All subjects</vt:lpstr>
      <vt:lpstr>Synergies comparison</vt:lpstr>
      <vt:lpstr>Synergies comparison</vt:lpstr>
      <vt:lpstr>Synergies comparison</vt:lpstr>
      <vt:lpstr>Cluster evaluation</vt:lpstr>
      <vt:lpstr>Cluster evaluation</vt:lpstr>
      <vt:lpstr>Cluster evaluation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Synergy Matching</dc:title>
  <dc:creator>Jayro Martínez Cerverò</dc:creator>
  <cp:lastModifiedBy>Jayro Martínez Cerverò</cp:lastModifiedBy>
  <cp:revision>38</cp:revision>
  <dcterms:created xsi:type="dcterms:W3CDTF">2021-07-08T07:47:13Z</dcterms:created>
  <dcterms:modified xsi:type="dcterms:W3CDTF">2021-08-05T08:56:25Z</dcterms:modified>
</cp:coreProperties>
</file>