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  <p:sldId id="265" r:id="rId9"/>
    <p:sldId id="266" r:id="rId10"/>
    <p:sldId id="267" r:id="rId11"/>
    <p:sldId id="269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9"/>
  </p:normalViewPr>
  <p:slideViewPr>
    <p:cSldViewPr snapToGrid="0">
      <p:cViewPr varScale="1">
        <p:scale>
          <a:sx n="144" d="100"/>
          <a:sy n="144" d="100"/>
        </p:scale>
        <p:origin x="10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505B-5711-3DBC-4C44-B505DE237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DC3DD-52DC-10C4-EF20-4DB2FB878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09D1-F90F-FD67-11BE-CC1F9066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03-BF4B-2240-8DC0-9047A09226C6}" type="datetimeFigureOut">
              <a:rPr lang="en-IT" smtClean="0"/>
              <a:t>29/09/22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4D9E3-1F1D-E682-1C16-6D0BB513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9D212-E4B7-8196-C67D-C46D892C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67AC-6576-5B48-B1A0-1A0BDBCF1C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4891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E5EF-46A7-F829-0D1B-6769DEE8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581B5-C56E-10C5-2C83-5FFC8776D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24845-F059-68B0-BD6A-E950E1EA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03-BF4B-2240-8DC0-9047A09226C6}" type="datetimeFigureOut">
              <a:rPr lang="en-IT" smtClean="0"/>
              <a:t>29/09/22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1DA7-8D60-0D9C-DD09-475FA852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9D0FB-E57A-B381-F337-3417BD6D5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67AC-6576-5B48-B1A0-1A0BDBCF1C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87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BC196F-D3EE-BDEA-CAAE-1D38B9391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3B952-68B4-CD3A-89EB-D64B8E82F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19E94-1BC0-B491-A128-913D4799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03-BF4B-2240-8DC0-9047A09226C6}" type="datetimeFigureOut">
              <a:rPr lang="en-IT" smtClean="0"/>
              <a:t>29/09/22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BF159-4EEF-8C89-BBD6-CB1FEF33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138A3-DEB0-F887-BC27-5CAF1E87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67AC-6576-5B48-B1A0-1A0BDBCF1C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764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C005-B990-9A08-EA58-1DF5695D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29F7-A19E-52D7-1A19-1E44AA61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1FE1B-269A-2A56-FB5E-884D7E38B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03-BF4B-2240-8DC0-9047A09226C6}" type="datetimeFigureOut">
              <a:rPr lang="en-IT" smtClean="0"/>
              <a:t>29/09/22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CD83-8B8E-ADF7-BF5E-1D489EBB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CB8FC-AC4E-9505-048B-D27DB7AC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67AC-6576-5B48-B1A0-1A0BDBCF1C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227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48D-9832-8503-81AA-8B77EDB4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4A945-2B28-76D2-E277-FA1C8B934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F8B4-2E29-E692-FCFC-9FBBB13EA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03-BF4B-2240-8DC0-9047A09226C6}" type="datetimeFigureOut">
              <a:rPr lang="en-IT" smtClean="0"/>
              <a:t>29/09/22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BA10C-FD02-F542-7867-2E3A7201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E8F31-EEA6-F0B7-A01D-0CEBB820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67AC-6576-5B48-B1A0-1A0BDBCF1C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3240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20A5-5BC2-B926-DE0A-8925046DD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B5AB-C391-5BB2-F2DA-1B7A9F9E6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E551A-85EC-3096-F634-3B200085C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7E850-7AEF-6364-E92A-5FDAD9371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03-BF4B-2240-8DC0-9047A09226C6}" type="datetimeFigureOut">
              <a:rPr lang="en-IT" smtClean="0"/>
              <a:t>29/09/22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3BA8-AFE7-A615-B551-89611694B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1819F-B426-3897-88AE-DC57E6F2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67AC-6576-5B48-B1A0-1A0BDBCF1C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8730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136F-6BFD-7F6D-8057-E47DF897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BF90C-E13F-6DAD-02A6-78B6A8729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D195D-5629-E75E-7D51-975FAE17E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295D6-6854-1C90-8415-5CED405F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0BE25-15A1-656C-4B0D-F062AEB29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8863E6-2ADC-2C14-55F2-E36704BF8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03-BF4B-2240-8DC0-9047A09226C6}" type="datetimeFigureOut">
              <a:rPr lang="en-IT" smtClean="0"/>
              <a:t>29/09/22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3D74A-2586-64C8-6D05-882DB248B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687FA-8920-2459-6DDB-B5C61D56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67AC-6576-5B48-B1A0-1A0BDBCF1C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7474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B2F4-C5F1-91A1-47D9-198DF0A4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D6F7A-3917-C522-FF73-31380E775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03-BF4B-2240-8DC0-9047A09226C6}" type="datetimeFigureOut">
              <a:rPr lang="en-IT" smtClean="0"/>
              <a:t>29/09/22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CC4F0-D221-883A-CD4E-FB4349880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F7520-94AF-A444-EEDB-28CCE2A2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67AC-6576-5B48-B1A0-1A0BDBCF1C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0859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47EC-38E8-EABF-E6D0-FEBC5935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03-BF4B-2240-8DC0-9047A09226C6}" type="datetimeFigureOut">
              <a:rPr lang="en-IT" smtClean="0"/>
              <a:t>29/09/22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CAFB0-0170-B181-4963-DFDE96F5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59B2-6E3F-E1DE-0C29-792D782A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67AC-6576-5B48-B1A0-1A0BDBCF1C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652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31E6-1413-F047-E98C-A54A4F4B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7248-98BC-E05A-58B9-5BE9DD70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91428-7236-3D3F-EC19-61822EEBE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62CB2-4BE7-169C-28FA-F86A005B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03-BF4B-2240-8DC0-9047A09226C6}" type="datetimeFigureOut">
              <a:rPr lang="en-IT" smtClean="0"/>
              <a:t>29/09/22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90E87-D113-F5FC-15EE-91B90859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B676F-7C84-2BDD-B068-9A976ED8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67AC-6576-5B48-B1A0-1A0BDBCF1C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4661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CE44-6686-DFDF-AC23-88DFA20B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2E0CA-6CC4-BC82-23AC-9686A2864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9F758-928A-BE33-80A5-CEBED4A4D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55EC8-F11B-91D7-469D-20EC4825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2EC03-BF4B-2240-8DC0-9047A09226C6}" type="datetimeFigureOut">
              <a:rPr lang="en-IT" smtClean="0"/>
              <a:t>29/09/22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AC9A9-AF4D-FC79-3B91-478C9FB6E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28B27-CFE5-EF40-C5DF-C01640F4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D67AC-6576-5B48-B1A0-1A0BDBCF1C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7415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D4DA8C-6C86-A75F-7199-C6522F7F9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63030-2A26-B609-A7C7-73251F5F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CA81-460D-580A-0D58-4438BC64C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2EC03-BF4B-2240-8DC0-9047A09226C6}" type="datetimeFigureOut">
              <a:rPr lang="en-IT" smtClean="0"/>
              <a:t>29/09/22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36F89-1CA7-4636-4528-E6C7CC9C3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BC5CD-10F5-C0CC-FB71-F45F21E99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D67AC-6576-5B48-B1A0-1A0BDBCF1CB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51120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7AFF4-24DF-4B1B-1EF1-D249EB90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32" y="67273"/>
            <a:ext cx="10562736" cy="67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95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7AFF4-24DF-4B1B-1EF1-D249EB90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9461" y="89483"/>
            <a:ext cx="10393077" cy="66790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429D4A-5223-38F8-7552-C7E74918A4F8}"/>
              </a:ext>
            </a:extLst>
          </p:cNvPr>
          <p:cNvSpPr/>
          <p:nvPr/>
        </p:nvSpPr>
        <p:spPr>
          <a:xfrm>
            <a:off x="3160453" y="115409"/>
            <a:ext cx="133167" cy="6648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40997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254ECE-E023-11FE-FA81-350E9755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89422" y="828336"/>
            <a:ext cx="6790151" cy="5201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F437B-98D2-8B22-1B0E-9770E38D8DA3}"/>
              </a:ext>
            </a:extLst>
          </p:cNvPr>
          <p:cNvSpPr txBox="1"/>
          <p:nvPr/>
        </p:nvSpPr>
        <p:spPr>
          <a:xfrm>
            <a:off x="9424285" y="2192603"/>
            <a:ext cx="30361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ANOVA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0.065 </a:t>
            </a:r>
          </a:p>
          <a:p>
            <a:endParaRPr lang="en-GB" sz="1400" dirty="0"/>
          </a:p>
          <a:p>
            <a:r>
              <a:rPr lang="en-GB" sz="1400" u="sng" dirty="0"/>
              <a:t>Tukey Pairwise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</a:t>
            </a:r>
          </a:p>
          <a:p>
            <a:r>
              <a:rPr lang="en-GB" sz="1400" dirty="0"/>
              <a:t>Cube – Cylinder: 0.938</a:t>
            </a:r>
          </a:p>
          <a:p>
            <a:r>
              <a:rPr lang="en-GB" sz="1400" dirty="0"/>
              <a:t>Cube – Triangle: 0.163</a:t>
            </a:r>
          </a:p>
          <a:p>
            <a:r>
              <a:rPr lang="en-GB" sz="1400" dirty="0"/>
              <a:t>Cylinder – Triangle: 0.074 </a:t>
            </a:r>
          </a:p>
          <a:p>
            <a:endParaRPr lang="en-GB" sz="1400" dirty="0"/>
          </a:p>
          <a:p>
            <a:r>
              <a:rPr lang="en-GB" sz="1400" u="sng" dirty="0"/>
              <a:t>Bonferroni t-test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</a:p>
          <a:p>
            <a:r>
              <a:rPr lang="en-GB" sz="1400" dirty="0"/>
              <a:t>Cube – Cylinder: 1.0</a:t>
            </a:r>
          </a:p>
          <a:p>
            <a:r>
              <a:rPr lang="en-GB" sz="1400" dirty="0"/>
              <a:t>Cube – Triangle: 0.149</a:t>
            </a:r>
          </a:p>
          <a:p>
            <a:r>
              <a:rPr lang="en-GB" sz="1400" dirty="0"/>
              <a:t>Cylinder – Triangle: 0.097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E02FA9-6985-067F-0DD0-294DD7CDAF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11" r="77049"/>
          <a:stretch/>
        </p:blipFill>
        <p:spPr>
          <a:xfrm>
            <a:off x="497147" y="89483"/>
            <a:ext cx="97655" cy="6679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56D3EE-A4BF-67B7-3FA5-BAC959E656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525"/>
          <a:stretch/>
        </p:blipFill>
        <p:spPr>
          <a:xfrm>
            <a:off x="127101" y="89483"/>
            <a:ext cx="361168" cy="6679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CA991-EA30-A033-6D6F-D44D822C4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19"/>
          <a:stretch/>
        </p:blipFill>
        <p:spPr>
          <a:xfrm>
            <a:off x="674699" y="89483"/>
            <a:ext cx="621579" cy="66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7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7AFF4-24DF-4B1B-1EF1-D249EB90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9461" y="125200"/>
            <a:ext cx="10393077" cy="66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67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7AFF4-24DF-4B1B-1EF1-D249EB90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9461" y="125200"/>
            <a:ext cx="10393077" cy="660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4A1954-6F2D-3281-0A2C-51E832159479}"/>
              </a:ext>
            </a:extLst>
          </p:cNvPr>
          <p:cNvSpPr/>
          <p:nvPr/>
        </p:nvSpPr>
        <p:spPr>
          <a:xfrm>
            <a:off x="3187087" y="150921"/>
            <a:ext cx="133167" cy="6648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4538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D254ECE-E023-11FE-FA81-350E9755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89422" y="828336"/>
            <a:ext cx="6790150" cy="5201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F437B-98D2-8B22-1B0E-9770E38D8DA3}"/>
              </a:ext>
            </a:extLst>
          </p:cNvPr>
          <p:cNvSpPr txBox="1"/>
          <p:nvPr/>
        </p:nvSpPr>
        <p:spPr>
          <a:xfrm>
            <a:off x="9424285" y="2192603"/>
            <a:ext cx="30361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ANOVA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0.0</a:t>
            </a:r>
          </a:p>
          <a:p>
            <a:endParaRPr lang="en-GB" sz="1400" dirty="0"/>
          </a:p>
          <a:p>
            <a:r>
              <a:rPr lang="en-GB" sz="1400" u="sng" dirty="0"/>
              <a:t>Tukey Pairwise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</a:t>
            </a:r>
          </a:p>
          <a:p>
            <a:r>
              <a:rPr lang="en-GB" sz="1400" dirty="0" err="1"/>
              <a:t>CeramicPlate</a:t>
            </a:r>
            <a:r>
              <a:rPr lang="en-GB" sz="1400" dirty="0"/>
              <a:t> – </a:t>
            </a:r>
            <a:r>
              <a:rPr lang="en-GB" sz="1400" dirty="0" err="1"/>
              <a:t>MetalPlate</a:t>
            </a:r>
            <a:r>
              <a:rPr lang="en-GB" sz="1400" dirty="0"/>
              <a:t>: 0.942</a:t>
            </a:r>
          </a:p>
          <a:p>
            <a:r>
              <a:rPr lang="en-GB" sz="1400" dirty="0" err="1"/>
              <a:t>CeramicPlate</a:t>
            </a:r>
            <a:r>
              <a:rPr lang="en-GB" sz="1400" dirty="0"/>
              <a:t> - </a:t>
            </a:r>
            <a:r>
              <a:rPr lang="en-GB" sz="1400" dirty="0" err="1"/>
              <a:t>PlasticPlate</a:t>
            </a:r>
            <a:r>
              <a:rPr lang="en-GB" sz="1400" dirty="0"/>
              <a:t>: 0.0</a:t>
            </a:r>
          </a:p>
          <a:p>
            <a:r>
              <a:rPr lang="en-GB" sz="1400" dirty="0" err="1"/>
              <a:t>MetalPlate</a:t>
            </a:r>
            <a:r>
              <a:rPr lang="en-GB" sz="1400" dirty="0"/>
              <a:t> – </a:t>
            </a:r>
            <a:r>
              <a:rPr lang="en-GB" sz="1400" dirty="0" err="1"/>
              <a:t>PlasticPlate</a:t>
            </a:r>
            <a:r>
              <a:rPr lang="en-GB" sz="1400" dirty="0"/>
              <a:t>: 0.0 </a:t>
            </a:r>
          </a:p>
          <a:p>
            <a:endParaRPr lang="en-GB" sz="1400" dirty="0"/>
          </a:p>
          <a:p>
            <a:r>
              <a:rPr lang="en-GB" sz="1400" u="sng" dirty="0"/>
              <a:t>Bonferroni t-test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</a:p>
          <a:p>
            <a:r>
              <a:rPr lang="en-GB" sz="1400" dirty="0" err="1"/>
              <a:t>CeramicPlate</a:t>
            </a:r>
            <a:r>
              <a:rPr lang="en-GB" sz="1400" dirty="0"/>
              <a:t> – </a:t>
            </a:r>
            <a:r>
              <a:rPr lang="en-GB" sz="1400" dirty="0" err="1"/>
              <a:t>MetalPlate</a:t>
            </a:r>
            <a:r>
              <a:rPr lang="en-GB" sz="1400"/>
              <a:t>: 1.0</a:t>
            </a:r>
            <a:endParaRPr lang="en-GB" sz="1400" dirty="0"/>
          </a:p>
          <a:p>
            <a:r>
              <a:rPr lang="en-GB" sz="1400" dirty="0" err="1"/>
              <a:t>CeramicPlate</a:t>
            </a:r>
            <a:r>
              <a:rPr lang="en-GB" sz="1400" dirty="0"/>
              <a:t> - </a:t>
            </a:r>
            <a:r>
              <a:rPr lang="en-GB" sz="1400" dirty="0" err="1"/>
              <a:t>PlasticPlate</a:t>
            </a:r>
            <a:r>
              <a:rPr lang="en-GB" sz="1400" dirty="0"/>
              <a:t>: 0.0</a:t>
            </a:r>
          </a:p>
          <a:p>
            <a:r>
              <a:rPr lang="en-GB" sz="1400" dirty="0" err="1"/>
              <a:t>MetalPlate</a:t>
            </a:r>
            <a:r>
              <a:rPr lang="en-GB" sz="1400" dirty="0"/>
              <a:t> – </a:t>
            </a:r>
            <a:r>
              <a:rPr lang="en-GB" sz="1400" dirty="0" err="1"/>
              <a:t>PlasticPlate</a:t>
            </a:r>
            <a:r>
              <a:rPr lang="en-GB" sz="1400" dirty="0"/>
              <a:t>: 0.0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1497E3-1CDF-1CA4-BD70-7A0F804F1A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5158"/>
          <a:stretch/>
        </p:blipFill>
        <p:spPr>
          <a:xfrm>
            <a:off x="73837" y="125200"/>
            <a:ext cx="503211" cy="660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6E5A6C-429E-F33C-5DA7-2A39420E1C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61"/>
          <a:stretch/>
        </p:blipFill>
        <p:spPr>
          <a:xfrm>
            <a:off x="727965" y="125200"/>
            <a:ext cx="586068" cy="660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127788-E067-F82D-C744-07BEFF980E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182" r="76878"/>
          <a:stretch/>
        </p:blipFill>
        <p:spPr>
          <a:xfrm>
            <a:off x="594798" y="125200"/>
            <a:ext cx="97654" cy="660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7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7AFF4-24DF-4B1B-1EF1-D249EB90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32" y="67273"/>
            <a:ext cx="10562736" cy="67234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6BA8E8E-13FE-0A64-24A4-D07705F7A05E}"/>
              </a:ext>
            </a:extLst>
          </p:cNvPr>
          <p:cNvSpPr/>
          <p:nvPr/>
        </p:nvSpPr>
        <p:spPr>
          <a:xfrm>
            <a:off x="3133816" y="106531"/>
            <a:ext cx="133167" cy="6648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2D45A7-8FEB-017A-3C4D-BF0445674668}"/>
              </a:ext>
            </a:extLst>
          </p:cNvPr>
          <p:cNvSpPr/>
          <p:nvPr/>
        </p:nvSpPr>
        <p:spPr>
          <a:xfrm>
            <a:off x="5079505" y="104658"/>
            <a:ext cx="133167" cy="6648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4922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7AFF4-24DF-4B1B-1EF1-D249EB90E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40" r="77035"/>
          <a:stretch/>
        </p:blipFill>
        <p:spPr>
          <a:xfrm>
            <a:off x="639193" y="67273"/>
            <a:ext cx="97655" cy="67234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A7A54DA-BB55-C994-79B8-032D72E70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189"/>
          <a:stretch/>
        </p:blipFill>
        <p:spPr>
          <a:xfrm>
            <a:off x="122174" y="67273"/>
            <a:ext cx="508141" cy="67234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856BFD-3004-D117-BDD6-AF2F30DE1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48"/>
          <a:stretch/>
        </p:blipFill>
        <p:spPr>
          <a:xfrm>
            <a:off x="932155" y="67273"/>
            <a:ext cx="670898" cy="6723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0991B4-5E55-885A-6332-C68669BD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9422" y="620400"/>
            <a:ext cx="6790152" cy="56171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B47C8-C707-E7DE-FB50-A31679308A00}"/>
              </a:ext>
            </a:extLst>
          </p:cNvPr>
          <p:cNvSpPr txBox="1"/>
          <p:nvPr/>
        </p:nvSpPr>
        <p:spPr>
          <a:xfrm>
            <a:off x="9365943" y="2197892"/>
            <a:ext cx="25922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ANOVA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0.842 </a:t>
            </a:r>
          </a:p>
          <a:p>
            <a:endParaRPr lang="en-GB" sz="1400" dirty="0"/>
          </a:p>
          <a:p>
            <a:r>
              <a:rPr lang="en-GB" sz="1400" u="sng" dirty="0"/>
              <a:t>Tukey Pairwise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</a:t>
            </a:r>
          </a:p>
          <a:p>
            <a:r>
              <a:rPr lang="en-GB" sz="1400" dirty="0" err="1"/>
              <a:t>PingPongBall</a:t>
            </a:r>
            <a:r>
              <a:rPr lang="en-GB" sz="1400" dirty="0"/>
              <a:t> – </a:t>
            </a:r>
            <a:r>
              <a:rPr lang="en-GB" sz="1400" dirty="0" err="1"/>
              <a:t>SquashBall</a:t>
            </a:r>
            <a:r>
              <a:rPr lang="en-GB" sz="1400" dirty="0"/>
              <a:t>: 0.865 </a:t>
            </a:r>
            <a:r>
              <a:rPr lang="en-GB" sz="1400" dirty="0" err="1"/>
              <a:t>PingPongBall</a:t>
            </a:r>
            <a:r>
              <a:rPr lang="en-GB" sz="1400" dirty="0"/>
              <a:t> - </a:t>
            </a:r>
            <a:r>
              <a:rPr lang="en-GB" sz="1400" dirty="0" err="1"/>
              <a:t>TennisBall</a:t>
            </a:r>
            <a:r>
              <a:rPr lang="en-GB" sz="1400" dirty="0"/>
              <a:t>: 0.999 </a:t>
            </a:r>
          </a:p>
          <a:p>
            <a:r>
              <a:rPr lang="en-GB" sz="1400" dirty="0" err="1"/>
              <a:t>SquashBall</a:t>
            </a:r>
            <a:r>
              <a:rPr lang="en-GB" sz="1400" dirty="0"/>
              <a:t> - </a:t>
            </a:r>
            <a:r>
              <a:rPr lang="en-GB" sz="1400" dirty="0" err="1"/>
              <a:t>TennisBall</a:t>
            </a:r>
            <a:r>
              <a:rPr lang="en-GB" sz="1400" dirty="0"/>
              <a:t>: 0.87 </a:t>
            </a:r>
          </a:p>
          <a:p>
            <a:endParaRPr lang="en-GB" sz="1400" dirty="0"/>
          </a:p>
          <a:p>
            <a:r>
              <a:rPr lang="en-GB" sz="1400" u="sng" dirty="0"/>
              <a:t>Bonferroni t-test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</a:t>
            </a:r>
          </a:p>
          <a:p>
            <a:r>
              <a:rPr lang="en-GB" sz="1400" dirty="0" err="1"/>
              <a:t>PingPongBall</a:t>
            </a:r>
            <a:r>
              <a:rPr lang="en-GB" sz="1400" dirty="0"/>
              <a:t> - </a:t>
            </a:r>
            <a:r>
              <a:rPr lang="en-GB" sz="1400" dirty="0" err="1"/>
              <a:t>SquashBall</a:t>
            </a:r>
            <a:r>
              <a:rPr lang="en-GB" sz="1400" dirty="0"/>
              <a:t> :1.0 </a:t>
            </a:r>
            <a:r>
              <a:rPr lang="en-GB" sz="1400" dirty="0" err="1"/>
              <a:t>PingPongBall</a:t>
            </a:r>
            <a:r>
              <a:rPr lang="en-GB" sz="1400" dirty="0"/>
              <a:t> - </a:t>
            </a:r>
            <a:r>
              <a:rPr lang="en-GB" sz="1400" dirty="0" err="1"/>
              <a:t>TennisBall</a:t>
            </a:r>
            <a:r>
              <a:rPr lang="en-GB" sz="1400" dirty="0"/>
              <a:t>: 1.0 </a:t>
            </a:r>
          </a:p>
          <a:p>
            <a:r>
              <a:rPr lang="en-GB" sz="1400" dirty="0" err="1"/>
              <a:t>SquashBall</a:t>
            </a:r>
            <a:r>
              <a:rPr lang="en-GB" sz="1400" dirty="0"/>
              <a:t> - </a:t>
            </a:r>
            <a:r>
              <a:rPr lang="en-GB" sz="1400" dirty="0" err="1"/>
              <a:t>TennisBall</a:t>
            </a:r>
            <a:r>
              <a:rPr lang="en-GB" sz="1400" dirty="0"/>
              <a:t>: 1.0</a:t>
            </a:r>
            <a:endParaRPr lang="en-IT" sz="1400" dirty="0"/>
          </a:p>
        </p:txBody>
      </p:sp>
    </p:spTree>
    <p:extLst>
      <p:ext uri="{BB962C8B-B14F-4D97-AF65-F5344CB8AC3E}">
        <p14:creationId xmlns:p14="http://schemas.microsoft.com/office/powerpoint/2010/main" val="214590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7A54DA-BB55-C994-79B8-032D72E709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5189"/>
          <a:stretch/>
        </p:blipFill>
        <p:spPr>
          <a:xfrm>
            <a:off x="122174" y="67273"/>
            <a:ext cx="508141" cy="67234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2856BFD-3004-D117-BDD6-AF2F30DE1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648"/>
          <a:stretch/>
        </p:blipFill>
        <p:spPr>
          <a:xfrm>
            <a:off x="932155" y="67273"/>
            <a:ext cx="670898" cy="6723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8C503-E7FD-22A5-5C17-F0AA15CA83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63" r="58292"/>
          <a:stretch/>
        </p:blipFill>
        <p:spPr>
          <a:xfrm>
            <a:off x="630315" y="67273"/>
            <a:ext cx="142044" cy="6723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B47C8-C707-E7DE-FB50-A31679308A00}"/>
              </a:ext>
            </a:extLst>
          </p:cNvPr>
          <p:cNvSpPr txBox="1"/>
          <p:nvPr/>
        </p:nvSpPr>
        <p:spPr>
          <a:xfrm>
            <a:off x="9424285" y="2192603"/>
            <a:ext cx="30361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ANOVA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0.732</a:t>
            </a:r>
          </a:p>
          <a:p>
            <a:endParaRPr lang="en-GB" sz="1400" dirty="0"/>
          </a:p>
          <a:p>
            <a:r>
              <a:rPr lang="en-GB" sz="1400" u="sng" dirty="0"/>
              <a:t>Tukey Pairwise p-</a:t>
            </a:r>
            <a:r>
              <a:rPr lang="en-GB" sz="1400" u="sng" dirty="0" err="1"/>
              <a:t>val</a:t>
            </a:r>
            <a:r>
              <a:rPr lang="en-GB" sz="1400" u="sng" dirty="0"/>
              <a:t>: </a:t>
            </a:r>
          </a:p>
          <a:p>
            <a:r>
              <a:rPr lang="en-GB" sz="1400" dirty="0" err="1"/>
              <a:t>PingPongBall</a:t>
            </a:r>
            <a:r>
              <a:rPr lang="en-GB" sz="1400" dirty="0"/>
              <a:t> – </a:t>
            </a:r>
            <a:r>
              <a:rPr lang="en-GB" sz="1400" dirty="0" err="1"/>
              <a:t>SquashBall</a:t>
            </a:r>
            <a:r>
              <a:rPr lang="en-GB" sz="1400" dirty="0"/>
              <a:t>: 0.846 </a:t>
            </a:r>
            <a:r>
              <a:rPr lang="en-GB" sz="1400" dirty="0" err="1"/>
              <a:t>PingPongBall</a:t>
            </a:r>
            <a:r>
              <a:rPr lang="en-GB" sz="1400" dirty="0"/>
              <a:t> - </a:t>
            </a:r>
            <a:r>
              <a:rPr lang="en-GB" sz="1400" dirty="0" err="1"/>
              <a:t>TennisBall</a:t>
            </a:r>
            <a:r>
              <a:rPr lang="en-GB" sz="1400" dirty="0"/>
              <a:t>: 0.738 </a:t>
            </a:r>
            <a:r>
              <a:rPr lang="en-GB" sz="1400" dirty="0" err="1"/>
              <a:t>SquashBall</a:t>
            </a:r>
            <a:r>
              <a:rPr lang="en-GB" sz="1400" dirty="0"/>
              <a:t> - </a:t>
            </a:r>
            <a:r>
              <a:rPr lang="en-GB" sz="1400" dirty="0" err="1"/>
              <a:t>TennisBall</a:t>
            </a:r>
            <a:r>
              <a:rPr lang="en-GB" sz="1400" dirty="0"/>
              <a:t>: 0.974</a:t>
            </a:r>
          </a:p>
          <a:p>
            <a:endParaRPr lang="en-GB" sz="1400" dirty="0"/>
          </a:p>
          <a:p>
            <a:r>
              <a:rPr lang="en-GB" sz="1400" u="sng" dirty="0"/>
              <a:t>Bonferroni t-test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</a:t>
            </a:r>
          </a:p>
          <a:p>
            <a:r>
              <a:rPr lang="en-GB" sz="1400" dirty="0" err="1"/>
              <a:t>PingPongBall</a:t>
            </a:r>
            <a:r>
              <a:rPr lang="en-GB" sz="1400" dirty="0"/>
              <a:t> - </a:t>
            </a:r>
            <a:r>
              <a:rPr lang="en-GB" sz="1400" dirty="0" err="1"/>
              <a:t>SquashBall</a:t>
            </a:r>
            <a:r>
              <a:rPr lang="en-GB" sz="1400" dirty="0"/>
              <a:t> :1.0 </a:t>
            </a:r>
            <a:r>
              <a:rPr lang="en-GB" sz="1400" dirty="0" err="1"/>
              <a:t>PingPongBall</a:t>
            </a:r>
            <a:r>
              <a:rPr lang="en-GB" sz="1400" dirty="0"/>
              <a:t> - </a:t>
            </a:r>
            <a:r>
              <a:rPr lang="en-GB" sz="1400" dirty="0" err="1"/>
              <a:t>TennisBall</a:t>
            </a:r>
            <a:r>
              <a:rPr lang="en-GB" sz="1400" dirty="0"/>
              <a:t>: 1.0 </a:t>
            </a:r>
            <a:r>
              <a:rPr lang="en-GB" sz="1400" dirty="0" err="1"/>
              <a:t>SquashBall</a:t>
            </a:r>
            <a:r>
              <a:rPr lang="en-GB" sz="1400" dirty="0"/>
              <a:t> - </a:t>
            </a:r>
            <a:r>
              <a:rPr lang="en-GB" sz="1400" dirty="0" err="1"/>
              <a:t>TennisBall</a:t>
            </a:r>
            <a:r>
              <a:rPr lang="en-GB" sz="1400" dirty="0"/>
              <a:t>: 1.0</a:t>
            </a:r>
            <a:endParaRPr lang="en-IT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CB4D6D-84A6-2E57-B5A6-320244B6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9422" y="828336"/>
            <a:ext cx="6790152" cy="52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0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7AFF4-24DF-4B1B-1EF1-D249EB90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9461" y="67273"/>
            <a:ext cx="10393077" cy="67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80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7AFF4-24DF-4B1B-1EF1-D249EB90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9461" y="67273"/>
            <a:ext cx="10393077" cy="67234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5FAAA3-F6A3-7383-14AA-2DE2A944EB13}"/>
              </a:ext>
            </a:extLst>
          </p:cNvPr>
          <p:cNvSpPr/>
          <p:nvPr/>
        </p:nvSpPr>
        <p:spPr>
          <a:xfrm>
            <a:off x="3000651" y="106531"/>
            <a:ext cx="133167" cy="6648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FE2348-E129-1BD6-4975-0027E98B969E}"/>
              </a:ext>
            </a:extLst>
          </p:cNvPr>
          <p:cNvSpPr/>
          <p:nvPr/>
        </p:nvSpPr>
        <p:spPr>
          <a:xfrm>
            <a:off x="7115521" y="95783"/>
            <a:ext cx="133167" cy="66486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81546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76A7D6-7AC5-F670-7D68-EB0082490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208"/>
          <a:stretch/>
        </p:blipFill>
        <p:spPr>
          <a:xfrm>
            <a:off x="118220" y="67273"/>
            <a:ext cx="290147" cy="672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533DD-9696-28D0-EB9D-C36EE012A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05"/>
          <a:stretch/>
        </p:blipFill>
        <p:spPr>
          <a:xfrm>
            <a:off x="594798" y="67273"/>
            <a:ext cx="612701" cy="6723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5556DE-429C-0FEF-80F7-76BD1D35AC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389" r="78501"/>
          <a:stretch/>
        </p:blipFill>
        <p:spPr>
          <a:xfrm>
            <a:off x="408367" y="67273"/>
            <a:ext cx="115409" cy="6723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54ECE-E023-11FE-FA81-350E975598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9422" y="828336"/>
            <a:ext cx="6790152" cy="5201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F437B-98D2-8B22-1B0E-9770E38D8DA3}"/>
              </a:ext>
            </a:extLst>
          </p:cNvPr>
          <p:cNvSpPr txBox="1"/>
          <p:nvPr/>
        </p:nvSpPr>
        <p:spPr>
          <a:xfrm>
            <a:off x="9424285" y="2192603"/>
            <a:ext cx="30361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ANOVA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0.0</a:t>
            </a:r>
          </a:p>
          <a:p>
            <a:endParaRPr lang="en-GB" sz="1400" dirty="0"/>
          </a:p>
          <a:p>
            <a:r>
              <a:rPr lang="en-GB" sz="1400" u="sng" dirty="0"/>
              <a:t>Tukey Pairwise p-</a:t>
            </a:r>
            <a:r>
              <a:rPr lang="en-GB" sz="1400" u="sng" dirty="0" err="1"/>
              <a:t>val</a:t>
            </a:r>
            <a:r>
              <a:rPr lang="en-GB" sz="1400" u="sng" dirty="0"/>
              <a:t>: </a:t>
            </a:r>
          </a:p>
          <a:p>
            <a:r>
              <a:rPr lang="en-GB" sz="1400" dirty="0"/>
              <a:t>Fork – Knife: 0.0</a:t>
            </a:r>
          </a:p>
          <a:p>
            <a:r>
              <a:rPr lang="en-GB" sz="1400" dirty="0"/>
              <a:t>Fork - Spoon: 0.035</a:t>
            </a:r>
          </a:p>
          <a:p>
            <a:r>
              <a:rPr lang="en-GB" sz="1400" dirty="0"/>
              <a:t>Knife - Spoon: 0.0</a:t>
            </a:r>
          </a:p>
          <a:p>
            <a:endParaRPr lang="en-GB" sz="1400" dirty="0"/>
          </a:p>
          <a:p>
            <a:r>
              <a:rPr lang="en-GB" sz="1400" u="sng" dirty="0"/>
              <a:t>Bonferroni t-test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</a:t>
            </a:r>
          </a:p>
          <a:p>
            <a:r>
              <a:rPr lang="en-GB" sz="1400" dirty="0"/>
              <a:t>Fork – Knife: 0.0</a:t>
            </a:r>
          </a:p>
          <a:p>
            <a:r>
              <a:rPr lang="en-GB" sz="1400" dirty="0"/>
              <a:t>Fork - Spoon: 0.019</a:t>
            </a:r>
          </a:p>
          <a:p>
            <a:r>
              <a:rPr lang="en-GB" sz="1400" dirty="0"/>
              <a:t>Knife - Spoon: 0.0</a:t>
            </a:r>
          </a:p>
        </p:txBody>
      </p:sp>
    </p:spTree>
    <p:extLst>
      <p:ext uri="{BB962C8B-B14F-4D97-AF65-F5344CB8AC3E}">
        <p14:creationId xmlns:p14="http://schemas.microsoft.com/office/powerpoint/2010/main" val="32693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76A7D6-7AC5-F670-7D68-EB00824906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208"/>
          <a:stretch/>
        </p:blipFill>
        <p:spPr>
          <a:xfrm>
            <a:off x="118220" y="67273"/>
            <a:ext cx="290147" cy="672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3533DD-9696-28D0-EB9D-C36EE012A5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105"/>
          <a:stretch/>
        </p:blipFill>
        <p:spPr>
          <a:xfrm>
            <a:off x="594798" y="67273"/>
            <a:ext cx="612701" cy="6723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254ECE-E023-11FE-FA81-350E975598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89422" y="828336"/>
            <a:ext cx="6790151" cy="52013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F437B-98D2-8B22-1B0E-9770E38D8DA3}"/>
              </a:ext>
            </a:extLst>
          </p:cNvPr>
          <p:cNvSpPr txBox="1"/>
          <p:nvPr/>
        </p:nvSpPr>
        <p:spPr>
          <a:xfrm>
            <a:off x="9424285" y="2192603"/>
            <a:ext cx="30361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dirty="0"/>
              <a:t>ANOVA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0.0</a:t>
            </a:r>
          </a:p>
          <a:p>
            <a:endParaRPr lang="en-GB" sz="1400" dirty="0"/>
          </a:p>
          <a:p>
            <a:r>
              <a:rPr lang="en-GB" sz="1400" u="sng" dirty="0"/>
              <a:t>Tukey Pairwise p-</a:t>
            </a:r>
            <a:r>
              <a:rPr lang="en-GB" sz="1400" u="sng" dirty="0" err="1"/>
              <a:t>val</a:t>
            </a:r>
            <a:r>
              <a:rPr lang="en-GB" sz="1400" u="sng" dirty="0"/>
              <a:t>: </a:t>
            </a:r>
          </a:p>
          <a:p>
            <a:r>
              <a:rPr lang="en-GB" sz="1400" dirty="0"/>
              <a:t>Fork – Knife: 0.0</a:t>
            </a:r>
          </a:p>
          <a:p>
            <a:r>
              <a:rPr lang="en-GB" sz="1400" dirty="0"/>
              <a:t>Fork - Spoon: 0.077</a:t>
            </a:r>
          </a:p>
          <a:p>
            <a:r>
              <a:rPr lang="en-GB" sz="1400" dirty="0"/>
              <a:t>Knife - Spoon: 0.0</a:t>
            </a:r>
          </a:p>
          <a:p>
            <a:endParaRPr lang="en-GB" sz="1400" dirty="0"/>
          </a:p>
          <a:p>
            <a:r>
              <a:rPr lang="en-GB" sz="1400" u="sng" dirty="0"/>
              <a:t>Bonferroni t-test p-</a:t>
            </a:r>
            <a:r>
              <a:rPr lang="en-GB" sz="1400" u="sng" dirty="0" err="1"/>
              <a:t>val</a:t>
            </a:r>
            <a:r>
              <a:rPr lang="en-GB" sz="1400" u="sng" dirty="0"/>
              <a:t>:</a:t>
            </a:r>
            <a:r>
              <a:rPr lang="en-GB" sz="1400" dirty="0"/>
              <a:t> </a:t>
            </a:r>
          </a:p>
          <a:p>
            <a:r>
              <a:rPr lang="en-GB" sz="1400" dirty="0"/>
              <a:t>Fork – Knife: 0.0</a:t>
            </a:r>
          </a:p>
          <a:p>
            <a:r>
              <a:rPr lang="en-GB" sz="1400" dirty="0"/>
              <a:t>Fork - Spoon: 0.063</a:t>
            </a:r>
          </a:p>
          <a:p>
            <a:r>
              <a:rPr lang="en-GB" sz="1400" dirty="0"/>
              <a:t>Knife - Spoon: 0.0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14E9B5-6384-853E-7C96-F0BA13C5D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766" r="38867"/>
          <a:stretch/>
        </p:blipFill>
        <p:spPr>
          <a:xfrm>
            <a:off x="417229" y="67273"/>
            <a:ext cx="142042" cy="672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29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D7AFF4-24DF-4B1B-1EF1-D249EB90E5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9461" y="89483"/>
            <a:ext cx="10393077" cy="66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61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252</Words>
  <Application>Microsoft Macintosh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Jayro Martínez Cerverò</dc:creator>
  <cp:lastModifiedBy>Jayro Martínez Cerverò</cp:lastModifiedBy>
  <cp:revision>3</cp:revision>
  <dcterms:created xsi:type="dcterms:W3CDTF">2022-09-29T12:39:09Z</dcterms:created>
  <dcterms:modified xsi:type="dcterms:W3CDTF">2022-09-29T14:33:29Z</dcterms:modified>
</cp:coreProperties>
</file>