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6858000" cx="12192000"/>
  <p:notesSz cx="6858000" cy="9144000"/>
  <p:embeddedFontLst>
    <p:embeddedFont>
      <p:font typeface="Robo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3" roundtripDataSignature="AMtx7mjKCObJzx3vhB5wbZruhvCiqdX2n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11" Type="http://schemas.openxmlformats.org/officeDocument/2006/relationships/slide" Target="slides/slide7.xml"/><Relationship Id="rId22" Type="http://schemas.openxmlformats.org/officeDocument/2006/relationships/font" Target="fonts/Roboto-boldItalic.fntdata"/><Relationship Id="rId10" Type="http://schemas.openxmlformats.org/officeDocument/2006/relationships/slide" Target="slides/slide6.xml"/><Relationship Id="rId21" Type="http://schemas.openxmlformats.org/officeDocument/2006/relationships/font" Target="fonts/Roboto-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23" Type="http://customschemas.google.com/relationships/presentationmetadata" Target="meta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Roboto-regular.fntdata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36f8f5413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g336f8f5413b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36f8f5413b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g336f8f5413b_0_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3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4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4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6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6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6" name="Google Shape;26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7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7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8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8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8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8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8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1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1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2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2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www.computerhope.com/beep.htm" TargetMode="External"/><Relationship Id="rId4" Type="http://schemas.openxmlformats.org/officeDocument/2006/relationships/hyperlink" Target="https://www.computerhope.com/beep.htm" TargetMode="External"/><Relationship Id="rId11" Type="http://schemas.openxmlformats.org/officeDocument/2006/relationships/hyperlink" Target="https://community.spiceworks.com/t/quick-test-to-ensure-your-nic-card-is-working/1003988" TargetMode="External"/><Relationship Id="rId10" Type="http://schemas.openxmlformats.org/officeDocument/2006/relationships/hyperlink" Target="https://scottiestech.info/2023/08/22/windows-updates-are-stuck-in-a-loop-and-i-cant-log-in/" TargetMode="External"/><Relationship Id="rId12" Type="http://schemas.openxmlformats.org/officeDocument/2006/relationships/hyperlink" Target="https://community.spiceworks.com/t/quick-test-to-ensure-your-nic-card-is-working/1003988" TargetMode="External"/><Relationship Id="rId9" Type="http://schemas.openxmlformats.org/officeDocument/2006/relationships/hyperlink" Target="https://scottiestech.info/2023/08/22/windows-updates-are-stuck-in-a-loop-and-i-cant-log-in/" TargetMode="External"/><Relationship Id="rId5" Type="http://schemas.openxmlformats.org/officeDocument/2006/relationships/hyperlink" Target="https://www.dell.com/support/kbdoc/en-us/000124349/understanding-beep-codes-on-a-dell-desktop-pc#optiplex-desktop" TargetMode="External"/><Relationship Id="rId6" Type="http://schemas.openxmlformats.org/officeDocument/2006/relationships/hyperlink" Target="https://www.dell.com/support/kbdoc/en-us/000124349/understanding-beep-codes-on-a-dell-desktop-pc#optiplex-desktop" TargetMode="External"/><Relationship Id="rId7" Type="http://schemas.openxmlformats.org/officeDocument/2006/relationships/hyperlink" Target="https://www.dell.com/support/kbdoc/en-us/000126068/how-to-diagnose-and-resolve-common-memory-issues-on-a-dell-desktop-pc" TargetMode="External"/><Relationship Id="rId8" Type="http://schemas.openxmlformats.org/officeDocument/2006/relationships/hyperlink" Target="https://www.dell.com/support/kbdoc/en-us/000126068/how-to-diagnose-and-resolve-common-memory-issues-on-a-dell-desktop-pc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0" y="0"/>
            <a:ext cx="12191999" cy="685736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"/>
          <p:cNvSpPr txBox="1"/>
          <p:nvPr>
            <p:ph type="title"/>
          </p:nvPr>
        </p:nvSpPr>
        <p:spPr>
          <a:xfrm>
            <a:off x="6756531" y="569843"/>
            <a:ext cx="5167637" cy="1709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lang="en-US" sz="5400"/>
              <a:t>Support Queue Case Study</a:t>
            </a:r>
            <a:endParaRPr/>
          </a:p>
        </p:txBody>
      </p:sp>
      <p:sp>
        <p:nvSpPr>
          <p:cNvPr id="86" name="Google Shape;86;p1"/>
          <p:cNvSpPr txBox="1"/>
          <p:nvPr>
            <p:ph idx="1" type="body"/>
          </p:nvPr>
        </p:nvSpPr>
        <p:spPr>
          <a:xfrm>
            <a:off x="7041858" y="3154316"/>
            <a:ext cx="4036333" cy="21547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en-US" sz="2000">
                <a:solidFill>
                  <a:schemeClr val="dk1"/>
                </a:solidFill>
              </a:rPr>
              <a:t>Instructions: 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solidFill>
                  <a:schemeClr val="dk1"/>
                </a:solidFill>
              </a:rPr>
              <a:t>Select two tickets from each level and explain how you would solve them.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87" name="Google Shape;87;p1"/>
          <p:cNvSpPr/>
          <p:nvPr/>
        </p:nvSpPr>
        <p:spPr>
          <a:xfrm flipH="1">
            <a:off x="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"/>
          <p:cNvSpPr/>
          <p:nvPr/>
        </p:nvSpPr>
        <p:spPr>
          <a:xfrm>
            <a:off x="496824" y="391886"/>
            <a:ext cx="6009366" cy="6017078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39700" rotWithShape="0" algn="t" dir="5400000" dist="127000">
              <a:srgbClr val="000000">
                <a:alpha val="1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Hudson Fisher Associates company logo with Fashion is our Passion text underneath." id="89" name="Google Shape;89;p1"/>
          <p:cNvPicPr preferRelativeResize="0"/>
          <p:nvPr/>
        </p:nvPicPr>
        <p:blipFill rotWithShape="1">
          <a:blip r:embed="rId3">
            <a:alphaModFix/>
          </a:blip>
          <a:srcRect b="68" l="0" r="1" t="67"/>
          <a:stretch/>
        </p:blipFill>
        <p:spPr>
          <a:xfrm>
            <a:off x="843476" y="717953"/>
            <a:ext cx="5180885" cy="511517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0" name="Google Shape;90;p1"/>
          <p:cNvGrpSpPr/>
          <p:nvPr/>
        </p:nvGrpSpPr>
        <p:grpSpPr>
          <a:xfrm>
            <a:off x="11460480" y="3154317"/>
            <a:ext cx="731521" cy="673460"/>
            <a:chOff x="3940602" y="308034"/>
            <a:chExt cx="2116791" cy="3428999"/>
          </a:xfrm>
        </p:grpSpPr>
        <p:sp>
          <p:nvSpPr>
            <p:cNvPr id="91" name="Google Shape;91;p1"/>
            <p:cNvSpPr/>
            <p:nvPr/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1"/>
            <p:cNvSpPr/>
            <p:nvPr/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1"/>
            <p:cNvSpPr/>
            <p:nvPr/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4" name="Google Shape;94;p1"/>
          <p:cNvSpPr txBox="1"/>
          <p:nvPr/>
        </p:nvSpPr>
        <p:spPr>
          <a:xfrm>
            <a:off x="6660755" y="5852398"/>
            <a:ext cx="499558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Name: Jalen Smith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8"/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8"/>
          <p:cNvSpPr/>
          <p:nvPr/>
        </p:nvSpPr>
        <p:spPr>
          <a:xfrm>
            <a:off x="0" y="-9427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8"/>
          <p:cNvSpPr/>
          <p:nvPr/>
        </p:nvSpPr>
        <p:spPr>
          <a:xfrm>
            <a:off x="2769476" y="220196"/>
            <a:ext cx="9422524" cy="6637806"/>
          </a:xfrm>
          <a:custGeom>
            <a:rect b="b" l="l" r="r" t="t"/>
            <a:pathLst>
              <a:path extrusionOk="0" h="5770597" w="8191500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8"/>
          <p:cNvSpPr/>
          <p:nvPr/>
        </p:nvSpPr>
        <p:spPr>
          <a:xfrm>
            <a:off x="1758029" y="3334786"/>
            <a:ext cx="1942241" cy="188955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8"/>
          <p:cNvSpPr/>
          <p:nvPr/>
        </p:nvSpPr>
        <p:spPr>
          <a:xfrm rot="-3079828">
            <a:off x="1474479" y="1096414"/>
            <a:ext cx="2987899" cy="2987899"/>
          </a:xfrm>
          <a:prstGeom prst="arc">
            <a:avLst>
              <a:gd fmla="val 14455503" name="adj1"/>
              <a:gd fmla="val 227775" name="adj2"/>
            </a:avLst>
          </a:prstGeom>
          <a:noFill/>
          <a:ln cap="rnd" cmpd="sng" w="127000">
            <a:solidFill>
              <a:schemeClr val="accent4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8"/>
          <p:cNvSpPr txBox="1"/>
          <p:nvPr>
            <p:ph type="title"/>
          </p:nvPr>
        </p:nvSpPr>
        <p:spPr>
          <a:xfrm>
            <a:off x="4286905" y="2565778"/>
            <a:ext cx="7644627" cy="101596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Level </a:t>
            </a:r>
            <a:r>
              <a:rPr lang="en-US"/>
              <a:t>3 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Tickets</a:t>
            </a:r>
            <a:endParaRPr/>
          </a:p>
        </p:txBody>
      </p:sp>
      <p:sp>
        <p:nvSpPr>
          <p:cNvPr id="181" name="Google Shape;181;p8"/>
          <p:cNvSpPr txBox="1"/>
          <p:nvPr>
            <p:ph idx="1" type="body"/>
          </p:nvPr>
        </p:nvSpPr>
        <p:spPr>
          <a:xfrm>
            <a:off x="4038600" y="3429000"/>
            <a:ext cx="7644627" cy="2682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600"/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600"/>
              <a:buNone/>
            </a:pPr>
            <a:r>
              <a:t/>
            </a:r>
            <a:endParaRPr b="1"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rPr b="1"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Instructions: </a:t>
            </a:r>
            <a:endParaRPr b="1"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</a:t>
            </a:r>
            <a:r>
              <a:rPr lang="en-US" sz="1500">
                <a:solidFill>
                  <a:schemeClr val="dk1"/>
                </a:solidFill>
              </a:rPr>
              <a:t>two</a:t>
            </a: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of the </a:t>
            </a:r>
            <a:r>
              <a:rPr lang="en-US" sz="1500">
                <a:solidFill>
                  <a:schemeClr val="dk1"/>
                </a:solidFill>
              </a:rPr>
              <a:t>five scenarios</a:t>
            </a: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troubleshoot. 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One template has been created for each of the two tickets you need to choose. 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rPr lang="en-US" sz="1500">
                <a:solidFill>
                  <a:schemeClr val="dk1"/>
                </a:solidFill>
              </a:rPr>
              <a:t>Make one to two slides</a:t>
            </a: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for each scenario for the solution(s) you researched. 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 audio explaining the steps you </a:t>
            </a:r>
            <a:r>
              <a:rPr lang="en-US" sz="1500">
                <a:solidFill>
                  <a:schemeClr val="dk1"/>
                </a:solidFill>
              </a:rPr>
              <a:t>took</a:t>
            </a: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including your recommended solution.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600"/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9"/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9"/>
          <p:cNvSpPr/>
          <p:nvPr/>
        </p:nvSpPr>
        <p:spPr>
          <a:xfrm>
            <a:off x="1" y="0"/>
            <a:ext cx="4167271" cy="6858000"/>
          </a:xfrm>
          <a:custGeom>
            <a:rect b="b" l="l" r="r" t="t"/>
            <a:pathLst>
              <a:path extrusionOk="0" h="6858000" w="4167271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9"/>
          <p:cNvSpPr txBox="1"/>
          <p:nvPr>
            <p:ph type="title"/>
          </p:nvPr>
        </p:nvSpPr>
        <p:spPr>
          <a:xfrm>
            <a:off x="281721" y="1153572"/>
            <a:ext cx="3605513" cy="44611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alibri"/>
              <a:buNone/>
            </a:pPr>
            <a:r>
              <a:rPr lang="en-US" sz="3200">
                <a:solidFill>
                  <a:srgbClr val="FFFFFF"/>
                </a:solidFill>
              </a:rPr>
              <a:t>Ticket Number: 3001</a:t>
            </a:r>
            <a:br>
              <a:rPr lang="en-US" sz="3200"/>
            </a:br>
            <a:br>
              <a:rPr lang="en-US" sz="3200"/>
            </a:br>
            <a:r>
              <a:rPr lang="en-US" sz="3200">
                <a:solidFill>
                  <a:srgbClr val="FFFFFF"/>
                </a:solidFill>
              </a:rPr>
              <a:t>Scenario: No Internet Connection</a:t>
            </a:r>
            <a:endParaRPr/>
          </a:p>
        </p:txBody>
      </p:sp>
      <p:sp>
        <p:nvSpPr>
          <p:cNvPr id="189" name="Google Shape;189;p9"/>
          <p:cNvSpPr/>
          <p:nvPr/>
        </p:nvSpPr>
        <p:spPr>
          <a:xfrm flipH="1" rot="10800000">
            <a:off x="7550402" y="2455479"/>
            <a:ext cx="4083433" cy="4083433"/>
          </a:xfrm>
          <a:prstGeom prst="arc">
            <a:avLst>
              <a:gd fmla="val 16200000" name="adj1"/>
              <a:gd fmla="val 0" name="adj2"/>
            </a:avLst>
          </a:prstGeom>
          <a:noFill/>
          <a:ln cap="rnd" cmpd="sng" w="127000">
            <a:solidFill>
              <a:schemeClr val="accent4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9"/>
          <p:cNvSpPr txBox="1"/>
          <p:nvPr>
            <p:ph idx="1" type="body"/>
          </p:nvPr>
        </p:nvSpPr>
        <p:spPr>
          <a:xfrm>
            <a:off x="4447308" y="591344"/>
            <a:ext cx="6906491" cy="55856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0" i="0" lang="en-US" sz="2400">
                <a:latin typeface="Calibri"/>
                <a:ea typeface="Calibri"/>
                <a:cs typeface="Calibri"/>
                <a:sym typeface="Calibri"/>
              </a:rPr>
              <a:t>Identify the problem</a:t>
            </a:r>
            <a:r>
              <a:rPr lang="en-US" sz="2400"/>
              <a:t>: Michelle and another person in the office cannot access the internet.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br>
              <a:rPr b="0" i="0" lang="en-US" sz="2400"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Establish</a:t>
            </a:r>
            <a:r>
              <a:rPr b="0" i="0" lang="en-US" sz="2400">
                <a:latin typeface="Calibri"/>
                <a:ea typeface="Calibri"/>
                <a:cs typeface="Calibri"/>
                <a:sym typeface="Calibri"/>
              </a:rPr>
              <a:t> a theory of probable cause</a:t>
            </a:r>
            <a:r>
              <a:rPr lang="en-US" sz="2400"/>
              <a:t>: A new router was installed. It could be a misconfiguration of the router during </a:t>
            </a:r>
            <a:r>
              <a:rPr lang="en-US" sz="2400"/>
              <a:t>setup</a:t>
            </a:r>
            <a:r>
              <a:rPr lang="en-US" sz="2400"/>
              <a:t>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Evaluate</a:t>
            </a:r>
            <a:r>
              <a:rPr b="0" i="0" lang="en-US" sz="2400">
                <a:latin typeface="Calibri"/>
                <a:ea typeface="Calibri"/>
                <a:cs typeface="Calibri"/>
                <a:sym typeface="Calibri"/>
              </a:rPr>
              <a:t> the theory to determine the actual cause</a:t>
            </a:r>
            <a:r>
              <a:rPr lang="en-US" sz="2400"/>
              <a:t>: Upon further investigation, the default gateway on the router wasn’t configured.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br>
              <a:rPr b="0" i="0" lang="en-US" sz="2400"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400">
                <a:latin typeface="Calibri"/>
                <a:ea typeface="Calibri"/>
                <a:cs typeface="Calibri"/>
                <a:sym typeface="Calibri"/>
              </a:rPr>
              <a:t>Establish a plan of action to resolve the problem and implement the solution</a:t>
            </a:r>
            <a:r>
              <a:rPr lang="en-US" sz="2400"/>
              <a:t>: Configure the default gateway to 192.168.1.1. This should enable internet access.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0"/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10"/>
          <p:cNvSpPr/>
          <p:nvPr/>
        </p:nvSpPr>
        <p:spPr>
          <a:xfrm>
            <a:off x="1" y="0"/>
            <a:ext cx="4167271" cy="6858000"/>
          </a:xfrm>
          <a:custGeom>
            <a:rect b="b" l="l" r="r" t="t"/>
            <a:pathLst>
              <a:path extrusionOk="0" h="6858000" w="4167271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10"/>
          <p:cNvSpPr txBox="1"/>
          <p:nvPr>
            <p:ph type="title"/>
          </p:nvPr>
        </p:nvSpPr>
        <p:spPr>
          <a:xfrm>
            <a:off x="281721" y="1153572"/>
            <a:ext cx="3605513" cy="44611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alibri"/>
              <a:buNone/>
            </a:pPr>
            <a:r>
              <a:rPr lang="en-US" sz="3200">
                <a:solidFill>
                  <a:srgbClr val="FFFFFF"/>
                </a:solidFill>
              </a:rPr>
              <a:t>Ticket Number: 3005</a:t>
            </a:r>
            <a:br>
              <a:rPr lang="en-US" sz="3200"/>
            </a:br>
            <a:br>
              <a:rPr lang="en-US" sz="3200"/>
            </a:br>
            <a:r>
              <a:rPr lang="en-US" sz="3200">
                <a:solidFill>
                  <a:srgbClr val="FFFFFF"/>
                </a:solidFill>
              </a:rPr>
              <a:t>Scenario: Restart/ Update loop</a:t>
            </a:r>
            <a:endParaRPr/>
          </a:p>
        </p:txBody>
      </p:sp>
      <p:sp>
        <p:nvSpPr>
          <p:cNvPr id="198" name="Google Shape;198;p10"/>
          <p:cNvSpPr/>
          <p:nvPr/>
        </p:nvSpPr>
        <p:spPr>
          <a:xfrm flipH="1" rot="10800000">
            <a:off x="7550402" y="2455479"/>
            <a:ext cx="4083433" cy="4083433"/>
          </a:xfrm>
          <a:prstGeom prst="arc">
            <a:avLst>
              <a:gd fmla="val 16200000" name="adj1"/>
              <a:gd fmla="val 0" name="adj2"/>
            </a:avLst>
          </a:prstGeom>
          <a:noFill/>
          <a:ln cap="rnd" cmpd="sng" w="127000">
            <a:solidFill>
              <a:schemeClr val="accent4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10"/>
          <p:cNvSpPr txBox="1"/>
          <p:nvPr>
            <p:ph idx="1" type="body"/>
          </p:nvPr>
        </p:nvSpPr>
        <p:spPr>
          <a:xfrm>
            <a:off x="4447308" y="591344"/>
            <a:ext cx="6906491" cy="55856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0" i="0" lang="en-US" sz="2400">
                <a:latin typeface="Calibri"/>
                <a:ea typeface="Calibri"/>
                <a:cs typeface="Calibri"/>
                <a:sym typeface="Calibri"/>
              </a:rPr>
              <a:t>Identify the problem</a:t>
            </a:r>
            <a:r>
              <a:rPr lang="en-US" sz="2400"/>
              <a:t>: Windows update is stuck in a loop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br>
              <a:rPr b="0" i="0" lang="en-US" sz="2400"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Establish</a:t>
            </a:r>
            <a:r>
              <a:rPr b="0" i="0" lang="en-US" sz="2400">
                <a:latin typeface="Calibri"/>
                <a:ea typeface="Calibri"/>
                <a:cs typeface="Calibri"/>
                <a:sym typeface="Calibri"/>
              </a:rPr>
              <a:t> a theory of probable cause</a:t>
            </a:r>
            <a:r>
              <a:rPr lang="en-US" sz="2400"/>
              <a:t>: The cause is the update itself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br>
              <a:rPr b="0" i="0" lang="en-US" sz="2400"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Evaluate</a:t>
            </a:r>
            <a:r>
              <a:rPr b="0" i="0" lang="en-US" sz="2400">
                <a:latin typeface="Calibri"/>
                <a:ea typeface="Calibri"/>
                <a:cs typeface="Calibri"/>
                <a:sym typeface="Calibri"/>
              </a:rPr>
              <a:t> the theory to determine the actual cause</a:t>
            </a:r>
            <a:r>
              <a:rPr lang="en-US" sz="2400"/>
              <a:t>: Marci’s computer is stuck in an Update loop</a:t>
            </a:r>
            <a:r>
              <a:rPr lang="en-US" sz="2400"/>
              <a:t> caused by the update she is downloading to her system</a:t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br>
              <a:rPr b="0" i="0" lang="en-US" sz="2400"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400">
                <a:latin typeface="Calibri"/>
                <a:ea typeface="Calibri"/>
                <a:cs typeface="Calibri"/>
                <a:sym typeface="Calibri"/>
              </a:rPr>
              <a:t>Establish a plan of action to resolve the problem and implement the solution</a:t>
            </a:r>
            <a:r>
              <a:rPr lang="en-US" sz="2400"/>
              <a:t>: The solution is to cut all </a:t>
            </a:r>
            <a:r>
              <a:rPr lang="en-US" sz="2400"/>
              <a:t>power</a:t>
            </a:r>
            <a:r>
              <a:rPr lang="en-US" sz="2400"/>
              <a:t> to the device then reboot it in safe mode. Once your</a:t>
            </a:r>
            <a:r>
              <a:rPr lang="en-US" sz="2400"/>
              <a:t> able to reboot in safe, the update should finish and you’ll be able to login. Reboot again to leave safe mode.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1"/>
          <p:cNvSpPr/>
          <p:nvPr/>
        </p:nvSpPr>
        <p:spPr>
          <a:xfrm>
            <a:off x="0" y="0"/>
            <a:ext cx="12191999" cy="685736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11"/>
          <p:cNvSpPr/>
          <p:nvPr/>
        </p:nvSpPr>
        <p:spPr>
          <a:xfrm rot="5400000">
            <a:off x="-1270325" y="3369273"/>
            <a:ext cx="32004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11"/>
          <p:cNvSpPr/>
          <p:nvPr/>
        </p:nvSpPr>
        <p:spPr>
          <a:xfrm rot="-5400000">
            <a:off x="6374475" y="1040470"/>
            <a:ext cx="6858003" cy="477704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11"/>
          <p:cNvSpPr/>
          <p:nvPr/>
        </p:nvSpPr>
        <p:spPr>
          <a:xfrm>
            <a:off x="387914" y="857786"/>
            <a:ext cx="11067024" cy="5208932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39700" rotWithShape="0" algn="t" dir="5400000" dist="127000">
              <a:srgbClr val="000000">
                <a:alpha val="1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11"/>
          <p:cNvSpPr txBox="1"/>
          <p:nvPr>
            <p:ph type="title"/>
          </p:nvPr>
        </p:nvSpPr>
        <p:spPr>
          <a:xfrm>
            <a:off x="1099748" y="1244624"/>
            <a:ext cx="9910296" cy="12565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alibri"/>
              <a:buNone/>
            </a:pPr>
            <a:r>
              <a:rPr lang="en-US" sz="8000"/>
              <a:t>Summary</a:t>
            </a:r>
            <a:endParaRPr sz="8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11"/>
          <p:cNvSpPr/>
          <p:nvPr/>
        </p:nvSpPr>
        <p:spPr>
          <a:xfrm rot="5400000">
            <a:off x="-1524009" y="3366125"/>
            <a:ext cx="32004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11"/>
          <p:cNvSpPr txBox="1"/>
          <p:nvPr/>
        </p:nvSpPr>
        <p:spPr>
          <a:xfrm>
            <a:off x="1239371" y="2371165"/>
            <a:ext cx="97917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did you find challenging or interesting about one or two of the support cases?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of these were a fun challenge to test our knowledge of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things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we’ve learned over the past few weeks. The common theme among a few of these computer issues were online research. Using the web to read about other people’s problems and how they solved them was a huge part of the assignment. As IT technician we aren’t going to know every solution at any given moment; this just showed me the importance of research and being resourceful in this field.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2"/>
          <p:cNvSpPr/>
          <p:nvPr/>
        </p:nvSpPr>
        <p:spPr>
          <a:xfrm>
            <a:off x="0" y="0"/>
            <a:ext cx="12191999" cy="685736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12"/>
          <p:cNvSpPr/>
          <p:nvPr/>
        </p:nvSpPr>
        <p:spPr>
          <a:xfrm rot="5400000">
            <a:off x="-1270325" y="3369273"/>
            <a:ext cx="32004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12"/>
          <p:cNvSpPr/>
          <p:nvPr/>
        </p:nvSpPr>
        <p:spPr>
          <a:xfrm rot="-5400000">
            <a:off x="6374475" y="1040470"/>
            <a:ext cx="6858003" cy="477704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12"/>
          <p:cNvSpPr/>
          <p:nvPr/>
        </p:nvSpPr>
        <p:spPr>
          <a:xfrm>
            <a:off x="387914" y="857786"/>
            <a:ext cx="11067024" cy="5208932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39700" rotWithShape="0" algn="t" dir="5400000" dist="127000">
              <a:srgbClr val="000000">
                <a:alpha val="1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12"/>
          <p:cNvSpPr txBox="1"/>
          <p:nvPr>
            <p:ph type="title"/>
          </p:nvPr>
        </p:nvSpPr>
        <p:spPr>
          <a:xfrm>
            <a:off x="1099748" y="1244624"/>
            <a:ext cx="9910296" cy="12565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alibri"/>
              <a:buNone/>
            </a:pPr>
            <a:r>
              <a:rPr lang="en-US" sz="8000"/>
              <a:t>References</a:t>
            </a:r>
            <a:endParaRPr sz="8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12"/>
          <p:cNvSpPr/>
          <p:nvPr/>
        </p:nvSpPr>
        <p:spPr>
          <a:xfrm rot="5400000">
            <a:off x="-1524009" y="3366125"/>
            <a:ext cx="32004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12"/>
          <p:cNvSpPr txBox="1"/>
          <p:nvPr/>
        </p:nvSpPr>
        <p:spPr>
          <a:xfrm>
            <a:off x="1239375" y="2371175"/>
            <a:ext cx="9791700" cy="34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Computer Hope. (n.d.). </a:t>
            </a:r>
            <a:r>
              <a:rPr i="1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Computer beep codes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Retrieved February 8, 2025, from</a:t>
            </a:r>
            <a:r>
              <a:rPr lang="en-US">
                <a:solidFill>
                  <a:schemeClr val="dk1"/>
                </a:solidFill>
                <a:uFill>
                  <a:noFill/>
                </a:u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-US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https://www.computerhope.com/beep.htm</a:t>
            </a:r>
            <a:endParaRPr u="sng">
              <a:solidFill>
                <a:schemeClr val="hlink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Dell Technologies. (n.d.-a). </a:t>
            </a:r>
            <a:r>
              <a:rPr i="1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Understanding beep codes on a Dell desktop PC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Retrieved February 8, 2025, from</a:t>
            </a:r>
            <a:r>
              <a:rPr lang="en-US">
                <a:solidFill>
                  <a:schemeClr val="dk1"/>
                </a:solidFill>
                <a:uFill>
                  <a:noFill/>
                </a:u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-US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https://www.dell.com/support/kbdoc/en-us/000124349/understanding-beep-codes-on-a-dell-desktop-pc#optiplex-desktop</a:t>
            </a:r>
            <a:endParaRPr u="sng">
              <a:solidFill>
                <a:schemeClr val="hlink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Dell Technologies. (n.d.-b). </a:t>
            </a:r>
            <a:r>
              <a:rPr i="1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to diagnose and resolve common memory issues on a Dell desktop PC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Retrieved February 8, 2025, from</a:t>
            </a:r>
            <a:r>
              <a:rPr lang="en-US">
                <a:solidFill>
                  <a:schemeClr val="dk1"/>
                </a:solidFill>
                <a:uFill>
                  <a:noFill/>
                </a:uFill>
                <a:latin typeface="Calibri"/>
                <a:ea typeface="Calibri"/>
                <a:cs typeface="Calibri"/>
                <a:sym typeface="Calibri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-US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8"/>
              </a:rPr>
              <a:t>https://www.dell.com/support/kbdoc/en-us/000126068/how-to-diagnose-and-resolve-common-memory-issues-on-a-dell-desktop-pc</a:t>
            </a:r>
            <a:endParaRPr u="sng">
              <a:solidFill>
                <a:schemeClr val="hlink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Scottie’s Tech Info. (2023, August 22). </a:t>
            </a:r>
            <a:r>
              <a:rPr i="1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Windows updates are stuck in a loop, and I can't log in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Retrieved February 8, 2025, from</a:t>
            </a:r>
            <a:r>
              <a:rPr lang="en-US">
                <a:solidFill>
                  <a:schemeClr val="dk1"/>
                </a:solidFill>
                <a:uFill>
                  <a:noFill/>
                </a:uFill>
                <a:latin typeface="Calibri"/>
                <a:ea typeface="Calibri"/>
                <a:cs typeface="Calibri"/>
                <a:sym typeface="Calibri"/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-US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10"/>
              </a:rPr>
              <a:t>https://scottiestech.info/2023/08/22/windows-updates-are-stuck-in-a-loop-and-i-cant-log-in/</a:t>
            </a:r>
            <a:endParaRPr u="sng">
              <a:solidFill>
                <a:schemeClr val="hlink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100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Spiceworks Community. (n.d.). </a:t>
            </a:r>
            <a:r>
              <a:rPr i="1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Quick test to ensure your NIC card is working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Retrieved February 8, 2025, from</a:t>
            </a:r>
            <a:r>
              <a:rPr lang="en-US">
                <a:solidFill>
                  <a:schemeClr val="dk1"/>
                </a:solidFill>
                <a:uFill>
                  <a:noFill/>
                </a:uFill>
                <a:latin typeface="Calibri"/>
                <a:ea typeface="Calibri"/>
                <a:cs typeface="Calibri"/>
                <a:sym typeface="Calibri"/>
                <a:hlinkClick r:id="rId1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-US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12"/>
              </a:rPr>
              <a:t>https://community.spiceworks.com/t/quick-test-to-ensure-your-nic-card-is-working/1003988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"/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2"/>
          <p:cNvSpPr/>
          <p:nvPr/>
        </p:nvSpPr>
        <p:spPr>
          <a:xfrm>
            <a:off x="0" y="-9427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2"/>
          <p:cNvSpPr/>
          <p:nvPr/>
        </p:nvSpPr>
        <p:spPr>
          <a:xfrm>
            <a:off x="2769476" y="220196"/>
            <a:ext cx="9422524" cy="6637806"/>
          </a:xfrm>
          <a:custGeom>
            <a:rect b="b" l="l" r="r" t="t"/>
            <a:pathLst>
              <a:path extrusionOk="0" h="5770597" w="8191500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2"/>
          <p:cNvSpPr/>
          <p:nvPr/>
        </p:nvSpPr>
        <p:spPr>
          <a:xfrm>
            <a:off x="1758029" y="3334786"/>
            <a:ext cx="1942241" cy="188955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2"/>
          <p:cNvSpPr/>
          <p:nvPr/>
        </p:nvSpPr>
        <p:spPr>
          <a:xfrm rot="-3079828">
            <a:off x="1474479" y="1096414"/>
            <a:ext cx="2987899" cy="2987899"/>
          </a:xfrm>
          <a:prstGeom prst="arc">
            <a:avLst>
              <a:gd fmla="val 14455503" name="adj1"/>
              <a:gd fmla="val 227775" name="adj2"/>
            </a:avLst>
          </a:prstGeom>
          <a:noFill/>
          <a:ln cap="rnd" cmpd="sng" w="127000">
            <a:solidFill>
              <a:schemeClr val="accent4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2"/>
          <p:cNvSpPr txBox="1"/>
          <p:nvPr>
            <p:ph type="title"/>
          </p:nvPr>
        </p:nvSpPr>
        <p:spPr>
          <a:xfrm>
            <a:off x="4286905" y="2565778"/>
            <a:ext cx="7644627" cy="101596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Level 1 Tickets</a:t>
            </a:r>
            <a:endParaRPr/>
          </a:p>
        </p:txBody>
      </p:sp>
      <p:sp>
        <p:nvSpPr>
          <p:cNvPr id="105" name="Google Shape;105;p2"/>
          <p:cNvSpPr txBox="1"/>
          <p:nvPr>
            <p:ph idx="1" type="body"/>
          </p:nvPr>
        </p:nvSpPr>
        <p:spPr>
          <a:xfrm>
            <a:off x="4038600" y="3429000"/>
            <a:ext cx="7644627" cy="2682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600"/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600"/>
              <a:buNone/>
            </a:pPr>
            <a:r>
              <a:t/>
            </a:r>
            <a:endParaRPr b="1"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rPr b="1"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Instructions: </a:t>
            </a:r>
            <a:endParaRPr b="1"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</a:t>
            </a:r>
            <a:r>
              <a:rPr lang="en-US" sz="1500">
                <a:solidFill>
                  <a:schemeClr val="dk1"/>
                </a:solidFill>
              </a:rPr>
              <a:t>two of the five scenarios</a:t>
            </a: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troubleshoot. 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One template has been created for each of the two tickets you need to choose. 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Make </a:t>
            </a:r>
            <a:r>
              <a:rPr lang="en-US" sz="1500">
                <a:solidFill>
                  <a:schemeClr val="dk1"/>
                </a:solidFill>
              </a:rPr>
              <a:t>one to two</a:t>
            </a: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slides for each scenario for the solution(s) you researched. 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 audio explaining the steps you </a:t>
            </a:r>
            <a:r>
              <a:rPr lang="en-US" sz="1500">
                <a:solidFill>
                  <a:schemeClr val="dk1"/>
                </a:solidFill>
              </a:rPr>
              <a:t>took</a:t>
            </a: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including your recommended solution.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600"/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"/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3"/>
          <p:cNvSpPr/>
          <p:nvPr/>
        </p:nvSpPr>
        <p:spPr>
          <a:xfrm>
            <a:off x="1" y="0"/>
            <a:ext cx="4167271" cy="6858000"/>
          </a:xfrm>
          <a:custGeom>
            <a:rect b="b" l="l" r="r" t="t"/>
            <a:pathLst>
              <a:path extrusionOk="0" h="6858000" w="4167271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3"/>
          <p:cNvSpPr txBox="1"/>
          <p:nvPr>
            <p:ph type="title"/>
          </p:nvPr>
        </p:nvSpPr>
        <p:spPr>
          <a:xfrm>
            <a:off x="281721" y="1153572"/>
            <a:ext cx="3605513" cy="44611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alibri"/>
              <a:buNone/>
            </a:pPr>
            <a:r>
              <a:rPr lang="en-US" sz="3200">
                <a:solidFill>
                  <a:srgbClr val="FFFFFF"/>
                </a:solidFill>
              </a:rPr>
              <a:t>Ticket Number: 1001</a:t>
            </a:r>
            <a:br>
              <a:rPr lang="en-US" sz="3200"/>
            </a:br>
            <a:br>
              <a:rPr lang="en-US" sz="3200"/>
            </a:br>
            <a:r>
              <a:rPr lang="en-US" sz="3200">
                <a:solidFill>
                  <a:srgbClr val="FFFFFF"/>
                </a:solidFill>
              </a:rPr>
              <a:t>Scenario: My printer ink is smearing</a:t>
            </a:r>
            <a:endParaRPr/>
          </a:p>
        </p:txBody>
      </p:sp>
      <p:sp>
        <p:nvSpPr>
          <p:cNvPr id="113" name="Google Shape;113;p3"/>
          <p:cNvSpPr/>
          <p:nvPr/>
        </p:nvSpPr>
        <p:spPr>
          <a:xfrm flipH="1" rot="10800000">
            <a:off x="7550402" y="2455479"/>
            <a:ext cx="4083433" cy="4083433"/>
          </a:xfrm>
          <a:prstGeom prst="arc">
            <a:avLst>
              <a:gd fmla="val 16200000" name="adj1"/>
              <a:gd fmla="val 0" name="adj2"/>
            </a:avLst>
          </a:prstGeom>
          <a:noFill/>
          <a:ln cap="rnd" cmpd="sng" w="127000">
            <a:solidFill>
              <a:schemeClr val="accent4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3"/>
          <p:cNvSpPr txBox="1"/>
          <p:nvPr>
            <p:ph idx="1" type="body"/>
          </p:nvPr>
        </p:nvSpPr>
        <p:spPr>
          <a:xfrm>
            <a:off x="4447300" y="579175"/>
            <a:ext cx="6906600" cy="59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0" i="0" lang="en-US" sz="2400">
                <a:latin typeface="Calibri"/>
                <a:ea typeface="Calibri"/>
                <a:cs typeface="Calibri"/>
                <a:sym typeface="Calibri"/>
              </a:rPr>
              <a:t>Identify the problem</a:t>
            </a:r>
            <a:r>
              <a:rPr lang="en-US" sz="2400"/>
              <a:t>: Bill’s printing job is resulting in smeared ink</a:t>
            </a:r>
            <a:r>
              <a:rPr b="0" i="0" lang="en-US" sz="2400">
                <a:latin typeface="Calibri"/>
                <a:ea typeface="Calibri"/>
                <a:cs typeface="Calibri"/>
                <a:sym typeface="Calibri"/>
              </a:rPr>
              <a:t> 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br>
              <a:rPr b="0" i="0" lang="en-US" sz="2400"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Establish</a:t>
            </a:r>
            <a:r>
              <a:rPr b="0" i="0" lang="en-US" sz="2400">
                <a:latin typeface="Calibri"/>
                <a:ea typeface="Calibri"/>
                <a:cs typeface="Calibri"/>
                <a:sym typeface="Calibri"/>
              </a:rPr>
              <a:t> a theory of probable cause</a:t>
            </a:r>
            <a:r>
              <a:rPr lang="en-US" sz="2400"/>
              <a:t>: Bill is probably using an injket printer and is using either low quality paper or ink for this print job.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br>
              <a:rPr b="0" i="0" lang="en-US" sz="2400"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Evaluate</a:t>
            </a:r>
            <a:r>
              <a:rPr b="0" i="0" lang="en-US" sz="2400">
                <a:latin typeface="Calibri"/>
                <a:ea typeface="Calibri"/>
                <a:cs typeface="Calibri"/>
                <a:sym typeface="Calibri"/>
              </a:rPr>
              <a:t> the theory to determine the actual cause</a:t>
            </a:r>
            <a:r>
              <a:rPr lang="en-US" sz="2400"/>
              <a:t>: There is not enough information here to determine the actual cause of the ink smearing.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br>
              <a:rPr b="0" i="0" lang="en-US" sz="2400"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400">
                <a:latin typeface="Calibri"/>
                <a:ea typeface="Calibri"/>
                <a:cs typeface="Calibri"/>
                <a:sym typeface="Calibri"/>
              </a:rPr>
              <a:t>Establish a plan of action to resolve the problem and implement the solution</a:t>
            </a:r>
            <a:r>
              <a:rPr lang="en-US" sz="2400"/>
              <a:t>: To </a:t>
            </a:r>
            <a:r>
              <a:rPr lang="en-US" sz="2400"/>
              <a:t>resolve</a:t>
            </a:r>
            <a:r>
              <a:rPr lang="en-US" sz="2400"/>
              <a:t> this issue I would first advise Bill to allow the print time to dry after printing. If smearing is still an issue, I would </a:t>
            </a:r>
            <a:r>
              <a:rPr lang="en-US" sz="2400"/>
              <a:t>recommend</a:t>
            </a:r>
            <a:r>
              <a:rPr lang="en-US" sz="2400"/>
              <a:t> Bill to get higher quality paper for his printer. If the smearing continues, he needs to get higher quality ink.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"/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4"/>
          <p:cNvSpPr/>
          <p:nvPr/>
        </p:nvSpPr>
        <p:spPr>
          <a:xfrm>
            <a:off x="1" y="0"/>
            <a:ext cx="4167271" cy="6858000"/>
          </a:xfrm>
          <a:custGeom>
            <a:rect b="b" l="l" r="r" t="t"/>
            <a:pathLst>
              <a:path extrusionOk="0" h="6858000" w="4167271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4"/>
          <p:cNvSpPr txBox="1"/>
          <p:nvPr>
            <p:ph type="title"/>
          </p:nvPr>
        </p:nvSpPr>
        <p:spPr>
          <a:xfrm>
            <a:off x="281721" y="1153572"/>
            <a:ext cx="3605513" cy="44611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alibri"/>
              <a:buNone/>
            </a:pPr>
            <a:r>
              <a:rPr lang="en-US" sz="3200">
                <a:solidFill>
                  <a:srgbClr val="FFFFFF"/>
                </a:solidFill>
              </a:rPr>
              <a:t>Ticket Number: 1004</a:t>
            </a:r>
            <a:br>
              <a:rPr lang="en-US" sz="3200"/>
            </a:br>
            <a:br>
              <a:rPr lang="en-US" sz="3200"/>
            </a:br>
            <a:r>
              <a:rPr lang="en-US" sz="3200">
                <a:solidFill>
                  <a:srgbClr val="FFFFFF"/>
                </a:solidFill>
              </a:rPr>
              <a:t>Scenario: Network Connectivity Issues</a:t>
            </a:r>
            <a:endParaRPr/>
          </a:p>
        </p:txBody>
      </p:sp>
      <p:sp>
        <p:nvSpPr>
          <p:cNvPr id="122" name="Google Shape;122;p4"/>
          <p:cNvSpPr/>
          <p:nvPr/>
        </p:nvSpPr>
        <p:spPr>
          <a:xfrm flipH="1" rot="10800000">
            <a:off x="7550402" y="2455479"/>
            <a:ext cx="4083433" cy="4083433"/>
          </a:xfrm>
          <a:prstGeom prst="arc">
            <a:avLst>
              <a:gd fmla="val 16200000" name="adj1"/>
              <a:gd fmla="val 0" name="adj2"/>
            </a:avLst>
          </a:prstGeom>
          <a:noFill/>
          <a:ln cap="rnd" cmpd="sng" w="127000">
            <a:solidFill>
              <a:schemeClr val="accent4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4"/>
          <p:cNvSpPr txBox="1"/>
          <p:nvPr>
            <p:ph idx="1" type="body"/>
          </p:nvPr>
        </p:nvSpPr>
        <p:spPr>
          <a:xfrm>
            <a:off x="4447300" y="591350"/>
            <a:ext cx="6906600" cy="594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0" i="0" lang="en-US" sz="2400">
                <a:latin typeface="Calibri"/>
                <a:ea typeface="Calibri"/>
                <a:cs typeface="Calibri"/>
                <a:sym typeface="Calibri"/>
              </a:rPr>
              <a:t>Identify the problem</a:t>
            </a:r>
            <a:r>
              <a:rPr lang="en-US" sz="2400"/>
              <a:t>: Beverly is having trouble connecting to the network</a:t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br>
              <a:rPr b="0" i="0" lang="en-US" sz="2400"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Establish</a:t>
            </a:r>
            <a:r>
              <a:rPr b="0" i="0" lang="en-US" sz="2400">
                <a:latin typeface="Calibri"/>
                <a:ea typeface="Calibri"/>
                <a:cs typeface="Calibri"/>
                <a:sym typeface="Calibri"/>
              </a:rPr>
              <a:t> a theory of probable cause</a:t>
            </a:r>
            <a:r>
              <a:rPr lang="en-US" sz="2400"/>
              <a:t>: 3 areas could be the problem: the network devices, the cabling, or the </a:t>
            </a:r>
            <a:r>
              <a:rPr lang="en-US" sz="2400"/>
              <a:t>computer</a:t>
            </a:r>
            <a:r>
              <a:rPr lang="en-US" sz="2400"/>
              <a:t> NIC. </a:t>
            </a:r>
            <a:r>
              <a:rPr b="0" i="0" lang="en-US" sz="24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br>
              <a:rPr b="0" i="0" lang="en-US" sz="2400"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Evaluate</a:t>
            </a:r>
            <a:r>
              <a:rPr b="0" i="0" lang="en-US" sz="2400">
                <a:latin typeface="Calibri"/>
                <a:ea typeface="Calibri"/>
                <a:cs typeface="Calibri"/>
                <a:sym typeface="Calibri"/>
              </a:rPr>
              <a:t> the theory to determine the actual cause</a:t>
            </a:r>
            <a:r>
              <a:rPr lang="en-US" sz="2400"/>
              <a:t>: The area for greatest investigation would seem to be cabling or the computer NIC. I reason this because Beverly reported that the NIC status lights were off.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36f8f5413b_0_5"/>
          <p:cNvSpPr/>
          <p:nvPr/>
        </p:nvSpPr>
        <p:spPr>
          <a:xfrm>
            <a:off x="3048" y="0"/>
            <a:ext cx="12189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g336f8f5413b_0_5"/>
          <p:cNvSpPr/>
          <p:nvPr/>
        </p:nvSpPr>
        <p:spPr>
          <a:xfrm>
            <a:off x="1" y="0"/>
            <a:ext cx="4167271" cy="6858000"/>
          </a:xfrm>
          <a:custGeom>
            <a:rect b="b" l="l" r="r" t="t"/>
            <a:pathLst>
              <a:path extrusionOk="0" h="6858000" w="4167271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g336f8f5413b_0_5"/>
          <p:cNvSpPr txBox="1"/>
          <p:nvPr>
            <p:ph type="title"/>
          </p:nvPr>
        </p:nvSpPr>
        <p:spPr>
          <a:xfrm>
            <a:off x="281721" y="1153572"/>
            <a:ext cx="3605400" cy="446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alibri"/>
              <a:buNone/>
            </a:pPr>
            <a:r>
              <a:rPr lang="en-US" sz="3200">
                <a:solidFill>
                  <a:srgbClr val="FFFFFF"/>
                </a:solidFill>
              </a:rPr>
              <a:t>Ticket Number: 1004</a:t>
            </a:r>
            <a:br>
              <a:rPr lang="en-US" sz="3200"/>
            </a:br>
            <a:br>
              <a:rPr lang="en-US" sz="3200"/>
            </a:br>
            <a:r>
              <a:rPr lang="en-US" sz="3200">
                <a:solidFill>
                  <a:srgbClr val="FFFFFF"/>
                </a:solidFill>
              </a:rPr>
              <a:t>Scenario: Network Connectivity Issues</a:t>
            </a:r>
            <a:endParaRPr/>
          </a:p>
        </p:txBody>
      </p:sp>
      <p:sp>
        <p:nvSpPr>
          <p:cNvPr id="131" name="Google Shape;131;g336f8f5413b_0_5"/>
          <p:cNvSpPr/>
          <p:nvPr/>
        </p:nvSpPr>
        <p:spPr>
          <a:xfrm flipH="1" rot="10800000">
            <a:off x="7550402" y="2455612"/>
            <a:ext cx="4083300" cy="4083300"/>
          </a:xfrm>
          <a:prstGeom prst="arc">
            <a:avLst>
              <a:gd fmla="val 16200000" name="adj1"/>
              <a:gd fmla="val 0" name="adj2"/>
            </a:avLst>
          </a:prstGeom>
          <a:noFill/>
          <a:ln cap="rnd" cmpd="sng" w="127000">
            <a:solidFill>
              <a:schemeClr val="accent4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g336f8f5413b_0_5"/>
          <p:cNvSpPr txBox="1"/>
          <p:nvPr>
            <p:ph idx="1" type="body"/>
          </p:nvPr>
        </p:nvSpPr>
        <p:spPr>
          <a:xfrm>
            <a:off x="4447300" y="591350"/>
            <a:ext cx="6906600" cy="594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0" i="0" lang="en-US" sz="2400">
                <a:latin typeface="Calibri"/>
                <a:ea typeface="Calibri"/>
                <a:cs typeface="Calibri"/>
                <a:sym typeface="Calibri"/>
              </a:rPr>
              <a:t>Establish a plan of action to resolve the problem and implement the solution</a:t>
            </a:r>
            <a:r>
              <a:rPr lang="en-US" sz="2400"/>
              <a:t>: </a:t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1.) Check another device for network connectivity to insure the network is available for other devices</a:t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2.) Test the cable with a cable tester and test the NIC by pinging it </a:t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3.) Fix the problem revealed by each test</a:t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4a.) Replace the cable</a:t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4b.) Update NIC device driver. Then, after installation, ping again to see if that restores the NIC</a:t>
            </a:r>
            <a:endParaRPr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5"/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5"/>
          <p:cNvSpPr/>
          <p:nvPr/>
        </p:nvSpPr>
        <p:spPr>
          <a:xfrm>
            <a:off x="0" y="-9427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5"/>
          <p:cNvSpPr/>
          <p:nvPr/>
        </p:nvSpPr>
        <p:spPr>
          <a:xfrm>
            <a:off x="2769476" y="220196"/>
            <a:ext cx="9422524" cy="6637806"/>
          </a:xfrm>
          <a:custGeom>
            <a:rect b="b" l="l" r="r" t="t"/>
            <a:pathLst>
              <a:path extrusionOk="0" h="5770597" w="8191500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5"/>
          <p:cNvSpPr/>
          <p:nvPr/>
        </p:nvSpPr>
        <p:spPr>
          <a:xfrm>
            <a:off x="1758029" y="3334786"/>
            <a:ext cx="1942241" cy="188955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5"/>
          <p:cNvSpPr/>
          <p:nvPr/>
        </p:nvSpPr>
        <p:spPr>
          <a:xfrm rot="-3079828">
            <a:off x="1474479" y="1096414"/>
            <a:ext cx="2987899" cy="2987899"/>
          </a:xfrm>
          <a:prstGeom prst="arc">
            <a:avLst>
              <a:gd fmla="val 14455503" name="adj1"/>
              <a:gd fmla="val 227775" name="adj2"/>
            </a:avLst>
          </a:prstGeom>
          <a:noFill/>
          <a:ln cap="rnd" cmpd="sng" w="127000">
            <a:solidFill>
              <a:schemeClr val="accent4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5"/>
          <p:cNvSpPr txBox="1"/>
          <p:nvPr>
            <p:ph type="title"/>
          </p:nvPr>
        </p:nvSpPr>
        <p:spPr>
          <a:xfrm>
            <a:off x="4286905" y="2565778"/>
            <a:ext cx="7644627" cy="101596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Level 2 Tickets</a:t>
            </a:r>
            <a:endParaRPr/>
          </a:p>
        </p:txBody>
      </p:sp>
      <p:sp>
        <p:nvSpPr>
          <p:cNvPr id="143" name="Google Shape;143;p5"/>
          <p:cNvSpPr txBox="1"/>
          <p:nvPr>
            <p:ph idx="1" type="body"/>
          </p:nvPr>
        </p:nvSpPr>
        <p:spPr>
          <a:xfrm>
            <a:off x="4038600" y="3429000"/>
            <a:ext cx="7644627" cy="2682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600"/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600"/>
              <a:buNone/>
            </a:pPr>
            <a:r>
              <a:t/>
            </a:r>
            <a:endParaRPr b="1"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rPr b="1"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Instructions: </a:t>
            </a:r>
            <a:endParaRPr b="1"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</a:t>
            </a:r>
            <a:r>
              <a:rPr lang="en-US" sz="1500">
                <a:solidFill>
                  <a:schemeClr val="dk1"/>
                </a:solidFill>
              </a:rPr>
              <a:t>two</a:t>
            </a: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of the </a:t>
            </a:r>
            <a:r>
              <a:rPr lang="en-US" sz="1500">
                <a:solidFill>
                  <a:schemeClr val="dk1"/>
                </a:solidFill>
              </a:rPr>
              <a:t>five </a:t>
            </a: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scenarios to troubleshoot. 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One template has been created for each of the two tickets you need to choose. 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Make </a:t>
            </a:r>
            <a:r>
              <a:rPr lang="en-US" sz="1500">
                <a:solidFill>
                  <a:schemeClr val="dk1"/>
                </a:solidFill>
              </a:rPr>
              <a:t>one</a:t>
            </a: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500">
                <a:solidFill>
                  <a:schemeClr val="dk1"/>
                </a:solidFill>
              </a:rPr>
              <a:t>to two </a:t>
            </a: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slides for each scenario for the solution(s) you researched. 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 audio explaining the steps you </a:t>
            </a:r>
            <a:r>
              <a:rPr lang="en-US" sz="1500">
                <a:solidFill>
                  <a:schemeClr val="dk1"/>
                </a:solidFill>
              </a:rPr>
              <a:t>took</a:t>
            </a: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including your recommended solution.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600"/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6"/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6"/>
          <p:cNvSpPr/>
          <p:nvPr/>
        </p:nvSpPr>
        <p:spPr>
          <a:xfrm>
            <a:off x="1" y="0"/>
            <a:ext cx="4167271" cy="6858000"/>
          </a:xfrm>
          <a:custGeom>
            <a:rect b="b" l="l" r="r" t="t"/>
            <a:pathLst>
              <a:path extrusionOk="0" h="6858000" w="4167271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6"/>
          <p:cNvSpPr txBox="1"/>
          <p:nvPr>
            <p:ph type="title"/>
          </p:nvPr>
        </p:nvSpPr>
        <p:spPr>
          <a:xfrm>
            <a:off x="281721" y="1153572"/>
            <a:ext cx="3605513" cy="44611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alibri"/>
              <a:buNone/>
            </a:pPr>
            <a:r>
              <a:rPr lang="en-US" sz="3200">
                <a:solidFill>
                  <a:srgbClr val="FFFFFF"/>
                </a:solidFill>
              </a:rPr>
              <a:t>Ticket Number: 2002</a:t>
            </a:r>
            <a:br>
              <a:rPr lang="en-US" sz="3200"/>
            </a:br>
            <a:br>
              <a:rPr lang="en-US" sz="3200"/>
            </a:br>
            <a:r>
              <a:rPr lang="en-US" sz="3200">
                <a:solidFill>
                  <a:srgbClr val="FFFFFF"/>
                </a:solidFill>
              </a:rPr>
              <a:t>Scenario: Dell Machine Making Clicking Sounds</a:t>
            </a:r>
            <a:endParaRPr/>
          </a:p>
        </p:txBody>
      </p:sp>
      <p:sp>
        <p:nvSpPr>
          <p:cNvPr id="151" name="Google Shape;151;p6"/>
          <p:cNvSpPr/>
          <p:nvPr/>
        </p:nvSpPr>
        <p:spPr>
          <a:xfrm flipH="1" rot="10800000">
            <a:off x="7550402" y="2455479"/>
            <a:ext cx="4083433" cy="4083433"/>
          </a:xfrm>
          <a:prstGeom prst="arc">
            <a:avLst>
              <a:gd fmla="val 16200000" name="adj1"/>
              <a:gd fmla="val 0" name="adj2"/>
            </a:avLst>
          </a:prstGeom>
          <a:noFill/>
          <a:ln cap="rnd" cmpd="sng" w="127000">
            <a:solidFill>
              <a:schemeClr val="accent4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6"/>
          <p:cNvSpPr txBox="1"/>
          <p:nvPr>
            <p:ph idx="1" type="body"/>
          </p:nvPr>
        </p:nvSpPr>
        <p:spPr>
          <a:xfrm>
            <a:off x="4447308" y="591344"/>
            <a:ext cx="6906491" cy="55856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0" i="0" lang="en-US" sz="2400">
                <a:latin typeface="Calibri"/>
                <a:ea typeface="Calibri"/>
                <a:cs typeface="Calibri"/>
                <a:sym typeface="Calibri"/>
              </a:rPr>
              <a:t>Identify the problem</a:t>
            </a:r>
            <a:r>
              <a:rPr lang="en-US" sz="2400"/>
              <a:t>: The computer will not display the windows desktop.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br>
              <a:rPr b="0" i="0" lang="en-US" sz="2400"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Establish</a:t>
            </a:r>
            <a:r>
              <a:rPr b="0" i="0" lang="en-US" sz="2400">
                <a:latin typeface="Calibri"/>
                <a:ea typeface="Calibri"/>
                <a:cs typeface="Calibri"/>
                <a:sym typeface="Calibri"/>
              </a:rPr>
              <a:t> a theory of probable cause</a:t>
            </a:r>
            <a:r>
              <a:rPr lang="en-US" sz="2400"/>
              <a:t>: The clicking noises and </a:t>
            </a:r>
            <a:r>
              <a:rPr lang="en-US" sz="2400"/>
              <a:t>specific</a:t>
            </a:r>
            <a:r>
              <a:rPr lang="en-US" sz="2400"/>
              <a:t> beep code explained by Juan indicate a memory problem.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br>
              <a:rPr b="0" i="0" lang="en-US" sz="2400"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Evaluate</a:t>
            </a:r>
            <a:r>
              <a:rPr b="0" i="0" lang="en-US" sz="2400">
                <a:latin typeface="Calibri"/>
                <a:ea typeface="Calibri"/>
                <a:cs typeface="Calibri"/>
                <a:sym typeface="Calibri"/>
              </a:rPr>
              <a:t> the theory to determine the actual cause</a:t>
            </a:r>
            <a:r>
              <a:rPr lang="en-US" sz="2400"/>
              <a:t>: According to “</a:t>
            </a:r>
            <a:r>
              <a:rPr lang="en-US" sz="2300">
                <a:solidFill>
                  <a:srgbClr val="0E0E0E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Understanding Beep Codes on a Dell Desktops”</a:t>
            </a:r>
            <a:r>
              <a:rPr lang="en-US" sz="2400"/>
              <a:t>, the  1-3-2 beep code for a Dell OptiPlex indicates a memory problem. The </a:t>
            </a:r>
            <a:r>
              <a:rPr lang="en-US" sz="2400"/>
              <a:t>clicking</a:t>
            </a:r>
            <a:r>
              <a:rPr lang="en-US" sz="2400"/>
              <a:t> noises may indicate that the problem is in the hard drive.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36f8f5413b_0_17"/>
          <p:cNvSpPr/>
          <p:nvPr/>
        </p:nvSpPr>
        <p:spPr>
          <a:xfrm>
            <a:off x="3048" y="0"/>
            <a:ext cx="12189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g336f8f5413b_0_17"/>
          <p:cNvSpPr/>
          <p:nvPr/>
        </p:nvSpPr>
        <p:spPr>
          <a:xfrm>
            <a:off x="1" y="0"/>
            <a:ext cx="4167271" cy="6858000"/>
          </a:xfrm>
          <a:custGeom>
            <a:rect b="b" l="l" r="r" t="t"/>
            <a:pathLst>
              <a:path extrusionOk="0" h="6858000" w="4167271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g336f8f5413b_0_17"/>
          <p:cNvSpPr txBox="1"/>
          <p:nvPr>
            <p:ph type="title"/>
          </p:nvPr>
        </p:nvSpPr>
        <p:spPr>
          <a:xfrm>
            <a:off x="281721" y="1153572"/>
            <a:ext cx="3605400" cy="446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alibri"/>
              <a:buNone/>
            </a:pPr>
            <a:r>
              <a:rPr lang="en-US" sz="3200">
                <a:solidFill>
                  <a:srgbClr val="FFFFFF"/>
                </a:solidFill>
              </a:rPr>
              <a:t>Ticket Number: 2002</a:t>
            </a:r>
            <a:br>
              <a:rPr lang="en-US" sz="3200"/>
            </a:br>
            <a:br>
              <a:rPr lang="en-US" sz="3200"/>
            </a:br>
            <a:r>
              <a:rPr lang="en-US" sz="3200">
                <a:solidFill>
                  <a:srgbClr val="FFFFFF"/>
                </a:solidFill>
              </a:rPr>
              <a:t>Scenario: Dell Machine Making Clicking Sounds</a:t>
            </a:r>
            <a:endParaRPr/>
          </a:p>
        </p:txBody>
      </p:sp>
      <p:sp>
        <p:nvSpPr>
          <p:cNvPr id="160" name="Google Shape;160;g336f8f5413b_0_17"/>
          <p:cNvSpPr/>
          <p:nvPr/>
        </p:nvSpPr>
        <p:spPr>
          <a:xfrm flipH="1" rot="10800000">
            <a:off x="7550402" y="2455612"/>
            <a:ext cx="4083300" cy="4083300"/>
          </a:xfrm>
          <a:prstGeom prst="arc">
            <a:avLst>
              <a:gd fmla="val 16200000" name="adj1"/>
              <a:gd fmla="val 0" name="adj2"/>
            </a:avLst>
          </a:prstGeom>
          <a:noFill/>
          <a:ln cap="rnd" cmpd="sng" w="127000">
            <a:solidFill>
              <a:schemeClr val="accent4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g336f8f5413b_0_17"/>
          <p:cNvSpPr txBox="1"/>
          <p:nvPr>
            <p:ph idx="1" type="body"/>
          </p:nvPr>
        </p:nvSpPr>
        <p:spPr>
          <a:xfrm>
            <a:off x="4447308" y="591344"/>
            <a:ext cx="6906600" cy="558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0" i="0" lang="en-US" sz="2400">
                <a:latin typeface="Calibri"/>
                <a:ea typeface="Calibri"/>
                <a:cs typeface="Calibri"/>
                <a:sym typeface="Calibri"/>
              </a:rPr>
              <a:t>Establish a plan of action to resolve the problem </a:t>
            </a:r>
            <a:r>
              <a:rPr b="0" i="0" lang="en-US" sz="2400">
                <a:latin typeface="Calibri"/>
                <a:ea typeface="Calibri"/>
                <a:cs typeface="Calibri"/>
                <a:sym typeface="Calibri"/>
              </a:rPr>
              <a:t>and implement the solution</a:t>
            </a:r>
            <a:r>
              <a:rPr lang="en-US" sz="2400"/>
              <a:t>:</a:t>
            </a:r>
            <a:endParaRPr sz="2400"/>
          </a:p>
          <a:p>
            <a:pPr indent="-3810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-US" sz="2400"/>
              <a:t>Run the ePSA diagnostic which will conduct hardware self-checks. Run the memory checks as well.</a:t>
            </a:r>
            <a:endParaRPr sz="2400"/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US" sz="2400"/>
              <a:t>Use the error code to further pinpoint the fault to the DIMM or slot on the device.</a:t>
            </a:r>
            <a:endParaRPr sz="2400"/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US" sz="2400"/>
              <a:t>This will inform next steps on what needs to be updated, replaced, etc.</a:t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7"/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7"/>
          <p:cNvSpPr/>
          <p:nvPr/>
        </p:nvSpPr>
        <p:spPr>
          <a:xfrm>
            <a:off x="1" y="0"/>
            <a:ext cx="4167271" cy="6858000"/>
          </a:xfrm>
          <a:custGeom>
            <a:rect b="b" l="l" r="r" t="t"/>
            <a:pathLst>
              <a:path extrusionOk="0" h="6858000" w="4167271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7"/>
          <p:cNvSpPr txBox="1"/>
          <p:nvPr>
            <p:ph type="title"/>
          </p:nvPr>
        </p:nvSpPr>
        <p:spPr>
          <a:xfrm>
            <a:off x="281721" y="1153572"/>
            <a:ext cx="3605513" cy="44611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alibri"/>
              <a:buNone/>
            </a:pPr>
            <a:r>
              <a:rPr lang="en-US" sz="3200">
                <a:solidFill>
                  <a:srgbClr val="FFFFFF"/>
                </a:solidFill>
              </a:rPr>
              <a:t>Ticket Number: 2004</a:t>
            </a:r>
            <a:br>
              <a:rPr lang="en-US" sz="3200"/>
            </a:br>
            <a:br>
              <a:rPr lang="en-US" sz="3200"/>
            </a:br>
            <a:r>
              <a:rPr lang="en-US" sz="3200">
                <a:solidFill>
                  <a:srgbClr val="FFFFFF"/>
                </a:solidFill>
              </a:rPr>
              <a:t>Scenario: ADOBE Illustrator Throwing Errors</a:t>
            </a:r>
            <a:endParaRPr/>
          </a:p>
        </p:txBody>
      </p:sp>
      <p:sp>
        <p:nvSpPr>
          <p:cNvPr id="169" name="Google Shape;169;p7"/>
          <p:cNvSpPr/>
          <p:nvPr/>
        </p:nvSpPr>
        <p:spPr>
          <a:xfrm flipH="1" rot="10800000">
            <a:off x="7550402" y="2455479"/>
            <a:ext cx="4083433" cy="4083433"/>
          </a:xfrm>
          <a:prstGeom prst="arc">
            <a:avLst>
              <a:gd fmla="val 16200000" name="adj1"/>
              <a:gd fmla="val 0" name="adj2"/>
            </a:avLst>
          </a:prstGeom>
          <a:noFill/>
          <a:ln cap="rnd" cmpd="sng" w="127000">
            <a:solidFill>
              <a:schemeClr val="accent4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7"/>
          <p:cNvSpPr txBox="1"/>
          <p:nvPr>
            <p:ph idx="1" type="body"/>
          </p:nvPr>
        </p:nvSpPr>
        <p:spPr>
          <a:xfrm>
            <a:off x="4447300" y="591350"/>
            <a:ext cx="6906600" cy="594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0" i="0" lang="en-US" sz="2400">
                <a:latin typeface="Calibri"/>
                <a:ea typeface="Calibri"/>
                <a:cs typeface="Calibri"/>
                <a:sym typeface="Calibri"/>
              </a:rPr>
              <a:t>Identify the problem</a:t>
            </a:r>
            <a:r>
              <a:rPr lang="en-US" sz="2400"/>
              <a:t>: ADOBE Illustrator is running slow to </a:t>
            </a:r>
            <a:r>
              <a:rPr lang="en-US" sz="2400"/>
              <a:t>crashing</a:t>
            </a:r>
            <a:r>
              <a:rPr lang="en-US" sz="2400"/>
              <a:t> on devices</a:t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Establish</a:t>
            </a:r>
            <a:r>
              <a:rPr b="0" i="0" lang="en-US" sz="2400">
                <a:latin typeface="Calibri"/>
                <a:ea typeface="Calibri"/>
                <a:cs typeface="Calibri"/>
                <a:sym typeface="Calibri"/>
              </a:rPr>
              <a:t> a theory of probable cause</a:t>
            </a:r>
            <a:r>
              <a:rPr lang="en-US" sz="2400"/>
              <a:t>: </a:t>
            </a:r>
            <a:r>
              <a:rPr b="0" i="0" lang="en-US" sz="2400">
                <a:latin typeface="Calibri"/>
                <a:ea typeface="Calibri"/>
                <a:cs typeface="Calibri"/>
                <a:sym typeface="Calibri"/>
              </a:rPr>
              <a:t>There is not enough RAM or the processor isn</a:t>
            </a:r>
            <a:r>
              <a:rPr lang="en-US" sz="2400"/>
              <a:t>’t made to work with this program.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br>
              <a:rPr b="0" i="0" lang="en-US" sz="2400"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Evaluate</a:t>
            </a:r>
            <a:r>
              <a:rPr b="0" i="0" lang="en-US" sz="2400">
                <a:latin typeface="Calibri"/>
                <a:ea typeface="Calibri"/>
                <a:cs typeface="Calibri"/>
                <a:sym typeface="Calibri"/>
              </a:rPr>
              <a:t> the theory to determine the actual cause</a:t>
            </a:r>
            <a:r>
              <a:rPr lang="en-US" sz="2400"/>
              <a:t>:</a:t>
            </a:r>
            <a:r>
              <a:rPr b="0" i="0" lang="en-US" sz="2400">
                <a:latin typeface="Calibri"/>
                <a:ea typeface="Calibri"/>
                <a:cs typeface="Calibri"/>
                <a:sym typeface="Calibri"/>
              </a:rPr>
              <a:t>  A</a:t>
            </a:r>
            <a:r>
              <a:rPr lang="en-US" sz="2400"/>
              <a:t>fter further investigation its revealed that minimum requirements for running ADOBE Illustrator are </a:t>
            </a:r>
            <a:r>
              <a:rPr lang="en-US" sz="2400">
                <a:highlight>
                  <a:srgbClr val="FFFFFF"/>
                </a:highlight>
              </a:rPr>
              <a:t>Intel i5 processor, 4 GB RAM, NVIDIA GeForce 970. The current hardware specs are Intel i3 processor, 8 GB RAM, Graphics card unknown.</a:t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0" i="0" lang="en-US" sz="2400">
                <a:latin typeface="Calibri"/>
                <a:ea typeface="Calibri"/>
                <a:cs typeface="Calibri"/>
                <a:sym typeface="Calibri"/>
              </a:rPr>
              <a:t>Establish a plan of action to resolve the problem and implement the solution</a:t>
            </a:r>
            <a:r>
              <a:rPr lang="en-US" sz="2400"/>
              <a:t>: The team of designers collectively need new computers to run the tasks the programs they want to use. They could upgrade the hardware on the current devices however </a:t>
            </a:r>
            <a:r>
              <a:rPr lang="en-US" sz="2400"/>
              <a:t>it's</a:t>
            </a:r>
            <a:r>
              <a:rPr lang="en-US" sz="2400"/>
              <a:t> probably cheaper to just buy new computers with adequate hardware to perform the functions needed.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2020-09-25T19:01:34Z</dcterms:created>
  <dc:creator>Andrew Rider</dc:creator>
</cp:coreProperties>
</file>