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2" r:id="rId3"/>
    <p:sldId id="273" r:id="rId4"/>
    <p:sldId id="258" r:id="rId5"/>
    <p:sldId id="268" r:id="rId6"/>
    <p:sldId id="262" r:id="rId7"/>
    <p:sldId id="260" r:id="rId8"/>
    <p:sldId id="257" r:id="rId9"/>
    <p:sldId id="274" r:id="rId10"/>
    <p:sldId id="259" r:id="rId11"/>
    <p:sldId id="261" r:id="rId12"/>
    <p:sldId id="269" r:id="rId13"/>
    <p:sldId id="263"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817" autoAdjust="0"/>
  </p:normalViewPr>
  <p:slideViewPr>
    <p:cSldViewPr snapToGrid="0">
      <p:cViewPr varScale="1">
        <p:scale>
          <a:sx n="59" d="100"/>
          <a:sy n="59" d="100"/>
        </p:scale>
        <p:origin x="1320" y="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7E213-5416-4878-9435-F6117F8E8B46}" type="datetimeFigureOut">
              <a:rPr lang="en-US" smtClean="0"/>
              <a:t>3/6/2021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A1FC5-F39E-407B-AC0E-2B169AF0507F}" type="slidenum">
              <a:rPr lang="en-US" smtClean="0"/>
              <a:t>‹#›</a:t>
            </a:fld>
            <a:endParaRPr lang="en-US"/>
          </a:p>
        </p:txBody>
      </p:sp>
    </p:spTree>
    <p:extLst>
      <p:ext uri="{BB962C8B-B14F-4D97-AF65-F5344CB8AC3E}">
        <p14:creationId xmlns:p14="http://schemas.microsoft.com/office/powerpoint/2010/main" val="1000043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Geoff</a:t>
            </a:r>
          </a:p>
          <a:p>
            <a:endParaRPr lang="en-US" dirty="0"/>
          </a:p>
          <a:p>
            <a:endParaRPr lang="en-US" dirty="0"/>
          </a:p>
        </p:txBody>
      </p:sp>
      <p:sp>
        <p:nvSpPr>
          <p:cNvPr id="4" name="Slide Number Placeholder 3"/>
          <p:cNvSpPr>
            <a:spLocks noGrp="1"/>
          </p:cNvSpPr>
          <p:nvPr>
            <p:ph type="sldNum" sz="quarter" idx="5"/>
          </p:nvPr>
        </p:nvSpPr>
        <p:spPr/>
        <p:txBody>
          <a:bodyPr/>
          <a:lstStyle/>
          <a:p>
            <a:fld id="{E48A1FC5-F39E-407B-AC0E-2B169AF0507F}" type="slidenum">
              <a:rPr lang="en-US" smtClean="0"/>
              <a:t>1</a:t>
            </a:fld>
            <a:endParaRPr lang="en-US"/>
          </a:p>
        </p:txBody>
      </p:sp>
    </p:spTree>
    <p:extLst>
      <p:ext uri="{BB962C8B-B14F-4D97-AF65-F5344CB8AC3E}">
        <p14:creationId xmlns:p14="http://schemas.microsoft.com/office/powerpoint/2010/main" val="867409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Laine</a:t>
            </a:r>
          </a:p>
          <a:p>
            <a:endParaRPr lang="en-US" dirty="0"/>
          </a:p>
          <a:p>
            <a:r>
              <a:rPr lang="en-US" dirty="0"/>
              <a:t>When we ran our Decision Tree classifier score it came up as  0.95   vs  Random Forest score was 0.99</a:t>
            </a:r>
          </a:p>
        </p:txBody>
      </p:sp>
      <p:sp>
        <p:nvSpPr>
          <p:cNvPr id="4" name="Slide Number Placeholder 3"/>
          <p:cNvSpPr>
            <a:spLocks noGrp="1"/>
          </p:cNvSpPr>
          <p:nvPr>
            <p:ph type="sldNum" sz="quarter" idx="5"/>
          </p:nvPr>
        </p:nvSpPr>
        <p:spPr/>
        <p:txBody>
          <a:bodyPr/>
          <a:lstStyle/>
          <a:p>
            <a:fld id="{E48A1FC5-F39E-407B-AC0E-2B169AF0507F}" type="slidenum">
              <a:rPr lang="en-US" smtClean="0"/>
              <a:t>10</a:t>
            </a:fld>
            <a:endParaRPr lang="en-US"/>
          </a:p>
        </p:txBody>
      </p:sp>
    </p:spTree>
    <p:extLst>
      <p:ext uri="{BB962C8B-B14F-4D97-AF65-F5344CB8AC3E}">
        <p14:creationId xmlns:p14="http://schemas.microsoft.com/office/powerpoint/2010/main" val="150686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Fatima</a:t>
            </a:r>
          </a:p>
          <a:p>
            <a:endParaRPr lang="en-US" dirty="0"/>
          </a:p>
          <a:p>
            <a:r>
              <a:rPr lang="en-US" dirty="0"/>
              <a:t>We ended up using the KNN model to train our webpage and our initial </a:t>
            </a:r>
            <a:r>
              <a:rPr lang="en-US" dirty="0" err="1"/>
              <a:t>knn</a:t>
            </a:r>
            <a:r>
              <a:rPr lang="en-US" dirty="0"/>
              <a:t> prediction our score was .93 w/ a test score of 0.87  We then added a grid search, w/ this we were able to hyper tuned our model and our test accuracy of 0.93 and our train accuracy was 1.00  which is the reason why we used this model KNN w/ the grid search. </a:t>
            </a:r>
          </a:p>
        </p:txBody>
      </p:sp>
      <p:sp>
        <p:nvSpPr>
          <p:cNvPr id="4" name="Slide Number Placeholder 3"/>
          <p:cNvSpPr>
            <a:spLocks noGrp="1"/>
          </p:cNvSpPr>
          <p:nvPr>
            <p:ph type="sldNum" sz="quarter" idx="5"/>
          </p:nvPr>
        </p:nvSpPr>
        <p:spPr/>
        <p:txBody>
          <a:bodyPr/>
          <a:lstStyle/>
          <a:p>
            <a:fld id="{E48A1FC5-F39E-407B-AC0E-2B169AF0507F}" type="slidenum">
              <a:rPr lang="en-US" smtClean="0"/>
              <a:t>11</a:t>
            </a:fld>
            <a:endParaRPr lang="en-US"/>
          </a:p>
        </p:txBody>
      </p:sp>
    </p:spTree>
    <p:extLst>
      <p:ext uri="{BB962C8B-B14F-4D97-AF65-F5344CB8AC3E}">
        <p14:creationId xmlns:p14="http://schemas.microsoft.com/office/powerpoint/2010/main" val="2984690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Fatima</a:t>
            </a:r>
          </a:p>
          <a:p>
            <a:endParaRPr lang="en-US" dirty="0"/>
          </a:p>
          <a:p>
            <a:r>
              <a:rPr lang="en-US" dirty="0"/>
              <a:t>We use these features to predict our model,  here we were able to pull our feature list from importance to least importance.   </a:t>
            </a:r>
          </a:p>
          <a:p>
            <a:endParaRPr lang="en-US" dirty="0"/>
          </a:p>
          <a:p>
            <a:r>
              <a:rPr lang="en-US" dirty="0"/>
              <a:t>Polyuria (frequent Urination)</a:t>
            </a:r>
          </a:p>
          <a:p>
            <a:r>
              <a:rPr lang="en-US" dirty="0"/>
              <a:t>Polydipsia (abnormally great thirst)</a:t>
            </a:r>
          </a:p>
          <a:p>
            <a:r>
              <a:rPr lang="en-US" dirty="0"/>
              <a:t>Age</a:t>
            </a:r>
          </a:p>
          <a:p>
            <a:r>
              <a:rPr lang="en-US" dirty="0"/>
              <a:t>Sudden weight loss </a:t>
            </a:r>
          </a:p>
          <a:p>
            <a:r>
              <a:rPr lang="en-US" dirty="0"/>
              <a:t>Weakness</a:t>
            </a:r>
          </a:p>
          <a:p>
            <a:r>
              <a:rPr lang="en-US" dirty="0"/>
              <a:t>Polyphagia (extreme hunger)</a:t>
            </a:r>
          </a:p>
          <a:p>
            <a:r>
              <a:rPr lang="en-US" dirty="0"/>
              <a:t>Genital thrush</a:t>
            </a:r>
          </a:p>
          <a:p>
            <a:r>
              <a:rPr lang="en-US" dirty="0"/>
              <a:t> Visual blurring</a:t>
            </a:r>
          </a:p>
          <a:p>
            <a:r>
              <a:rPr lang="en-US" dirty="0"/>
              <a:t>Itching</a:t>
            </a:r>
          </a:p>
          <a:p>
            <a:r>
              <a:rPr lang="en-US" dirty="0"/>
              <a:t>Irritability delayed healing</a:t>
            </a:r>
          </a:p>
          <a:p>
            <a:r>
              <a:rPr lang="en-US" dirty="0"/>
              <a:t>partial paresis (Tingly feeling) </a:t>
            </a:r>
          </a:p>
          <a:p>
            <a:r>
              <a:rPr lang="en-US" dirty="0"/>
              <a:t>muscle stiffness</a:t>
            </a:r>
          </a:p>
          <a:p>
            <a:r>
              <a:rPr lang="en-US" dirty="0"/>
              <a:t>Alopecia</a:t>
            </a:r>
          </a:p>
          <a:p>
            <a:r>
              <a:rPr lang="en-US" dirty="0"/>
              <a:t>Obesity</a:t>
            </a:r>
          </a:p>
          <a:p>
            <a:endParaRPr lang="en-US" dirty="0"/>
          </a:p>
        </p:txBody>
      </p:sp>
      <p:sp>
        <p:nvSpPr>
          <p:cNvPr id="4" name="Slide Number Placeholder 3"/>
          <p:cNvSpPr>
            <a:spLocks noGrp="1"/>
          </p:cNvSpPr>
          <p:nvPr>
            <p:ph type="sldNum" sz="quarter" idx="5"/>
          </p:nvPr>
        </p:nvSpPr>
        <p:spPr/>
        <p:txBody>
          <a:bodyPr/>
          <a:lstStyle/>
          <a:p>
            <a:fld id="{E48A1FC5-F39E-407B-AC0E-2B169AF0507F}" type="slidenum">
              <a:rPr lang="en-US" smtClean="0"/>
              <a:t>12</a:t>
            </a:fld>
            <a:endParaRPr lang="en-US"/>
          </a:p>
        </p:txBody>
      </p:sp>
    </p:spTree>
    <p:extLst>
      <p:ext uri="{BB962C8B-B14F-4D97-AF65-F5344CB8AC3E}">
        <p14:creationId xmlns:p14="http://schemas.microsoft.com/office/powerpoint/2010/main" val="244401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Jeremy</a:t>
            </a:r>
          </a:p>
          <a:p>
            <a:endParaRPr lang="en-US" dirty="0"/>
          </a:p>
          <a:p>
            <a:r>
              <a:rPr lang="en-US" dirty="0"/>
              <a:t>Link: https://www.geeksforgeeks.org/retrieving-html-from-data-using-flask/</a:t>
            </a:r>
          </a:p>
          <a:p>
            <a:endParaRPr lang="en-US" dirty="0"/>
          </a:p>
          <a:p>
            <a:r>
              <a:rPr lang="en-US" dirty="0"/>
              <a:t>We used flask to create our </a:t>
            </a:r>
            <a:r>
              <a:rPr lang="en-US" dirty="0" err="1"/>
              <a:t>app.routes</a:t>
            </a:r>
            <a:endParaRPr lang="en-US" dirty="0"/>
          </a:p>
          <a:p>
            <a:endParaRPr lang="en-US" dirty="0"/>
          </a:p>
          <a:p>
            <a:pPr indent="-228600">
              <a:buFont typeface="Arial" panose="020B0604020202020204" pitchFamily="34" charset="0"/>
              <a:buChar char="•"/>
            </a:pPr>
            <a:r>
              <a:rPr lang="en-US" sz="1200" dirty="0"/>
              <a:t>We used flask to deployed our machine learning model on our app.py. file.  And will take the user’s input from HTML form. </a:t>
            </a:r>
          </a:p>
          <a:p>
            <a:pPr indent="-228600">
              <a:buFont typeface="Arial" panose="020B0604020202020204" pitchFamily="34" charset="0"/>
              <a:buChar char="•"/>
            </a:pPr>
            <a:r>
              <a:rPr lang="en-US" sz="1200" dirty="0"/>
              <a:t>Flask will detect user’s input and call the get and post methods</a:t>
            </a:r>
          </a:p>
          <a:p>
            <a:endParaRPr lang="en-US" dirty="0"/>
          </a:p>
          <a:p>
            <a:endParaRPr lang="en-US" dirty="0"/>
          </a:p>
        </p:txBody>
      </p:sp>
      <p:sp>
        <p:nvSpPr>
          <p:cNvPr id="4" name="Slide Number Placeholder 3"/>
          <p:cNvSpPr>
            <a:spLocks noGrp="1"/>
          </p:cNvSpPr>
          <p:nvPr>
            <p:ph type="sldNum" sz="quarter" idx="5"/>
          </p:nvPr>
        </p:nvSpPr>
        <p:spPr/>
        <p:txBody>
          <a:bodyPr/>
          <a:lstStyle/>
          <a:p>
            <a:fld id="{E48A1FC5-F39E-407B-AC0E-2B169AF0507F}" type="slidenum">
              <a:rPr lang="en-US" smtClean="0"/>
              <a:t>13</a:t>
            </a:fld>
            <a:endParaRPr lang="en-US"/>
          </a:p>
        </p:txBody>
      </p:sp>
    </p:spTree>
    <p:extLst>
      <p:ext uri="{BB962C8B-B14F-4D97-AF65-F5344CB8AC3E}">
        <p14:creationId xmlns:p14="http://schemas.microsoft.com/office/powerpoint/2010/main" val="1169782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Jeremy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HTML will utilize the user’s input pull the data from flask, which will pull our model and predict our findings. </a:t>
            </a:r>
          </a:p>
          <a:p>
            <a:endParaRPr lang="en-US" dirty="0"/>
          </a:p>
        </p:txBody>
      </p:sp>
      <p:sp>
        <p:nvSpPr>
          <p:cNvPr id="4" name="Slide Number Placeholder 3"/>
          <p:cNvSpPr>
            <a:spLocks noGrp="1"/>
          </p:cNvSpPr>
          <p:nvPr>
            <p:ph type="sldNum" sz="quarter" idx="5"/>
          </p:nvPr>
        </p:nvSpPr>
        <p:spPr/>
        <p:txBody>
          <a:bodyPr/>
          <a:lstStyle/>
          <a:p>
            <a:fld id="{E48A1FC5-F39E-407B-AC0E-2B169AF0507F}" type="slidenum">
              <a:rPr lang="en-US" smtClean="0"/>
              <a:t>14</a:t>
            </a:fld>
            <a:endParaRPr lang="en-US"/>
          </a:p>
        </p:txBody>
      </p:sp>
    </p:spTree>
    <p:extLst>
      <p:ext uri="{BB962C8B-B14F-4D97-AF65-F5344CB8AC3E}">
        <p14:creationId xmlns:p14="http://schemas.microsoft.com/office/powerpoint/2010/main" val="1283504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Geoff intro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8A1FC5-F39E-407B-AC0E-2B169AF050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37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Geoff</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8A1FC5-F39E-407B-AC0E-2B169AF050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58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Jim</a:t>
            </a:r>
          </a:p>
        </p:txBody>
      </p:sp>
      <p:sp>
        <p:nvSpPr>
          <p:cNvPr id="4" name="Slide Number Placeholder 3"/>
          <p:cNvSpPr>
            <a:spLocks noGrp="1"/>
          </p:cNvSpPr>
          <p:nvPr>
            <p:ph type="sldNum" sz="quarter" idx="5"/>
          </p:nvPr>
        </p:nvSpPr>
        <p:spPr/>
        <p:txBody>
          <a:bodyPr/>
          <a:lstStyle/>
          <a:p>
            <a:fld id="{E48A1FC5-F39E-407B-AC0E-2B169AF0507F}" type="slidenum">
              <a:rPr lang="en-US" smtClean="0"/>
              <a:t>4</a:t>
            </a:fld>
            <a:endParaRPr lang="en-US"/>
          </a:p>
        </p:txBody>
      </p:sp>
    </p:spTree>
    <p:extLst>
      <p:ext uri="{BB962C8B-B14F-4D97-AF65-F5344CB8AC3E}">
        <p14:creationId xmlns:p14="http://schemas.microsoft.com/office/powerpoint/2010/main" val="461524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Jim</a:t>
            </a:r>
          </a:p>
          <a:p>
            <a:r>
              <a:rPr lang="en-US" dirty="0"/>
              <a:t>Explanation</a:t>
            </a:r>
            <a:r>
              <a:rPr lang="en-US" baseline="0" dirty="0"/>
              <a:t> of features: </a:t>
            </a:r>
            <a:endParaRPr lang="en-US" dirty="0"/>
          </a:p>
          <a:p>
            <a:r>
              <a:rPr lang="en-US" dirty="0"/>
              <a:t>Age  = Integer</a:t>
            </a:r>
          </a:p>
          <a:p>
            <a:r>
              <a:rPr lang="en-US" dirty="0"/>
              <a:t>Gender = Yes and No</a:t>
            </a:r>
          </a:p>
          <a:p>
            <a:r>
              <a:rPr lang="en-US" dirty="0"/>
              <a:t>Polyuria (frequent Urination) = Yes and No   </a:t>
            </a:r>
          </a:p>
          <a:p>
            <a:r>
              <a:rPr lang="en-US" dirty="0"/>
              <a:t>Polydipsia (abnormally great thirst) = Yes and No</a:t>
            </a:r>
          </a:p>
          <a:p>
            <a:r>
              <a:rPr lang="en-US" dirty="0"/>
              <a:t>Sudden weight loss = Yes and No</a:t>
            </a:r>
          </a:p>
          <a:p>
            <a:r>
              <a:rPr lang="en-US" dirty="0"/>
              <a:t>Weakness = Yes and No</a:t>
            </a:r>
          </a:p>
          <a:p>
            <a:r>
              <a:rPr lang="en-US" dirty="0"/>
              <a:t>Polyphagia (extreme hunger) = Yes and No</a:t>
            </a:r>
          </a:p>
          <a:p>
            <a:r>
              <a:rPr lang="en-US" dirty="0"/>
              <a:t>Genital thrush = Yes and No</a:t>
            </a:r>
          </a:p>
          <a:p>
            <a:r>
              <a:rPr lang="en-US" dirty="0"/>
              <a:t> Visual blurring = Yes and No</a:t>
            </a:r>
          </a:p>
          <a:p>
            <a:r>
              <a:rPr lang="en-US" dirty="0"/>
              <a:t>Itching = Yes and No</a:t>
            </a:r>
          </a:p>
          <a:p>
            <a:r>
              <a:rPr lang="en-US" dirty="0"/>
              <a:t>Irritability = Yes and No</a:t>
            </a:r>
          </a:p>
          <a:p>
            <a:r>
              <a:rPr lang="en-US" dirty="0"/>
              <a:t>delayed healing = Yes and No</a:t>
            </a:r>
          </a:p>
          <a:p>
            <a:r>
              <a:rPr lang="en-US" dirty="0"/>
              <a:t>partial paresis (Tingly feeling)= Yes and No</a:t>
            </a:r>
          </a:p>
          <a:p>
            <a:r>
              <a:rPr lang="en-US" dirty="0"/>
              <a:t>muscle stiffness = Yes and No</a:t>
            </a:r>
          </a:p>
          <a:p>
            <a:r>
              <a:rPr lang="en-US" dirty="0"/>
              <a:t>Alopecia = Yes and No</a:t>
            </a:r>
          </a:p>
          <a:p>
            <a:r>
              <a:rPr lang="en-US" dirty="0"/>
              <a:t>Obesity = Yes and No </a:t>
            </a:r>
          </a:p>
          <a:p>
            <a:endParaRPr lang="en-US" dirty="0"/>
          </a:p>
        </p:txBody>
      </p:sp>
      <p:sp>
        <p:nvSpPr>
          <p:cNvPr id="4" name="Slide Number Placeholder 3"/>
          <p:cNvSpPr>
            <a:spLocks noGrp="1"/>
          </p:cNvSpPr>
          <p:nvPr>
            <p:ph type="sldNum" sz="quarter" idx="5"/>
          </p:nvPr>
        </p:nvSpPr>
        <p:spPr/>
        <p:txBody>
          <a:bodyPr/>
          <a:lstStyle/>
          <a:p>
            <a:fld id="{E48A1FC5-F39E-407B-AC0E-2B169AF0507F}" type="slidenum">
              <a:rPr lang="en-US" smtClean="0"/>
              <a:t>5</a:t>
            </a:fld>
            <a:endParaRPr lang="en-US"/>
          </a:p>
        </p:txBody>
      </p:sp>
    </p:spTree>
    <p:extLst>
      <p:ext uri="{BB962C8B-B14F-4D97-AF65-F5344CB8AC3E}">
        <p14:creationId xmlns:p14="http://schemas.microsoft.com/office/powerpoint/2010/main" val="76278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a:p>
            <a:r>
              <a:rPr lang="en-US" dirty="0"/>
              <a:t>Speak on the exploratory Data Analysis</a:t>
            </a:r>
          </a:p>
          <a:p>
            <a:endParaRPr lang="en-US" dirty="0"/>
          </a:p>
          <a:p>
            <a:r>
              <a:rPr lang="en-US" dirty="0"/>
              <a:t>Age also plays a factor in diabetes – you will notice the risk are higher as we age </a:t>
            </a:r>
          </a:p>
          <a:p>
            <a:endParaRPr lang="en-US" dirty="0"/>
          </a:p>
          <a:p>
            <a:r>
              <a:rPr lang="en-US" dirty="0"/>
              <a:t>Age vs Polydipsia (abnormally great thirst)  across Entire sample - age again plays a factor in symptoms. </a:t>
            </a:r>
          </a:p>
        </p:txBody>
      </p:sp>
      <p:sp>
        <p:nvSpPr>
          <p:cNvPr id="4" name="Slide Number Placeholder 3"/>
          <p:cNvSpPr>
            <a:spLocks noGrp="1"/>
          </p:cNvSpPr>
          <p:nvPr>
            <p:ph type="sldNum" sz="quarter" idx="5"/>
          </p:nvPr>
        </p:nvSpPr>
        <p:spPr/>
        <p:txBody>
          <a:bodyPr/>
          <a:lstStyle/>
          <a:p>
            <a:fld id="{E48A1FC5-F39E-407B-AC0E-2B169AF0507F}" type="slidenum">
              <a:rPr lang="en-US" smtClean="0"/>
              <a:t>6</a:t>
            </a:fld>
            <a:endParaRPr lang="en-US"/>
          </a:p>
        </p:txBody>
      </p:sp>
    </p:spTree>
    <p:extLst>
      <p:ext uri="{BB962C8B-B14F-4D97-AF65-F5344CB8AC3E}">
        <p14:creationId xmlns:p14="http://schemas.microsoft.com/office/powerpoint/2010/main" val="3752152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a:p>
            <a:endParaRPr lang="en-US" dirty="0"/>
          </a:p>
          <a:p>
            <a:r>
              <a:rPr lang="en-US" dirty="0"/>
              <a:t>Number of diabetics vs nondiabetics patients in the study show over 300 positive diabetics vs 200 nondiabetics</a:t>
            </a:r>
          </a:p>
          <a:p>
            <a:endParaRPr lang="en-US" dirty="0"/>
          </a:p>
          <a:p>
            <a:r>
              <a:rPr lang="en-US" dirty="0"/>
              <a:t>Gender graph shows females are more likely to show positive diabetes. </a:t>
            </a:r>
          </a:p>
        </p:txBody>
      </p:sp>
      <p:sp>
        <p:nvSpPr>
          <p:cNvPr id="4" name="Slide Number Placeholder 3"/>
          <p:cNvSpPr>
            <a:spLocks noGrp="1"/>
          </p:cNvSpPr>
          <p:nvPr>
            <p:ph type="sldNum" sz="quarter" idx="5"/>
          </p:nvPr>
        </p:nvSpPr>
        <p:spPr/>
        <p:txBody>
          <a:bodyPr/>
          <a:lstStyle/>
          <a:p>
            <a:fld id="{E48A1FC5-F39E-407B-AC0E-2B169AF0507F}" type="slidenum">
              <a:rPr lang="en-US" smtClean="0"/>
              <a:t>7</a:t>
            </a:fld>
            <a:endParaRPr lang="en-US"/>
          </a:p>
        </p:txBody>
      </p:sp>
    </p:spTree>
    <p:extLst>
      <p:ext uri="{BB962C8B-B14F-4D97-AF65-F5344CB8AC3E}">
        <p14:creationId xmlns:p14="http://schemas.microsoft.com/office/powerpoint/2010/main" val="74233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Laine</a:t>
            </a:r>
          </a:p>
          <a:p>
            <a:endParaRPr lang="en-US" dirty="0"/>
          </a:p>
          <a:p>
            <a:r>
              <a:rPr lang="en-US" dirty="0"/>
              <a:t>We used scikit learn to explore out data – we tried the decision tree classifier, Random forest and KNN with added grid search. </a:t>
            </a:r>
          </a:p>
        </p:txBody>
      </p:sp>
      <p:sp>
        <p:nvSpPr>
          <p:cNvPr id="4" name="Slide Number Placeholder 3"/>
          <p:cNvSpPr>
            <a:spLocks noGrp="1"/>
          </p:cNvSpPr>
          <p:nvPr>
            <p:ph type="sldNum" sz="quarter" idx="5"/>
          </p:nvPr>
        </p:nvSpPr>
        <p:spPr/>
        <p:txBody>
          <a:bodyPr/>
          <a:lstStyle/>
          <a:p>
            <a:fld id="{E48A1FC5-F39E-407B-AC0E-2B169AF0507F}" type="slidenum">
              <a:rPr lang="en-US" smtClean="0"/>
              <a:t>8</a:t>
            </a:fld>
            <a:endParaRPr lang="en-US"/>
          </a:p>
        </p:txBody>
      </p:sp>
    </p:spTree>
    <p:extLst>
      <p:ext uri="{BB962C8B-B14F-4D97-AF65-F5344CB8AC3E}">
        <p14:creationId xmlns:p14="http://schemas.microsoft.com/office/powerpoint/2010/main" val="2151092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Laine</a:t>
            </a:r>
          </a:p>
          <a:p>
            <a:endParaRPr lang="en-US" dirty="0"/>
          </a:p>
          <a:p>
            <a:r>
              <a:rPr lang="en-US" dirty="0"/>
              <a:t>Logistic Regression</a:t>
            </a:r>
          </a:p>
        </p:txBody>
      </p:sp>
      <p:sp>
        <p:nvSpPr>
          <p:cNvPr id="4" name="Slide Number Placeholder 3"/>
          <p:cNvSpPr>
            <a:spLocks noGrp="1"/>
          </p:cNvSpPr>
          <p:nvPr>
            <p:ph type="sldNum" sz="quarter" idx="5"/>
          </p:nvPr>
        </p:nvSpPr>
        <p:spPr/>
        <p:txBody>
          <a:bodyPr/>
          <a:lstStyle/>
          <a:p>
            <a:fld id="{E48A1FC5-F39E-407B-AC0E-2B169AF0507F}" type="slidenum">
              <a:rPr lang="en-US" smtClean="0"/>
              <a:t>9</a:t>
            </a:fld>
            <a:endParaRPr lang="en-US"/>
          </a:p>
        </p:txBody>
      </p:sp>
    </p:spTree>
    <p:extLst>
      <p:ext uri="{BB962C8B-B14F-4D97-AF65-F5344CB8AC3E}">
        <p14:creationId xmlns:p14="http://schemas.microsoft.com/office/powerpoint/2010/main" val="548885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6273-7679-40CB-9444-D72189E726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D3503F-69F8-4570-AF1E-19A7B87091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2FF933-348D-411B-AF07-23BBA020C49B}"/>
              </a:ext>
            </a:extLst>
          </p:cNvPr>
          <p:cNvSpPr>
            <a:spLocks noGrp="1"/>
          </p:cNvSpPr>
          <p:nvPr>
            <p:ph type="dt" sz="half" idx="10"/>
          </p:nvPr>
        </p:nvSpPr>
        <p:spPr/>
        <p:txBody>
          <a:bodyPr/>
          <a:lstStyle/>
          <a:p>
            <a:fld id="{F0EF6CE0-221C-4BCA-903D-A0459131791C}" type="datetimeFigureOut">
              <a:rPr lang="en-US" smtClean="0"/>
              <a:t>3/6/2021</a:t>
            </a:fld>
            <a:endParaRPr lang="en-US"/>
          </a:p>
        </p:txBody>
      </p:sp>
      <p:sp>
        <p:nvSpPr>
          <p:cNvPr id="5" name="Footer Placeholder 4">
            <a:extLst>
              <a:ext uri="{FF2B5EF4-FFF2-40B4-BE49-F238E27FC236}">
                <a16:creationId xmlns:a16="http://schemas.microsoft.com/office/drawing/2014/main" id="{8F478C1C-0909-4126-A4A6-162C419F8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9D83C-FA18-45B0-98CF-CDCE2769623E}"/>
              </a:ext>
            </a:extLst>
          </p:cNvPr>
          <p:cNvSpPr>
            <a:spLocks noGrp="1"/>
          </p:cNvSpPr>
          <p:nvPr>
            <p:ph type="sldNum" sz="quarter" idx="12"/>
          </p:nvPr>
        </p:nvSpPr>
        <p:spPr/>
        <p:txBody>
          <a:bodyPr/>
          <a:lstStyle/>
          <a:p>
            <a:fld id="{5DA9D87C-1D44-4FA8-831F-22DE9DCC0327}" type="slidenum">
              <a:rPr lang="en-US" smtClean="0"/>
              <a:t>‹#›</a:t>
            </a:fld>
            <a:endParaRPr lang="en-US"/>
          </a:p>
        </p:txBody>
      </p:sp>
    </p:spTree>
    <p:extLst>
      <p:ext uri="{BB962C8B-B14F-4D97-AF65-F5344CB8AC3E}">
        <p14:creationId xmlns:p14="http://schemas.microsoft.com/office/powerpoint/2010/main" val="43950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31D5-F503-4222-B55B-73856DC730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A0C45D-A8EF-4FB4-8B20-90719E6CE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DE890-55FB-48D7-9442-6C3166E3008B}"/>
              </a:ext>
            </a:extLst>
          </p:cNvPr>
          <p:cNvSpPr>
            <a:spLocks noGrp="1"/>
          </p:cNvSpPr>
          <p:nvPr>
            <p:ph type="dt" sz="half" idx="10"/>
          </p:nvPr>
        </p:nvSpPr>
        <p:spPr/>
        <p:txBody>
          <a:bodyPr/>
          <a:lstStyle/>
          <a:p>
            <a:fld id="{F0EF6CE0-221C-4BCA-903D-A0459131791C}" type="datetimeFigureOut">
              <a:rPr lang="en-US" smtClean="0"/>
              <a:t>3/6/2021</a:t>
            </a:fld>
            <a:endParaRPr lang="en-US"/>
          </a:p>
        </p:txBody>
      </p:sp>
      <p:sp>
        <p:nvSpPr>
          <p:cNvPr id="5" name="Footer Placeholder 4">
            <a:extLst>
              <a:ext uri="{FF2B5EF4-FFF2-40B4-BE49-F238E27FC236}">
                <a16:creationId xmlns:a16="http://schemas.microsoft.com/office/drawing/2014/main" id="{02734E36-6C8C-498E-8754-4279FDAE3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6939C-7979-4EC7-A6AC-13FA27DE66F3}"/>
              </a:ext>
            </a:extLst>
          </p:cNvPr>
          <p:cNvSpPr>
            <a:spLocks noGrp="1"/>
          </p:cNvSpPr>
          <p:nvPr>
            <p:ph type="sldNum" sz="quarter" idx="12"/>
          </p:nvPr>
        </p:nvSpPr>
        <p:spPr/>
        <p:txBody>
          <a:bodyPr/>
          <a:lstStyle/>
          <a:p>
            <a:fld id="{5DA9D87C-1D44-4FA8-831F-22DE9DCC0327}" type="slidenum">
              <a:rPr lang="en-US" smtClean="0"/>
              <a:t>‹#›</a:t>
            </a:fld>
            <a:endParaRPr lang="en-US"/>
          </a:p>
        </p:txBody>
      </p:sp>
    </p:spTree>
    <p:extLst>
      <p:ext uri="{BB962C8B-B14F-4D97-AF65-F5344CB8AC3E}">
        <p14:creationId xmlns:p14="http://schemas.microsoft.com/office/powerpoint/2010/main" val="66963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56CF11-32E6-4828-B671-1B589964BE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FC1067-847D-4DCC-8809-1AFC55BFCB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8AEDB-2286-4C7D-9F19-9F14A14B6A90}"/>
              </a:ext>
            </a:extLst>
          </p:cNvPr>
          <p:cNvSpPr>
            <a:spLocks noGrp="1"/>
          </p:cNvSpPr>
          <p:nvPr>
            <p:ph type="dt" sz="half" idx="10"/>
          </p:nvPr>
        </p:nvSpPr>
        <p:spPr/>
        <p:txBody>
          <a:bodyPr/>
          <a:lstStyle/>
          <a:p>
            <a:fld id="{F0EF6CE0-221C-4BCA-903D-A0459131791C}" type="datetimeFigureOut">
              <a:rPr lang="en-US" smtClean="0"/>
              <a:t>3/6/2021</a:t>
            </a:fld>
            <a:endParaRPr lang="en-US"/>
          </a:p>
        </p:txBody>
      </p:sp>
      <p:sp>
        <p:nvSpPr>
          <p:cNvPr id="5" name="Footer Placeholder 4">
            <a:extLst>
              <a:ext uri="{FF2B5EF4-FFF2-40B4-BE49-F238E27FC236}">
                <a16:creationId xmlns:a16="http://schemas.microsoft.com/office/drawing/2014/main" id="{88A45D4B-C7B0-43E5-B161-BF007E318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E2987-C110-4DCB-90A7-DB359F0F7363}"/>
              </a:ext>
            </a:extLst>
          </p:cNvPr>
          <p:cNvSpPr>
            <a:spLocks noGrp="1"/>
          </p:cNvSpPr>
          <p:nvPr>
            <p:ph type="sldNum" sz="quarter" idx="12"/>
          </p:nvPr>
        </p:nvSpPr>
        <p:spPr/>
        <p:txBody>
          <a:bodyPr/>
          <a:lstStyle/>
          <a:p>
            <a:fld id="{5DA9D87C-1D44-4FA8-831F-22DE9DCC0327}" type="slidenum">
              <a:rPr lang="en-US" smtClean="0"/>
              <a:t>‹#›</a:t>
            </a:fld>
            <a:endParaRPr lang="en-US"/>
          </a:p>
        </p:txBody>
      </p:sp>
    </p:spTree>
    <p:extLst>
      <p:ext uri="{BB962C8B-B14F-4D97-AF65-F5344CB8AC3E}">
        <p14:creationId xmlns:p14="http://schemas.microsoft.com/office/powerpoint/2010/main" val="190231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20F1-050B-45BC-88B1-CC532C5CFF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64FA8A-B70B-4D68-8048-C1D9EFC535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AA1E8-0E57-4480-B7FF-365CE1CDBF62}"/>
              </a:ext>
            </a:extLst>
          </p:cNvPr>
          <p:cNvSpPr>
            <a:spLocks noGrp="1"/>
          </p:cNvSpPr>
          <p:nvPr>
            <p:ph type="dt" sz="half" idx="10"/>
          </p:nvPr>
        </p:nvSpPr>
        <p:spPr/>
        <p:txBody>
          <a:bodyPr/>
          <a:lstStyle/>
          <a:p>
            <a:fld id="{F0EF6CE0-221C-4BCA-903D-A0459131791C}" type="datetimeFigureOut">
              <a:rPr lang="en-US" smtClean="0"/>
              <a:t>3/6/2021</a:t>
            </a:fld>
            <a:endParaRPr lang="en-US"/>
          </a:p>
        </p:txBody>
      </p:sp>
      <p:sp>
        <p:nvSpPr>
          <p:cNvPr id="5" name="Footer Placeholder 4">
            <a:extLst>
              <a:ext uri="{FF2B5EF4-FFF2-40B4-BE49-F238E27FC236}">
                <a16:creationId xmlns:a16="http://schemas.microsoft.com/office/drawing/2014/main" id="{44B5E890-5337-4EF3-8A76-4E8E00B7B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47805-2178-47DF-9FFD-5F0C1F074EF9}"/>
              </a:ext>
            </a:extLst>
          </p:cNvPr>
          <p:cNvSpPr>
            <a:spLocks noGrp="1"/>
          </p:cNvSpPr>
          <p:nvPr>
            <p:ph type="sldNum" sz="quarter" idx="12"/>
          </p:nvPr>
        </p:nvSpPr>
        <p:spPr/>
        <p:txBody>
          <a:bodyPr/>
          <a:lstStyle/>
          <a:p>
            <a:fld id="{5DA9D87C-1D44-4FA8-831F-22DE9DCC0327}" type="slidenum">
              <a:rPr lang="en-US" smtClean="0"/>
              <a:t>‹#›</a:t>
            </a:fld>
            <a:endParaRPr lang="en-US"/>
          </a:p>
        </p:txBody>
      </p:sp>
    </p:spTree>
    <p:extLst>
      <p:ext uri="{BB962C8B-B14F-4D97-AF65-F5344CB8AC3E}">
        <p14:creationId xmlns:p14="http://schemas.microsoft.com/office/powerpoint/2010/main" val="2833124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16A6-71B9-445D-9DC4-99FD5F59D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A5FD8F-D8B7-4E40-B4A9-00FBA8196A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03F60A-F5D7-4190-BC0F-D061B91F0C17}"/>
              </a:ext>
            </a:extLst>
          </p:cNvPr>
          <p:cNvSpPr>
            <a:spLocks noGrp="1"/>
          </p:cNvSpPr>
          <p:nvPr>
            <p:ph type="dt" sz="half" idx="10"/>
          </p:nvPr>
        </p:nvSpPr>
        <p:spPr/>
        <p:txBody>
          <a:bodyPr/>
          <a:lstStyle/>
          <a:p>
            <a:fld id="{F0EF6CE0-221C-4BCA-903D-A0459131791C}" type="datetimeFigureOut">
              <a:rPr lang="en-US" smtClean="0"/>
              <a:t>3/6/2021</a:t>
            </a:fld>
            <a:endParaRPr lang="en-US"/>
          </a:p>
        </p:txBody>
      </p:sp>
      <p:sp>
        <p:nvSpPr>
          <p:cNvPr id="5" name="Footer Placeholder 4">
            <a:extLst>
              <a:ext uri="{FF2B5EF4-FFF2-40B4-BE49-F238E27FC236}">
                <a16:creationId xmlns:a16="http://schemas.microsoft.com/office/drawing/2014/main" id="{EEA65F2E-F993-4FCB-BDA7-FE035C545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00DAF-04AA-4EF6-B65A-6FF7BD00D211}"/>
              </a:ext>
            </a:extLst>
          </p:cNvPr>
          <p:cNvSpPr>
            <a:spLocks noGrp="1"/>
          </p:cNvSpPr>
          <p:nvPr>
            <p:ph type="sldNum" sz="quarter" idx="12"/>
          </p:nvPr>
        </p:nvSpPr>
        <p:spPr/>
        <p:txBody>
          <a:bodyPr/>
          <a:lstStyle/>
          <a:p>
            <a:fld id="{5DA9D87C-1D44-4FA8-831F-22DE9DCC0327}" type="slidenum">
              <a:rPr lang="en-US" smtClean="0"/>
              <a:t>‹#›</a:t>
            </a:fld>
            <a:endParaRPr lang="en-US"/>
          </a:p>
        </p:txBody>
      </p:sp>
    </p:spTree>
    <p:extLst>
      <p:ext uri="{BB962C8B-B14F-4D97-AF65-F5344CB8AC3E}">
        <p14:creationId xmlns:p14="http://schemas.microsoft.com/office/powerpoint/2010/main" val="77864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B409-E16D-40DD-BDD1-5FA3A5FC5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98446-B672-46F4-94FA-8107385589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DB7A23-ECB4-4A91-B842-7ED1D675BA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1B3AB8-3548-4FEA-B4A8-ED6AB4B6A3C9}"/>
              </a:ext>
            </a:extLst>
          </p:cNvPr>
          <p:cNvSpPr>
            <a:spLocks noGrp="1"/>
          </p:cNvSpPr>
          <p:nvPr>
            <p:ph type="dt" sz="half" idx="10"/>
          </p:nvPr>
        </p:nvSpPr>
        <p:spPr/>
        <p:txBody>
          <a:bodyPr/>
          <a:lstStyle/>
          <a:p>
            <a:fld id="{F0EF6CE0-221C-4BCA-903D-A0459131791C}" type="datetimeFigureOut">
              <a:rPr lang="en-US" smtClean="0"/>
              <a:t>3/6/2021</a:t>
            </a:fld>
            <a:endParaRPr lang="en-US"/>
          </a:p>
        </p:txBody>
      </p:sp>
      <p:sp>
        <p:nvSpPr>
          <p:cNvPr id="6" name="Footer Placeholder 5">
            <a:extLst>
              <a:ext uri="{FF2B5EF4-FFF2-40B4-BE49-F238E27FC236}">
                <a16:creationId xmlns:a16="http://schemas.microsoft.com/office/drawing/2014/main" id="{9FE119BA-B8C1-4F42-B305-8EF2688DA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50BA3-9B9B-485C-B15D-0919BDE57B2B}"/>
              </a:ext>
            </a:extLst>
          </p:cNvPr>
          <p:cNvSpPr>
            <a:spLocks noGrp="1"/>
          </p:cNvSpPr>
          <p:nvPr>
            <p:ph type="sldNum" sz="quarter" idx="12"/>
          </p:nvPr>
        </p:nvSpPr>
        <p:spPr/>
        <p:txBody>
          <a:bodyPr/>
          <a:lstStyle/>
          <a:p>
            <a:fld id="{5DA9D87C-1D44-4FA8-831F-22DE9DCC0327}" type="slidenum">
              <a:rPr lang="en-US" smtClean="0"/>
              <a:t>‹#›</a:t>
            </a:fld>
            <a:endParaRPr lang="en-US"/>
          </a:p>
        </p:txBody>
      </p:sp>
    </p:spTree>
    <p:extLst>
      <p:ext uri="{BB962C8B-B14F-4D97-AF65-F5344CB8AC3E}">
        <p14:creationId xmlns:p14="http://schemas.microsoft.com/office/powerpoint/2010/main" val="3307959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FBE4-C861-466C-871F-2B8E306E7A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E4F1E-84D4-43F0-8B42-7E4D4E1F0B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7128C3-34A6-4976-9AFC-E24E3E7168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1EB59E-F33A-47E5-82BC-545FF9F62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3A1659-6494-4EA6-B488-457867658A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1A89C8-7393-4685-9220-A62E9323CBD1}"/>
              </a:ext>
            </a:extLst>
          </p:cNvPr>
          <p:cNvSpPr>
            <a:spLocks noGrp="1"/>
          </p:cNvSpPr>
          <p:nvPr>
            <p:ph type="dt" sz="half" idx="10"/>
          </p:nvPr>
        </p:nvSpPr>
        <p:spPr/>
        <p:txBody>
          <a:bodyPr/>
          <a:lstStyle/>
          <a:p>
            <a:fld id="{F0EF6CE0-221C-4BCA-903D-A0459131791C}" type="datetimeFigureOut">
              <a:rPr lang="en-US" smtClean="0"/>
              <a:t>3/6/2021</a:t>
            </a:fld>
            <a:endParaRPr lang="en-US"/>
          </a:p>
        </p:txBody>
      </p:sp>
      <p:sp>
        <p:nvSpPr>
          <p:cNvPr id="8" name="Footer Placeholder 7">
            <a:extLst>
              <a:ext uri="{FF2B5EF4-FFF2-40B4-BE49-F238E27FC236}">
                <a16:creationId xmlns:a16="http://schemas.microsoft.com/office/drawing/2014/main" id="{C483DA65-ACA0-43AA-B7C8-E2A949BD7D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9EA87F-8F5E-4C9C-A61B-B7E535B2830E}"/>
              </a:ext>
            </a:extLst>
          </p:cNvPr>
          <p:cNvSpPr>
            <a:spLocks noGrp="1"/>
          </p:cNvSpPr>
          <p:nvPr>
            <p:ph type="sldNum" sz="quarter" idx="12"/>
          </p:nvPr>
        </p:nvSpPr>
        <p:spPr/>
        <p:txBody>
          <a:bodyPr/>
          <a:lstStyle/>
          <a:p>
            <a:fld id="{5DA9D87C-1D44-4FA8-831F-22DE9DCC0327}" type="slidenum">
              <a:rPr lang="en-US" smtClean="0"/>
              <a:t>‹#›</a:t>
            </a:fld>
            <a:endParaRPr lang="en-US"/>
          </a:p>
        </p:txBody>
      </p:sp>
    </p:spTree>
    <p:extLst>
      <p:ext uri="{BB962C8B-B14F-4D97-AF65-F5344CB8AC3E}">
        <p14:creationId xmlns:p14="http://schemas.microsoft.com/office/powerpoint/2010/main" val="315813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7064-D4A6-4EA0-8D00-2B4489A2E2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4BD54D-E168-45F0-A19B-A4F01F02DA9B}"/>
              </a:ext>
            </a:extLst>
          </p:cNvPr>
          <p:cNvSpPr>
            <a:spLocks noGrp="1"/>
          </p:cNvSpPr>
          <p:nvPr>
            <p:ph type="dt" sz="half" idx="10"/>
          </p:nvPr>
        </p:nvSpPr>
        <p:spPr/>
        <p:txBody>
          <a:bodyPr/>
          <a:lstStyle/>
          <a:p>
            <a:fld id="{F0EF6CE0-221C-4BCA-903D-A0459131791C}" type="datetimeFigureOut">
              <a:rPr lang="en-US" smtClean="0"/>
              <a:t>3/6/2021</a:t>
            </a:fld>
            <a:endParaRPr lang="en-US"/>
          </a:p>
        </p:txBody>
      </p:sp>
      <p:sp>
        <p:nvSpPr>
          <p:cNvPr id="4" name="Footer Placeholder 3">
            <a:extLst>
              <a:ext uri="{FF2B5EF4-FFF2-40B4-BE49-F238E27FC236}">
                <a16:creationId xmlns:a16="http://schemas.microsoft.com/office/drawing/2014/main" id="{E7A9EECC-3FE5-437B-8724-80ED489C65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F9D4B-D9B6-4C51-B52B-8706B91B5D30}"/>
              </a:ext>
            </a:extLst>
          </p:cNvPr>
          <p:cNvSpPr>
            <a:spLocks noGrp="1"/>
          </p:cNvSpPr>
          <p:nvPr>
            <p:ph type="sldNum" sz="quarter" idx="12"/>
          </p:nvPr>
        </p:nvSpPr>
        <p:spPr/>
        <p:txBody>
          <a:bodyPr/>
          <a:lstStyle/>
          <a:p>
            <a:fld id="{5DA9D87C-1D44-4FA8-831F-22DE9DCC0327}" type="slidenum">
              <a:rPr lang="en-US" smtClean="0"/>
              <a:t>‹#›</a:t>
            </a:fld>
            <a:endParaRPr lang="en-US"/>
          </a:p>
        </p:txBody>
      </p:sp>
    </p:spTree>
    <p:extLst>
      <p:ext uri="{BB962C8B-B14F-4D97-AF65-F5344CB8AC3E}">
        <p14:creationId xmlns:p14="http://schemas.microsoft.com/office/powerpoint/2010/main" val="426039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EAFF7-D4F0-48C3-83AE-F68C566082AD}"/>
              </a:ext>
            </a:extLst>
          </p:cNvPr>
          <p:cNvSpPr>
            <a:spLocks noGrp="1"/>
          </p:cNvSpPr>
          <p:nvPr>
            <p:ph type="dt" sz="half" idx="10"/>
          </p:nvPr>
        </p:nvSpPr>
        <p:spPr/>
        <p:txBody>
          <a:bodyPr/>
          <a:lstStyle/>
          <a:p>
            <a:fld id="{F0EF6CE0-221C-4BCA-903D-A0459131791C}" type="datetimeFigureOut">
              <a:rPr lang="en-US" smtClean="0"/>
              <a:t>3/6/2021</a:t>
            </a:fld>
            <a:endParaRPr lang="en-US"/>
          </a:p>
        </p:txBody>
      </p:sp>
      <p:sp>
        <p:nvSpPr>
          <p:cNvPr id="3" name="Footer Placeholder 2">
            <a:extLst>
              <a:ext uri="{FF2B5EF4-FFF2-40B4-BE49-F238E27FC236}">
                <a16:creationId xmlns:a16="http://schemas.microsoft.com/office/drawing/2014/main" id="{F6FDFA12-271C-4408-8351-787EB4052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B9FE54-6003-4E62-A6E9-10B9BCA96E99}"/>
              </a:ext>
            </a:extLst>
          </p:cNvPr>
          <p:cNvSpPr>
            <a:spLocks noGrp="1"/>
          </p:cNvSpPr>
          <p:nvPr>
            <p:ph type="sldNum" sz="quarter" idx="12"/>
          </p:nvPr>
        </p:nvSpPr>
        <p:spPr/>
        <p:txBody>
          <a:bodyPr/>
          <a:lstStyle/>
          <a:p>
            <a:fld id="{5DA9D87C-1D44-4FA8-831F-22DE9DCC0327}" type="slidenum">
              <a:rPr lang="en-US" smtClean="0"/>
              <a:t>‹#›</a:t>
            </a:fld>
            <a:endParaRPr lang="en-US"/>
          </a:p>
        </p:txBody>
      </p:sp>
    </p:spTree>
    <p:extLst>
      <p:ext uri="{BB962C8B-B14F-4D97-AF65-F5344CB8AC3E}">
        <p14:creationId xmlns:p14="http://schemas.microsoft.com/office/powerpoint/2010/main" val="188036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DF99-6EBD-4D31-BA66-CAEB321B5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85F6A4-0927-42C4-8ED1-457C7E778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E8C53D-166D-463C-99DE-0DF71E8CC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293AD-060E-4428-820C-52CBC3058DD2}"/>
              </a:ext>
            </a:extLst>
          </p:cNvPr>
          <p:cNvSpPr>
            <a:spLocks noGrp="1"/>
          </p:cNvSpPr>
          <p:nvPr>
            <p:ph type="dt" sz="half" idx="10"/>
          </p:nvPr>
        </p:nvSpPr>
        <p:spPr/>
        <p:txBody>
          <a:bodyPr/>
          <a:lstStyle/>
          <a:p>
            <a:fld id="{F0EF6CE0-221C-4BCA-903D-A0459131791C}" type="datetimeFigureOut">
              <a:rPr lang="en-US" smtClean="0"/>
              <a:t>3/6/2021</a:t>
            </a:fld>
            <a:endParaRPr lang="en-US"/>
          </a:p>
        </p:txBody>
      </p:sp>
      <p:sp>
        <p:nvSpPr>
          <p:cNvPr id="6" name="Footer Placeholder 5">
            <a:extLst>
              <a:ext uri="{FF2B5EF4-FFF2-40B4-BE49-F238E27FC236}">
                <a16:creationId xmlns:a16="http://schemas.microsoft.com/office/drawing/2014/main" id="{005B63A6-7A1F-4A0F-B677-EF26754D4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684AD-B652-4394-ACA1-A199CFD6D640}"/>
              </a:ext>
            </a:extLst>
          </p:cNvPr>
          <p:cNvSpPr>
            <a:spLocks noGrp="1"/>
          </p:cNvSpPr>
          <p:nvPr>
            <p:ph type="sldNum" sz="quarter" idx="12"/>
          </p:nvPr>
        </p:nvSpPr>
        <p:spPr/>
        <p:txBody>
          <a:bodyPr/>
          <a:lstStyle/>
          <a:p>
            <a:fld id="{5DA9D87C-1D44-4FA8-831F-22DE9DCC0327}" type="slidenum">
              <a:rPr lang="en-US" smtClean="0"/>
              <a:t>‹#›</a:t>
            </a:fld>
            <a:endParaRPr lang="en-US"/>
          </a:p>
        </p:txBody>
      </p:sp>
    </p:spTree>
    <p:extLst>
      <p:ext uri="{BB962C8B-B14F-4D97-AF65-F5344CB8AC3E}">
        <p14:creationId xmlns:p14="http://schemas.microsoft.com/office/powerpoint/2010/main" val="114771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30F8-490B-4BA5-B82D-CCD017A711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A2AA2E-4F90-4589-A5A0-01C744A81A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EDCCB0-DA3A-41EF-A6AC-8022A6FA3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76BC9-B0F9-49EE-93F0-EC5A69E97A4E}"/>
              </a:ext>
            </a:extLst>
          </p:cNvPr>
          <p:cNvSpPr>
            <a:spLocks noGrp="1"/>
          </p:cNvSpPr>
          <p:nvPr>
            <p:ph type="dt" sz="half" idx="10"/>
          </p:nvPr>
        </p:nvSpPr>
        <p:spPr/>
        <p:txBody>
          <a:bodyPr/>
          <a:lstStyle/>
          <a:p>
            <a:fld id="{F0EF6CE0-221C-4BCA-903D-A0459131791C}" type="datetimeFigureOut">
              <a:rPr lang="en-US" smtClean="0"/>
              <a:t>3/6/2021</a:t>
            </a:fld>
            <a:endParaRPr lang="en-US"/>
          </a:p>
        </p:txBody>
      </p:sp>
      <p:sp>
        <p:nvSpPr>
          <p:cNvPr id="6" name="Footer Placeholder 5">
            <a:extLst>
              <a:ext uri="{FF2B5EF4-FFF2-40B4-BE49-F238E27FC236}">
                <a16:creationId xmlns:a16="http://schemas.microsoft.com/office/drawing/2014/main" id="{A12E36EC-22B2-45A2-B4C8-C8CDC04F8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D0115-D4AC-4C0F-A301-518073D3F450}"/>
              </a:ext>
            </a:extLst>
          </p:cNvPr>
          <p:cNvSpPr>
            <a:spLocks noGrp="1"/>
          </p:cNvSpPr>
          <p:nvPr>
            <p:ph type="sldNum" sz="quarter" idx="12"/>
          </p:nvPr>
        </p:nvSpPr>
        <p:spPr/>
        <p:txBody>
          <a:bodyPr/>
          <a:lstStyle/>
          <a:p>
            <a:fld id="{5DA9D87C-1D44-4FA8-831F-22DE9DCC0327}" type="slidenum">
              <a:rPr lang="en-US" smtClean="0"/>
              <a:t>‹#›</a:t>
            </a:fld>
            <a:endParaRPr lang="en-US"/>
          </a:p>
        </p:txBody>
      </p:sp>
    </p:spTree>
    <p:extLst>
      <p:ext uri="{BB962C8B-B14F-4D97-AF65-F5344CB8AC3E}">
        <p14:creationId xmlns:p14="http://schemas.microsoft.com/office/powerpoint/2010/main" val="166734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324612-95CD-408E-B7B6-63FC782AA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B15164-FE8F-4F9C-A702-40F0711634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BEADD-D6C0-44A3-8236-2FDE004D18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F6CE0-221C-4BCA-903D-A0459131791C}" type="datetimeFigureOut">
              <a:rPr lang="en-US" smtClean="0"/>
              <a:t>3/6/2021</a:t>
            </a:fld>
            <a:endParaRPr lang="en-US"/>
          </a:p>
        </p:txBody>
      </p:sp>
      <p:sp>
        <p:nvSpPr>
          <p:cNvPr id="5" name="Footer Placeholder 4">
            <a:extLst>
              <a:ext uri="{FF2B5EF4-FFF2-40B4-BE49-F238E27FC236}">
                <a16:creationId xmlns:a16="http://schemas.microsoft.com/office/drawing/2014/main" id="{43AD727D-3A8D-4646-A518-3C37F8CEDA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B976A8-0DEA-4603-BF12-A4F41C3B3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9D87C-1D44-4FA8-831F-22DE9DCC0327}" type="slidenum">
              <a:rPr lang="en-US" smtClean="0"/>
              <a:t>‹#›</a:t>
            </a:fld>
            <a:endParaRPr lang="en-US"/>
          </a:p>
        </p:txBody>
      </p:sp>
    </p:spTree>
    <p:extLst>
      <p:ext uri="{BB962C8B-B14F-4D97-AF65-F5344CB8AC3E}">
        <p14:creationId xmlns:p14="http://schemas.microsoft.com/office/powerpoint/2010/main" val="2293404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d/3.0/" TargetMode="External"/><Relationship Id="rId4" Type="http://schemas.openxmlformats.org/officeDocument/2006/relationships/hyperlink" Target="http://health-innovations.org/2015/01/07/landmark-study-shows-that-early-blood-glucose-control-lengthens-life-in-people-with-type-1-diabet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holding a cell phone&#10;&#10;Description automatically generated with low confidence">
            <a:extLst>
              <a:ext uri="{FF2B5EF4-FFF2-40B4-BE49-F238E27FC236}">
                <a16:creationId xmlns:a16="http://schemas.microsoft.com/office/drawing/2014/main" id="{43F18E35-8B4E-4A03-BD9E-167B9C10ED1F}"/>
              </a:ext>
            </a:extLst>
          </p:cNvPr>
          <p:cNvPicPr>
            <a:picLocks noChangeAspect="1"/>
          </p:cNvPicPr>
          <p:nvPr/>
        </p:nvPicPr>
        <p:blipFill rotWithShape="1">
          <a:blip r:embed="rId3">
            <a:alphaModFix amt="5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1334"/>
          <a:stretch/>
        </p:blipFill>
        <p:spPr>
          <a:xfrm>
            <a:off x="20" y="1"/>
            <a:ext cx="12191980" cy="6857999"/>
          </a:xfrm>
          <a:prstGeom prst="rect">
            <a:avLst/>
          </a:prstGeom>
        </p:spPr>
      </p:pic>
      <p:sp>
        <p:nvSpPr>
          <p:cNvPr id="2" name="Title 1">
            <a:extLst>
              <a:ext uri="{FF2B5EF4-FFF2-40B4-BE49-F238E27FC236}">
                <a16:creationId xmlns:a16="http://schemas.microsoft.com/office/drawing/2014/main" id="{6EFD64C4-5B0A-4D6E-A471-3F9C231CC587}"/>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Diabetes and You</a:t>
            </a:r>
          </a:p>
        </p:txBody>
      </p:sp>
      <p:sp>
        <p:nvSpPr>
          <p:cNvPr id="3" name="Subtitle 2">
            <a:extLst>
              <a:ext uri="{FF2B5EF4-FFF2-40B4-BE49-F238E27FC236}">
                <a16:creationId xmlns:a16="http://schemas.microsoft.com/office/drawing/2014/main" id="{C8F3C2E4-D777-481B-AEBC-6DD1EE82072A}"/>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Machine Learning Project</a:t>
            </a:r>
          </a:p>
        </p:txBody>
      </p:sp>
      <p:sp>
        <p:nvSpPr>
          <p:cNvPr id="10" name="TextBox 9">
            <a:extLst>
              <a:ext uri="{FF2B5EF4-FFF2-40B4-BE49-F238E27FC236}">
                <a16:creationId xmlns:a16="http://schemas.microsoft.com/office/drawing/2014/main" id="{1B2AABE3-37F3-4214-A2B7-75AB33CADDCD}"/>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health-innovations.org/2015/01/07/landmark-study-shows-that-early-blood-glucose-control-lengthens-life-in-people-with-type-1-diabet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
        <p:nvSpPr>
          <p:cNvPr id="4" name="TextBox 3">
            <a:extLst>
              <a:ext uri="{FF2B5EF4-FFF2-40B4-BE49-F238E27FC236}">
                <a16:creationId xmlns:a16="http://schemas.microsoft.com/office/drawing/2014/main" id="{C8F004DA-451A-42CB-9ED6-A774C837135C}"/>
              </a:ext>
            </a:extLst>
          </p:cNvPr>
          <p:cNvSpPr txBox="1"/>
          <p:nvPr/>
        </p:nvSpPr>
        <p:spPr>
          <a:xfrm>
            <a:off x="261257" y="5938576"/>
            <a:ext cx="5971903" cy="923330"/>
          </a:xfrm>
          <a:prstGeom prst="rect">
            <a:avLst/>
          </a:prstGeom>
          <a:noFill/>
        </p:spPr>
        <p:txBody>
          <a:bodyPr wrap="square" rtlCol="0">
            <a:spAutoFit/>
          </a:bodyPr>
          <a:lstStyle/>
          <a:p>
            <a:r>
              <a:rPr lang="en-US" b="1" dirty="0"/>
              <a:t>Data Dwellers: Geoff Farrell, Jeremy Jackson, Jim Hernandez, Lainie Canfield, Sehajpreet Khanna, Fatima Carrillo</a:t>
            </a:r>
          </a:p>
          <a:p>
            <a:endParaRPr lang="en-US" dirty="0"/>
          </a:p>
        </p:txBody>
      </p:sp>
    </p:spTree>
    <p:extLst>
      <p:ext uri="{BB962C8B-B14F-4D97-AF65-F5344CB8AC3E}">
        <p14:creationId xmlns:p14="http://schemas.microsoft.com/office/powerpoint/2010/main" val="18836870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D6AE-77A0-483C-A91F-D7986D6590C6}"/>
              </a:ext>
            </a:extLst>
          </p:cNvPr>
          <p:cNvSpPr>
            <a:spLocks noGrp="1"/>
          </p:cNvSpPr>
          <p:nvPr>
            <p:ph type="title"/>
          </p:nvPr>
        </p:nvSpPr>
        <p:spPr>
          <a:xfrm>
            <a:off x="392690" y="334645"/>
            <a:ext cx="10515600" cy="1325563"/>
          </a:xfrm>
        </p:spPr>
        <p:txBody>
          <a:bodyPr/>
          <a:lstStyle/>
          <a:p>
            <a:r>
              <a:rPr lang="en-US" dirty="0"/>
              <a:t>sklearn.tree.DecisionTreeClassifier</a:t>
            </a:r>
          </a:p>
        </p:txBody>
      </p:sp>
      <p:pic>
        <p:nvPicPr>
          <p:cNvPr id="23" name="Picture 22">
            <a:extLst>
              <a:ext uri="{FF2B5EF4-FFF2-40B4-BE49-F238E27FC236}">
                <a16:creationId xmlns:a16="http://schemas.microsoft.com/office/drawing/2014/main" id="{4A81D0D8-7036-4E77-8DFE-35942938C72F}"/>
              </a:ext>
            </a:extLst>
          </p:cNvPr>
          <p:cNvPicPr>
            <a:picLocks noChangeAspect="1"/>
          </p:cNvPicPr>
          <p:nvPr/>
        </p:nvPicPr>
        <p:blipFill>
          <a:blip r:embed="rId3"/>
          <a:stretch>
            <a:fillRect/>
          </a:stretch>
        </p:blipFill>
        <p:spPr>
          <a:xfrm>
            <a:off x="302936" y="1577182"/>
            <a:ext cx="6238875" cy="1524000"/>
          </a:xfrm>
          <a:prstGeom prst="rect">
            <a:avLst/>
          </a:prstGeom>
        </p:spPr>
      </p:pic>
      <p:sp>
        <p:nvSpPr>
          <p:cNvPr id="21" name="Rectangle 20">
            <a:extLst>
              <a:ext uri="{FF2B5EF4-FFF2-40B4-BE49-F238E27FC236}">
                <a16:creationId xmlns:a16="http://schemas.microsoft.com/office/drawing/2014/main" id="{1E40194C-02B7-48EA-B489-296FC7F3BF69}"/>
              </a:ext>
            </a:extLst>
          </p:cNvPr>
          <p:cNvSpPr/>
          <p:nvPr/>
        </p:nvSpPr>
        <p:spPr>
          <a:xfrm>
            <a:off x="379439" y="2801733"/>
            <a:ext cx="2761326" cy="299449"/>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80121BA-2C6B-4073-B890-7F4033B03805}"/>
              </a:ext>
            </a:extLst>
          </p:cNvPr>
          <p:cNvPicPr>
            <a:picLocks noChangeAspect="1"/>
          </p:cNvPicPr>
          <p:nvPr/>
        </p:nvPicPr>
        <p:blipFill>
          <a:blip r:embed="rId4"/>
          <a:stretch>
            <a:fillRect/>
          </a:stretch>
        </p:blipFill>
        <p:spPr>
          <a:xfrm>
            <a:off x="392690" y="4482376"/>
            <a:ext cx="6238875" cy="1171575"/>
          </a:xfrm>
          <a:prstGeom prst="rect">
            <a:avLst/>
          </a:prstGeom>
        </p:spPr>
      </p:pic>
      <p:sp>
        <p:nvSpPr>
          <p:cNvPr id="20" name="Rectangle 19">
            <a:extLst>
              <a:ext uri="{FF2B5EF4-FFF2-40B4-BE49-F238E27FC236}">
                <a16:creationId xmlns:a16="http://schemas.microsoft.com/office/drawing/2014/main" id="{90F04C58-407D-496A-9D58-681F70AC8502}"/>
              </a:ext>
            </a:extLst>
          </p:cNvPr>
          <p:cNvSpPr/>
          <p:nvPr/>
        </p:nvSpPr>
        <p:spPr>
          <a:xfrm>
            <a:off x="517759" y="5289999"/>
            <a:ext cx="2623006" cy="29751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3607E2D-F21D-404D-8A6B-66D91FF1C216}"/>
              </a:ext>
            </a:extLst>
          </p:cNvPr>
          <p:cNvSpPr txBox="1"/>
          <p:nvPr/>
        </p:nvSpPr>
        <p:spPr>
          <a:xfrm>
            <a:off x="379438" y="3558209"/>
            <a:ext cx="9922801" cy="701731"/>
          </a:xfrm>
          <a:prstGeom prst="rect">
            <a:avLst/>
          </a:prstGeom>
          <a:noFill/>
        </p:spPr>
        <p:txBody>
          <a:bodyPr wrap="square" rtlCol="0">
            <a:spAutoFit/>
          </a:bodyPr>
          <a:lstStyle/>
          <a:p>
            <a:pPr>
              <a:lnSpc>
                <a:spcPct val="90000"/>
              </a:lnSpc>
              <a:spcBef>
                <a:spcPct val="0"/>
              </a:spcBef>
            </a:pPr>
            <a:r>
              <a:rPr lang="en-US" sz="4400" dirty="0">
                <a:latin typeface="+mj-lt"/>
                <a:ea typeface="+mj-ea"/>
                <a:cs typeface="+mj-cs"/>
              </a:rPr>
              <a:t>sklearn.ensemble.RandomForestClassifier</a:t>
            </a:r>
          </a:p>
        </p:txBody>
      </p:sp>
    </p:spTree>
    <p:extLst>
      <p:ext uri="{BB962C8B-B14F-4D97-AF65-F5344CB8AC3E}">
        <p14:creationId xmlns:p14="http://schemas.microsoft.com/office/powerpoint/2010/main" val="169278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D6AE-77A0-483C-A91F-D7986D6590C6}"/>
              </a:ext>
            </a:extLst>
          </p:cNvPr>
          <p:cNvSpPr>
            <a:spLocks noGrp="1"/>
          </p:cNvSpPr>
          <p:nvPr>
            <p:ph type="title"/>
          </p:nvPr>
        </p:nvSpPr>
        <p:spPr/>
        <p:txBody>
          <a:bodyPr/>
          <a:lstStyle/>
          <a:p>
            <a:r>
              <a:rPr lang="en-US" dirty="0"/>
              <a:t>sklearn.neighbors.KNeighborsClassifier</a:t>
            </a:r>
          </a:p>
        </p:txBody>
      </p:sp>
      <p:pic>
        <p:nvPicPr>
          <p:cNvPr id="15" name="Picture 14">
            <a:extLst>
              <a:ext uri="{FF2B5EF4-FFF2-40B4-BE49-F238E27FC236}">
                <a16:creationId xmlns:a16="http://schemas.microsoft.com/office/drawing/2014/main" id="{947A5328-4F9E-400F-9823-E7BDF778218E}"/>
              </a:ext>
            </a:extLst>
          </p:cNvPr>
          <p:cNvPicPr>
            <a:picLocks noChangeAspect="1"/>
          </p:cNvPicPr>
          <p:nvPr/>
        </p:nvPicPr>
        <p:blipFill>
          <a:blip r:embed="rId3"/>
          <a:stretch>
            <a:fillRect/>
          </a:stretch>
        </p:blipFill>
        <p:spPr>
          <a:xfrm>
            <a:off x="5276850" y="1539082"/>
            <a:ext cx="6076950" cy="3124200"/>
          </a:xfrm>
          <a:prstGeom prst="rect">
            <a:avLst/>
          </a:prstGeom>
        </p:spPr>
      </p:pic>
      <p:pic>
        <p:nvPicPr>
          <p:cNvPr id="17" name="Picture 16">
            <a:extLst>
              <a:ext uri="{FF2B5EF4-FFF2-40B4-BE49-F238E27FC236}">
                <a16:creationId xmlns:a16="http://schemas.microsoft.com/office/drawing/2014/main" id="{57EFE2A4-B233-499C-819A-17465DAC2230}"/>
              </a:ext>
            </a:extLst>
          </p:cNvPr>
          <p:cNvPicPr>
            <a:picLocks noChangeAspect="1"/>
          </p:cNvPicPr>
          <p:nvPr/>
        </p:nvPicPr>
        <p:blipFill>
          <a:blip r:embed="rId4"/>
          <a:stretch>
            <a:fillRect/>
          </a:stretch>
        </p:blipFill>
        <p:spPr>
          <a:xfrm>
            <a:off x="5427689" y="4551364"/>
            <a:ext cx="6076950" cy="1285875"/>
          </a:xfrm>
          <a:prstGeom prst="rect">
            <a:avLst/>
          </a:prstGeom>
        </p:spPr>
      </p:pic>
      <p:pic>
        <p:nvPicPr>
          <p:cNvPr id="19" name="Picture 18">
            <a:extLst>
              <a:ext uri="{FF2B5EF4-FFF2-40B4-BE49-F238E27FC236}">
                <a16:creationId xmlns:a16="http://schemas.microsoft.com/office/drawing/2014/main" id="{0EA02C29-6A3A-40A5-BA26-26E971B06230}"/>
              </a:ext>
            </a:extLst>
          </p:cNvPr>
          <p:cNvPicPr>
            <a:picLocks noChangeAspect="1"/>
          </p:cNvPicPr>
          <p:nvPr/>
        </p:nvPicPr>
        <p:blipFill>
          <a:blip r:embed="rId5"/>
          <a:stretch>
            <a:fillRect/>
          </a:stretch>
        </p:blipFill>
        <p:spPr>
          <a:xfrm>
            <a:off x="228600" y="1688839"/>
            <a:ext cx="5048250" cy="4148400"/>
          </a:xfrm>
          <a:prstGeom prst="rect">
            <a:avLst/>
          </a:prstGeom>
        </p:spPr>
      </p:pic>
      <p:sp>
        <p:nvSpPr>
          <p:cNvPr id="20" name="Rectangle 19">
            <a:extLst>
              <a:ext uri="{FF2B5EF4-FFF2-40B4-BE49-F238E27FC236}">
                <a16:creationId xmlns:a16="http://schemas.microsoft.com/office/drawing/2014/main" id="{90F04C58-407D-496A-9D58-681F70AC8502}"/>
              </a:ext>
            </a:extLst>
          </p:cNvPr>
          <p:cNvSpPr/>
          <p:nvPr/>
        </p:nvSpPr>
        <p:spPr>
          <a:xfrm>
            <a:off x="5427689" y="4551364"/>
            <a:ext cx="6360120" cy="1511506"/>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40194C-02B7-48EA-B489-296FC7F3BF69}"/>
              </a:ext>
            </a:extLst>
          </p:cNvPr>
          <p:cNvSpPr/>
          <p:nvPr/>
        </p:nvSpPr>
        <p:spPr>
          <a:xfrm>
            <a:off x="228600" y="4226685"/>
            <a:ext cx="5048250" cy="1511506"/>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44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3D6AE-77A0-483C-A91F-D7986D6590C6}"/>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Feature Importance</a:t>
            </a:r>
          </a:p>
        </p:txBody>
      </p:sp>
      <p:pic>
        <p:nvPicPr>
          <p:cNvPr id="4" name="Picture 3" descr="Text, letter&#10;&#10;Description automatically generated">
            <a:extLst>
              <a:ext uri="{FF2B5EF4-FFF2-40B4-BE49-F238E27FC236}">
                <a16:creationId xmlns:a16="http://schemas.microsoft.com/office/drawing/2014/main" id="{2D1B4B9E-9868-42AA-8ED8-C01398BFE3F7}"/>
              </a:ext>
            </a:extLst>
          </p:cNvPr>
          <p:cNvPicPr>
            <a:picLocks noChangeAspect="1"/>
          </p:cNvPicPr>
          <p:nvPr/>
        </p:nvPicPr>
        <p:blipFill>
          <a:blip r:embed="rId3"/>
          <a:stretch>
            <a:fillRect/>
          </a:stretch>
        </p:blipFill>
        <p:spPr>
          <a:xfrm>
            <a:off x="4777316" y="1460499"/>
            <a:ext cx="6780700" cy="3934672"/>
          </a:xfrm>
          <a:prstGeom prst="rect">
            <a:avLst/>
          </a:prstGeom>
        </p:spPr>
      </p:pic>
    </p:spTree>
    <p:extLst>
      <p:ext uri="{BB962C8B-B14F-4D97-AF65-F5344CB8AC3E}">
        <p14:creationId xmlns:p14="http://schemas.microsoft.com/office/powerpoint/2010/main" val="358846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0CFC189-D76C-4B2E-B31B-8D11694BF27E}"/>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indent="-228600">
              <a:buFont typeface="Arial" panose="020B0604020202020204" pitchFamily="34" charset="0"/>
              <a:buChar char="•"/>
            </a:pPr>
            <a:endParaRPr lang="en-US" sz="2000" dirty="0"/>
          </a:p>
          <a:p>
            <a:endParaRPr lang="en-US" sz="2000" dirty="0"/>
          </a:p>
          <a:p>
            <a:pPr indent="-228600">
              <a:buFont typeface="Arial" panose="020B0604020202020204" pitchFamily="34" charset="0"/>
              <a:buChar char="•"/>
            </a:pPr>
            <a:endParaRPr lang="en-US" sz="2000" dirty="0"/>
          </a:p>
          <a:p>
            <a:pPr indent="-228600">
              <a:buFont typeface="Arial" panose="020B0604020202020204" pitchFamily="34" charset="0"/>
              <a:buChar char="•"/>
            </a:pPr>
            <a:endParaRPr lang="en-US" sz="2000" dirty="0"/>
          </a:p>
        </p:txBody>
      </p:sp>
      <p:sp>
        <p:nvSpPr>
          <p:cNvPr id="21" name="Rectangle 2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36C216B-60FE-4380-9406-41C05F132EF7}"/>
              </a:ext>
            </a:extLst>
          </p:cNvPr>
          <p:cNvPicPr>
            <a:picLocks noChangeAspect="1"/>
          </p:cNvPicPr>
          <p:nvPr/>
        </p:nvPicPr>
        <p:blipFill rotWithShape="1">
          <a:blip r:embed="rId3"/>
          <a:srcRect l="61621" t="55479" r="1265" b="-544"/>
          <a:stretch/>
        </p:blipFill>
        <p:spPr>
          <a:xfrm>
            <a:off x="0" y="3071269"/>
            <a:ext cx="2200656" cy="1259840"/>
          </a:xfrm>
          <a:prstGeom prst="rect">
            <a:avLst/>
          </a:prstGeom>
        </p:spPr>
      </p:pic>
      <p:pic>
        <p:nvPicPr>
          <p:cNvPr id="3" name="Picture 2">
            <a:extLst>
              <a:ext uri="{FF2B5EF4-FFF2-40B4-BE49-F238E27FC236}">
                <a16:creationId xmlns:a16="http://schemas.microsoft.com/office/drawing/2014/main" id="{A7250BFF-281C-4DDE-A723-A466FB2966E2}"/>
              </a:ext>
            </a:extLst>
          </p:cNvPr>
          <p:cNvPicPr>
            <a:picLocks noChangeAspect="1"/>
          </p:cNvPicPr>
          <p:nvPr/>
        </p:nvPicPr>
        <p:blipFill>
          <a:blip r:embed="rId4"/>
          <a:stretch>
            <a:fillRect/>
          </a:stretch>
        </p:blipFill>
        <p:spPr>
          <a:xfrm>
            <a:off x="2685287" y="0"/>
            <a:ext cx="9506712" cy="6858000"/>
          </a:xfrm>
          <a:prstGeom prst="rect">
            <a:avLst/>
          </a:prstGeom>
        </p:spPr>
      </p:pic>
    </p:spTree>
    <p:extLst>
      <p:ext uri="{BB962C8B-B14F-4D97-AF65-F5344CB8AC3E}">
        <p14:creationId xmlns:p14="http://schemas.microsoft.com/office/powerpoint/2010/main" val="187484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Intro to HTML/CSS Workshop | Code Crew">
            <a:extLst>
              <a:ext uri="{FF2B5EF4-FFF2-40B4-BE49-F238E27FC236}">
                <a16:creationId xmlns:a16="http://schemas.microsoft.com/office/drawing/2014/main" id="{0F15F548-B025-488E-ACB1-E031302BA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51" y="2361761"/>
            <a:ext cx="2295420" cy="16067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B9172E0-9488-4D7F-9383-8DA4AA2E573F}"/>
              </a:ext>
            </a:extLst>
          </p:cNvPr>
          <p:cNvPicPr>
            <a:picLocks noChangeAspect="1"/>
          </p:cNvPicPr>
          <p:nvPr/>
        </p:nvPicPr>
        <p:blipFill rotWithShape="1">
          <a:blip r:embed="rId4"/>
          <a:srcRect b="3443"/>
          <a:stretch/>
        </p:blipFill>
        <p:spPr>
          <a:xfrm>
            <a:off x="2844049" y="-1"/>
            <a:ext cx="9347951" cy="6858001"/>
          </a:xfrm>
          <a:prstGeom prst="rect">
            <a:avLst/>
          </a:prstGeom>
        </p:spPr>
      </p:pic>
    </p:spTree>
    <p:extLst>
      <p:ext uri="{BB962C8B-B14F-4D97-AF65-F5344CB8AC3E}">
        <p14:creationId xmlns:p14="http://schemas.microsoft.com/office/powerpoint/2010/main" val="3601971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F6F35E10-7BA0-F942-B4C4-59F697DFC790}"/>
              </a:ext>
            </a:extLst>
          </p:cNvPr>
          <p:cNvPicPr>
            <a:picLocks noChangeAspect="1"/>
          </p:cNvPicPr>
          <p:nvPr/>
        </p:nvPicPr>
        <p:blipFill>
          <a:blip r:embed="rId3"/>
          <a:stretch>
            <a:fillRect/>
          </a:stretch>
        </p:blipFill>
        <p:spPr>
          <a:xfrm>
            <a:off x="191751" y="165666"/>
            <a:ext cx="4862254" cy="3415733"/>
          </a:xfrm>
          <a:prstGeom prst="rect">
            <a:avLst/>
          </a:prstGeom>
          <a:scene3d>
            <a:camera prst="orthographicFront"/>
            <a:lightRig rig="threePt" dir="t">
              <a:rot lat="0" lon="0" rev="3600000"/>
            </a:lightRig>
          </a:scene3d>
        </p:spPr>
      </p:pic>
      <p:sp>
        <p:nvSpPr>
          <p:cNvPr id="3" name="Rectangle 2">
            <a:extLst>
              <a:ext uri="{FF2B5EF4-FFF2-40B4-BE49-F238E27FC236}">
                <a16:creationId xmlns:a16="http://schemas.microsoft.com/office/drawing/2014/main" id="{2F293A6F-BBF1-8D48-993B-0967C8E255DA}"/>
              </a:ext>
            </a:extLst>
          </p:cNvPr>
          <p:cNvSpPr/>
          <p:nvPr/>
        </p:nvSpPr>
        <p:spPr>
          <a:xfrm>
            <a:off x="5149878" y="250423"/>
            <a:ext cx="6576527"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500" b="1" i="0" u="none" strike="noStrike" kern="1200" cap="none" spc="0" normalizeH="0" baseline="0" noProof="0" dirty="0">
                <a:ln>
                  <a:noFill/>
                </a:ln>
                <a:solidFill>
                  <a:srgbClr val="FF0000"/>
                </a:solidFill>
                <a:effectLst/>
                <a:uLnTx/>
                <a:uFillTx/>
                <a:latin typeface="HelveticaNeueLTPro"/>
                <a:ea typeface="+mn-ea"/>
                <a:cs typeface="+mn-cs"/>
              </a:rPr>
              <a:t>Cost of Diabetes </a:t>
            </a:r>
            <a:endParaRPr kumimoji="0" lang="en-US" sz="15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1" i="0" u="none" strike="noStrike" kern="1200" cap="none" spc="0" normalizeH="0" baseline="0" noProof="0" dirty="0">
                <a:ln>
                  <a:noFill/>
                </a:ln>
                <a:solidFill>
                  <a:prstClr val="white"/>
                </a:solidFill>
                <a:effectLst/>
                <a:uLnTx/>
                <a:uFillTx/>
                <a:latin typeface="HelveticaNeueLTPro"/>
                <a:ea typeface="+mn-ea"/>
                <a:cs typeface="+mn-cs"/>
              </a:rPr>
              <a:t>$327 billion is the total economic burden in 2017 in the U.S. of diagnosed diabetes. This includes $237 billion in direct costs and $90 billion in reduced productivity.  </a:t>
            </a:r>
            <a:endParaRPr kumimoji="0" lang="en-US" sz="15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F2CEC35-EA1B-F54F-864A-A47BDBD6D256}"/>
              </a:ext>
            </a:extLst>
          </p:cNvPr>
          <p:cNvSpPr txBox="1"/>
          <p:nvPr/>
        </p:nvSpPr>
        <p:spPr>
          <a:xfrm>
            <a:off x="191751" y="4011517"/>
            <a:ext cx="11965904" cy="129266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89% of adults with diagnosed diabetes are overweight or obese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Diabetes kills more Americans every year than AIDS and breast cancer combined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A person with diagnosed diabetes at age 50 dies, on average, six years earlier than a peer without </a:t>
            </a:r>
            <a:r>
              <a:rPr lang="en-US" sz="2000" b="1" dirty="0">
                <a:solidFill>
                  <a:prstClr val="white"/>
                </a:solidFill>
                <a:latin typeface="Calibri" panose="020F0502020204030204"/>
              </a:rPr>
              <a:t>diabetes</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23A12D4-0616-044E-AC57-56D9831F55AD}"/>
              </a:ext>
            </a:extLst>
          </p:cNvPr>
          <p:cNvSpPr/>
          <p:nvPr/>
        </p:nvSpPr>
        <p:spPr>
          <a:xfrm>
            <a:off x="6079575" y="1696204"/>
            <a:ext cx="5617993" cy="6924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white"/>
                </a:solidFill>
                <a:effectLst/>
                <a:uLnTx/>
                <a:uFillTx/>
                <a:latin typeface="HelveticaNeueLTPro"/>
                <a:ea typeface="+mn-ea"/>
                <a:cs typeface="+mn-cs"/>
              </a:rPr>
              <a:t>More than 60% of nontraumatic lower-limb </a:t>
            </a:r>
            <a:r>
              <a:rPr kumimoji="0" lang="en-US" sz="2100" b="1" i="0" u="none" strike="noStrike" kern="1200" cap="none" spc="0" normalizeH="0" baseline="0" noProof="0" dirty="0">
                <a:ln>
                  <a:noFill/>
                </a:ln>
                <a:solidFill>
                  <a:prstClr val="white"/>
                </a:solidFill>
                <a:effectLst/>
                <a:uLnTx/>
                <a:uFillTx/>
                <a:latin typeface="HelveticaNeueLTPro"/>
                <a:ea typeface="+mn-ea"/>
                <a:cs typeface="+mn-cs"/>
              </a:rPr>
              <a:t>amputations</a:t>
            </a:r>
            <a:r>
              <a:rPr kumimoji="0" lang="en-US" sz="1800" b="1" i="0" u="none" strike="noStrike" kern="1200" cap="none" spc="0" normalizeH="0" baseline="0" noProof="0" dirty="0">
                <a:ln>
                  <a:noFill/>
                </a:ln>
                <a:solidFill>
                  <a:prstClr val="white"/>
                </a:solidFill>
                <a:effectLst/>
                <a:uLnTx/>
                <a:uFillTx/>
                <a:latin typeface="HelveticaNeueLTPro"/>
                <a:ea typeface="+mn-ea"/>
                <a:cs typeface="+mn-cs"/>
              </a:rPr>
              <a:t> occur in people with diabetes </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071A370-1022-5648-9C5E-41CAB81C7413}"/>
              </a:ext>
            </a:extLst>
          </p:cNvPr>
          <p:cNvSpPr txBox="1"/>
          <p:nvPr/>
        </p:nvSpPr>
        <p:spPr>
          <a:xfrm>
            <a:off x="5913457" y="3034190"/>
            <a:ext cx="6019800"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7.3 million Americans have undiagnosed diabetes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062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DDB681-78F1-CF46-B43C-75AF5CFACD3C}"/>
              </a:ext>
            </a:extLst>
          </p:cNvPr>
          <p:cNvSpPr txBox="1"/>
          <p:nvPr/>
        </p:nvSpPr>
        <p:spPr>
          <a:xfrm>
            <a:off x="2415139" y="304800"/>
            <a:ext cx="5562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05484C92-FC9C-E04C-82BD-D861293C956B}"/>
              </a:ext>
            </a:extLst>
          </p:cNvPr>
          <p:cNvSpPr/>
          <p:nvPr/>
        </p:nvSpPr>
        <p:spPr>
          <a:xfrm>
            <a:off x="750368" y="513528"/>
            <a:ext cx="10755831" cy="654179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00" b="1" i="0" u="sng" strike="noStrike" kern="1200" cap="none" spc="0" normalizeH="0" baseline="0" noProof="0" dirty="0">
                <a:ln>
                  <a:noFill/>
                </a:ln>
                <a:solidFill>
                  <a:srgbClr val="0070C0"/>
                </a:solidFill>
                <a:effectLst/>
                <a:uLnTx/>
                <a:uFillTx/>
                <a:latin typeface="Calibri" panose="020F0502020204030204" pitchFamily="34" charset="0"/>
                <a:ea typeface="Calibri" panose="020F0502020204030204" pitchFamily="34" charset="0"/>
                <a:cs typeface="Times New Roman" panose="02020603050405020304" pitchFamily="18" charset="0"/>
              </a:rPr>
              <a:t>The development of our Machine Learning Model:</a:t>
            </a:r>
            <a:endParaRPr kumimoji="0" lang="en-US" sz="1900" b="0" i="0" u="none" strike="noStrike" kern="1200" cap="none" spc="0" normalizeH="0" baseline="0" noProof="0" dirty="0">
              <a:ln>
                <a:noFill/>
              </a:ln>
              <a:solidFill>
                <a:srgbClr val="0070C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200000"/>
              </a:lnSpc>
              <a:spcBef>
                <a:spcPts val="0"/>
              </a:spcBef>
              <a:spcAft>
                <a:spcPts val="0"/>
              </a:spcAft>
              <a:buClrTx/>
              <a:buSzTx/>
              <a:buFont typeface="Symbol" pitchFamily="2" charset="2"/>
              <a:buChar char=""/>
              <a:tabLst/>
              <a:defRPr/>
            </a:pPr>
            <a:r>
              <a:rPr kumimoji="0" lang="en-US" sz="1750" b="1" i="0" u="sng"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rPr>
              <a:t>Define our objective</a:t>
            </a:r>
            <a:endParaRPr kumimoji="0" lang="en-US" sz="1750" b="0" i="0" u="none"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200000"/>
              </a:lnSpc>
              <a:spcBef>
                <a:spcPts val="0"/>
              </a:spcBef>
              <a:spcAft>
                <a:spcPts val="0"/>
              </a:spcAft>
              <a:buClrTx/>
              <a:buSzTx/>
              <a:buFont typeface="Symbol" pitchFamily="2" charset="2"/>
              <a:buChar char=""/>
              <a:tabLst/>
              <a:defRPr/>
            </a:pPr>
            <a:r>
              <a:rPr kumimoji="0" lang="en-US" sz="1750" b="1" i="0" u="sng"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rPr>
              <a:t>Obtain the data</a:t>
            </a:r>
            <a:endParaRPr kumimoji="0" lang="en-US" sz="1750" b="0" i="0" u="none"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200000"/>
              </a:lnSpc>
              <a:spcBef>
                <a:spcPts val="0"/>
              </a:spcBef>
              <a:spcAft>
                <a:spcPts val="0"/>
              </a:spcAft>
              <a:buClrTx/>
              <a:buSzTx/>
              <a:buFont typeface="Symbol" pitchFamily="2" charset="2"/>
              <a:buChar char=""/>
              <a:tabLst/>
              <a:defRPr/>
            </a:pPr>
            <a:r>
              <a:rPr kumimoji="0" lang="en-US" sz="1750" b="1" i="0" u="sng"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rPr>
              <a:t>Conduct EDA on our data , utilizing the insight gained from visualization of our data</a:t>
            </a:r>
            <a:endParaRPr kumimoji="0" lang="en-US" sz="1750" b="0" i="0" u="none"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200000"/>
              </a:lnSpc>
              <a:spcBef>
                <a:spcPts val="0"/>
              </a:spcBef>
              <a:spcAft>
                <a:spcPts val="0"/>
              </a:spcAft>
              <a:buClrTx/>
              <a:buSzTx/>
              <a:buFont typeface="Symbol" pitchFamily="2" charset="2"/>
              <a:buChar char=""/>
              <a:tabLst/>
              <a:defRPr/>
            </a:pPr>
            <a:r>
              <a:rPr kumimoji="0" lang="en-US" sz="1750" b="1" i="0" u="sng"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rPr>
              <a:t>Through testing and training, decide on which particular model would be the best fit for our data and meet our objective</a:t>
            </a:r>
            <a:r>
              <a:rPr kumimoji="0" lang="en-US" sz="1750" b="0" i="0" u="none"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l" defTabSz="914400" rtl="0" eaLnBrk="1" fontAlgn="auto" latinLnBrk="0" hangingPunct="1">
              <a:lnSpc>
                <a:spcPct val="200000"/>
              </a:lnSpc>
              <a:spcBef>
                <a:spcPts val="0"/>
              </a:spcBef>
              <a:spcAft>
                <a:spcPts val="0"/>
              </a:spcAft>
              <a:buClrTx/>
              <a:buSzTx/>
              <a:buFont typeface="Symbol" pitchFamily="2" charset="2"/>
              <a:buChar char=""/>
              <a:tabLst/>
              <a:defRPr/>
            </a:pPr>
            <a:r>
              <a:rPr kumimoji="0" lang="en-US" sz="1750" b="1" i="0" u="sng"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rPr>
              <a:t>Models used for training and Testing:</a:t>
            </a:r>
            <a:r>
              <a:rPr kumimoji="0" lang="en-US" sz="1750" b="1" i="0" u="none"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750" b="1"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Calibri" panose="020F0502020204030204" pitchFamily="34" charset="0"/>
                <a:cs typeface="Times New Roman" panose="02020603050405020304" pitchFamily="18" charset="0"/>
              </a:rPr>
              <a:t>KNN (K Nearest Neighbors),  Random Forrest,  Decision Tree, Logistic regression</a:t>
            </a:r>
            <a:endParaRPr kumimoji="0" lang="en-US" sz="1750" b="0"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200000"/>
              </a:lnSpc>
              <a:spcBef>
                <a:spcPts val="0"/>
              </a:spcBef>
              <a:spcAft>
                <a:spcPts val="0"/>
              </a:spcAft>
              <a:buClrTx/>
              <a:buSzTx/>
              <a:buFont typeface="Symbol" pitchFamily="2" charset="2"/>
              <a:buChar char=""/>
              <a:tabLst/>
              <a:defRPr/>
            </a:pPr>
            <a:r>
              <a:rPr kumimoji="0" lang="en-US" sz="1750" b="1" i="0" u="sng"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rPr>
              <a:t>ML library we utilized</a:t>
            </a:r>
            <a:r>
              <a:rPr kumimoji="0" lang="en-US" sz="1750" b="0" i="0" u="none"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750" b="1"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Calibri" panose="020F0502020204030204" pitchFamily="34" charset="0"/>
                <a:cs typeface="Times New Roman" panose="02020603050405020304" pitchFamily="18" charset="0"/>
              </a:rPr>
              <a:t>Scikit learn</a:t>
            </a:r>
            <a:endParaRPr kumimoji="0" lang="en-US" sz="1750" b="0"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200000"/>
              </a:lnSpc>
              <a:spcBef>
                <a:spcPts val="0"/>
              </a:spcBef>
              <a:spcAft>
                <a:spcPts val="0"/>
              </a:spcAft>
              <a:buClrTx/>
              <a:buSzTx/>
              <a:buFont typeface="Symbol" pitchFamily="2" charset="2"/>
              <a:buChar char=""/>
              <a:tabLst>
                <a:tab pos="1085850" algn="l"/>
              </a:tabLst>
              <a:defRPr/>
            </a:pPr>
            <a:r>
              <a:rPr kumimoji="0" lang="en-US" sz="1750" b="1" i="0" u="sng"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rPr>
              <a:t>Also used the following libraries/dependencies/modules:</a:t>
            </a:r>
            <a:r>
              <a:rPr kumimoji="0" lang="en-US" sz="1750" b="0" i="0" u="none"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750" b="1"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Calibri" panose="020F0502020204030204" pitchFamily="34" charset="0"/>
                <a:cs typeface="Times New Roman" panose="02020603050405020304" pitchFamily="18" charset="0"/>
              </a:rPr>
              <a:t>Python Pandas,  Python Matplotlib – specifically Seaborn, HTML/CSS/Bootstrap, Flask</a:t>
            </a:r>
            <a:endParaRPr kumimoji="0" lang="en-US" sz="1750" b="0" i="0" u="none" strike="noStrike" kern="1200" cap="none" spc="0" normalizeH="0" baseline="0" noProof="0" dirty="0">
              <a:ln>
                <a:noFill/>
              </a:ln>
              <a:solidFill>
                <a:prstClr val="black">
                  <a:lumMod val="85000"/>
                  <a:lumOff val="15000"/>
                </a:prst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200000"/>
              </a:lnSpc>
              <a:spcBef>
                <a:spcPts val="0"/>
              </a:spcBef>
              <a:spcAft>
                <a:spcPts val="0"/>
              </a:spcAft>
              <a:buClrTx/>
              <a:buSzTx/>
              <a:buFont typeface="Symbol" pitchFamily="2" charset="2"/>
              <a:buChar char=""/>
              <a:tabLst>
                <a:tab pos="1085850" algn="l"/>
              </a:tabLst>
              <a:defRPr/>
            </a:pPr>
            <a:r>
              <a:rPr kumimoji="0" lang="en-US" sz="1750" b="1" i="0" u="sng"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rPr>
              <a:t>Utilized flask to create a web application.</a:t>
            </a:r>
            <a:endParaRPr kumimoji="0" lang="en-US" sz="1750" b="0" i="0" u="none" strike="noStrike" kern="1200" cap="none" spc="0" normalizeH="0" baseline="0" noProof="0" dirty="0">
              <a:ln>
                <a:noFill/>
              </a:ln>
              <a:solidFill>
                <a:srgbClr val="8500B4"/>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617381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403A-F9E6-435F-98E1-7A12E753660A}"/>
              </a:ext>
            </a:extLst>
          </p:cNvPr>
          <p:cNvSpPr>
            <a:spLocks noGrp="1"/>
          </p:cNvSpPr>
          <p:nvPr>
            <p:ph type="title"/>
          </p:nvPr>
        </p:nvSpPr>
        <p:spPr/>
        <p:txBody>
          <a:bodyPr>
            <a:normAutofit/>
          </a:bodyPr>
          <a:lstStyle/>
          <a:p>
            <a:r>
              <a:rPr lang="en-US" dirty="0"/>
              <a:t>Used pandas for our Dataframes </a:t>
            </a:r>
            <a:br>
              <a:rPr lang="en-US" dirty="0"/>
            </a:br>
            <a:endParaRPr lang="en-US" dirty="0"/>
          </a:p>
        </p:txBody>
      </p:sp>
      <p:sp>
        <p:nvSpPr>
          <p:cNvPr id="8" name="TextBox 7">
            <a:extLst>
              <a:ext uri="{FF2B5EF4-FFF2-40B4-BE49-F238E27FC236}">
                <a16:creationId xmlns:a16="http://schemas.microsoft.com/office/drawing/2014/main" id="{6301B015-0E60-4D14-8CA8-16CCA51D0ACD}"/>
              </a:ext>
            </a:extLst>
          </p:cNvPr>
          <p:cNvSpPr txBox="1"/>
          <p:nvPr/>
        </p:nvSpPr>
        <p:spPr>
          <a:xfrm>
            <a:off x="701040" y="3594855"/>
            <a:ext cx="11018520" cy="369332"/>
          </a:xfrm>
          <a:prstGeom prst="rect">
            <a:avLst/>
          </a:prstGeom>
          <a:noFill/>
        </p:spPr>
        <p:txBody>
          <a:bodyPr wrap="square" rtlCol="0">
            <a:spAutoFit/>
          </a:bodyPr>
          <a:lstStyle/>
          <a:p>
            <a:r>
              <a:rPr lang="en-US" dirty="0"/>
              <a:t>Example of our data frame converted our “Yes”  into 1 and “No”  into  0 </a:t>
            </a:r>
          </a:p>
        </p:txBody>
      </p:sp>
      <p:pic>
        <p:nvPicPr>
          <p:cNvPr id="6" name="Content Placeholder 5">
            <a:extLst>
              <a:ext uri="{FF2B5EF4-FFF2-40B4-BE49-F238E27FC236}">
                <a16:creationId xmlns:a16="http://schemas.microsoft.com/office/drawing/2014/main" id="{08072F49-9093-48AD-98FF-C1E4ACE2B237}"/>
              </a:ext>
            </a:extLst>
          </p:cNvPr>
          <p:cNvPicPr>
            <a:picLocks noGrp="1" noChangeAspect="1"/>
          </p:cNvPicPr>
          <p:nvPr>
            <p:ph idx="1"/>
          </p:nvPr>
        </p:nvPicPr>
        <p:blipFill>
          <a:blip r:embed="rId3"/>
          <a:stretch>
            <a:fillRect/>
          </a:stretch>
        </p:blipFill>
        <p:spPr>
          <a:xfrm>
            <a:off x="518160" y="1406367"/>
            <a:ext cx="11018520" cy="1856778"/>
          </a:xfrm>
        </p:spPr>
      </p:pic>
      <p:pic>
        <p:nvPicPr>
          <p:cNvPr id="11" name="Picture 10">
            <a:extLst>
              <a:ext uri="{FF2B5EF4-FFF2-40B4-BE49-F238E27FC236}">
                <a16:creationId xmlns:a16="http://schemas.microsoft.com/office/drawing/2014/main" id="{C90321B5-7E32-467C-8482-553237DCAC81}"/>
              </a:ext>
            </a:extLst>
          </p:cNvPr>
          <p:cNvPicPr>
            <a:picLocks noChangeAspect="1"/>
          </p:cNvPicPr>
          <p:nvPr/>
        </p:nvPicPr>
        <p:blipFill>
          <a:blip r:embed="rId4"/>
          <a:stretch>
            <a:fillRect/>
          </a:stretch>
        </p:blipFill>
        <p:spPr>
          <a:xfrm>
            <a:off x="701040" y="4119722"/>
            <a:ext cx="10835640" cy="1823878"/>
          </a:xfrm>
          <a:prstGeom prst="rect">
            <a:avLst/>
          </a:prstGeom>
        </p:spPr>
      </p:pic>
    </p:spTree>
    <p:extLst>
      <p:ext uri="{BB962C8B-B14F-4D97-AF65-F5344CB8AC3E}">
        <p14:creationId xmlns:p14="http://schemas.microsoft.com/office/powerpoint/2010/main" val="1702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403A-F9E6-435F-98E1-7A12E753660A}"/>
              </a:ext>
            </a:extLst>
          </p:cNvPr>
          <p:cNvSpPr>
            <a:spLocks noGrp="1"/>
          </p:cNvSpPr>
          <p:nvPr>
            <p:ph type="title"/>
          </p:nvPr>
        </p:nvSpPr>
        <p:spPr/>
        <p:txBody>
          <a:bodyPr>
            <a:normAutofit/>
          </a:bodyPr>
          <a:lstStyle/>
          <a:p>
            <a:r>
              <a:rPr lang="en-US" dirty="0"/>
              <a:t>Utilizing the below features</a:t>
            </a:r>
            <a:br>
              <a:rPr lang="en-US" dirty="0"/>
            </a:br>
            <a:endParaRPr lang="en-US" dirty="0"/>
          </a:p>
        </p:txBody>
      </p:sp>
      <p:pic>
        <p:nvPicPr>
          <p:cNvPr id="10" name="Content Placeholder 9">
            <a:extLst>
              <a:ext uri="{FF2B5EF4-FFF2-40B4-BE49-F238E27FC236}">
                <a16:creationId xmlns:a16="http://schemas.microsoft.com/office/drawing/2014/main" id="{C6610236-3132-4221-8EF0-08694C3E8D5F}"/>
              </a:ext>
            </a:extLst>
          </p:cNvPr>
          <p:cNvPicPr>
            <a:picLocks noGrp="1" noChangeAspect="1"/>
          </p:cNvPicPr>
          <p:nvPr>
            <p:ph idx="1"/>
          </p:nvPr>
        </p:nvPicPr>
        <p:blipFill>
          <a:blip r:embed="rId3"/>
          <a:stretch>
            <a:fillRect/>
          </a:stretch>
        </p:blipFill>
        <p:spPr>
          <a:xfrm>
            <a:off x="1066800" y="1762284"/>
            <a:ext cx="3657600" cy="3495675"/>
          </a:xfrm>
        </p:spPr>
      </p:pic>
      <p:pic>
        <p:nvPicPr>
          <p:cNvPr id="7" name="Picture 6">
            <a:extLst>
              <a:ext uri="{FF2B5EF4-FFF2-40B4-BE49-F238E27FC236}">
                <a16:creationId xmlns:a16="http://schemas.microsoft.com/office/drawing/2014/main" id="{9837310B-1EAC-4512-8390-2A945007D74B}"/>
              </a:ext>
            </a:extLst>
          </p:cNvPr>
          <p:cNvPicPr>
            <a:picLocks noChangeAspect="1"/>
          </p:cNvPicPr>
          <p:nvPr/>
        </p:nvPicPr>
        <p:blipFill>
          <a:blip r:embed="rId4"/>
          <a:stretch>
            <a:fillRect/>
          </a:stretch>
        </p:blipFill>
        <p:spPr>
          <a:xfrm>
            <a:off x="5772150" y="1690688"/>
            <a:ext cx="5581650" cy="2771775"/>
          </a:xfrm>
          <a:prstGeom prst="rect">
            <a:avLst/>
          </a:prstGeom>
        </p:spPr>
      </p:pic>
      <p:sp>
        <p:nvSpPr>
          <p:cNvPr id="8" name="TextBox 7">
            <a:extLst>
              <a:ext uri="{FF2B5EF4-FFF2-40B4-BE49-F238E27FC236}">
                <a16:creationId xmlns:a16="http://schemas.microsoft.com/office/drawing/2014/main" id="{6301B015-0E60-4D14-8CA8-16CCA51D0ACD}"/>
              </a:ext>
            </a:extLst>
          </p:cNvPr>
          <p:cNvSpPr txBox="1"/>
          <p:nvPr/>
        </p:nvSpPr>
        <p:spPr>
          <a:xfrm>
            <a:off x="5819360" y="4710112"/>
            <a:ext cx="5534440" cy="646331"/>
          </a:xfrm>
          <a:prstGeom prst="rect">
            <a:avLst/>
          </a:prstGeom>
          <a:noFill/>
        </p:spPr>
        <p:txBody>
          <a:bodyPr wrap="square" rtlCol="0">
            <a:spAutoFit/>
          </a:bodyPr>
          <a:lstStyle/>
          <a:p>
            <a:r>
              <a:rPr lang="en-US" dirty="0"/>
              <a:t>We had to convert our objects into numbers for our model to read: example:  “Male” : 1, “Female”: 0 </a:t>
            </a:r>
          </a:p>
        </p:txBody>
      </p:sp>
    </p:spTree>
    <p:extLst>
      <p:ext uri="{BB962C8B-B14F-4D97-AF65-F5344CB8AC3E}">
        <p14:creationId xmlns:p14="http://schemas.microsoft.com/office/powerpoint/2010/main" val="427146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087FE-386A-4B56-A1BC-D564522E31B3}"/>
              </a:ext>
            </a:extLst>
          </p:cNvPr>
          <p:cNvSpPr>
            <a:spLocks noGrp="1"/>
          </p:cNvSpPr>
          <p:nvPr>
            <p:ph type="title"/>
          </p:nvPr>
        </p:nvSpPr>
        <p:spPr>
          <a:xfrm>
            <a:off x="1001684" y="170412"/>
            <a:ext cx="10178934" cy="1328730"/>
          </a:xfrm>
        </p:spPr>
        <p:txBody>
          <a:bodyPr vert="horz" lIns="91440" tIns="45720" rIns="91440" bIns="45720" rtlCol="0" anchor="b">
            <a:normAutofit fontScale="90000"/>
          </a:bodyPr>
          <a:lstStyle/>
          <a:p>
            <a:pPr algn="ctr"/>
            <a:r>
              <a:rPr lang="en-US" sz="5200" dirty="0"/>
              <a:t>Exploratory Data Analysis</a:t>
            </a:r>
            <a:br>
              <a:rPr lang="en-US" sz="5200" dirty="0"/>
            </a:br>
            <a:r>
              <a:rPr lang="en-US" sz="5200" dirty="0"/>
              <a:t>We used Matplotlib - Imported Seaborn</a:t>
            </a:r>
            <a:endParaRPr lang="en-US" sz="5200" kern="1200" dirty="0">
              <a:solidFill>
                <a:schemeClr val="tx1"/>
              </a:solidFill>
              <a:latin typeface="+mj-lt"/>
              <a:ea typeface="+mj-ea"/>
              <a:cs typeface="+mj-cs"/>
            </a:endParaRPr>
          </a:p>
        </p:txBody>
      </p:sp>
      <p:pic>
        <p:nvPicPr>
          <p:cNvPr id="6" name="Picture 5" descr="Chart, radar chart&#10;&#10;Description automatically generated">
            <a:extLst>
              <a:ext uri="{FF2B5EF4-FFF2-40B4-BE49-F238E27FC236}">
                <a16:creationId xmlns:a16="http://schemas.microsoft.com/office/drawing/2014/main" id="{570CE3AF-22C9-4BC2-8E23-0B396F236EF9}"/>
              </a:ext>
            </a:extLst>
          </p:cNvPr>
          <p:cNvPicPr/>
          <p:nvPr/>
        </p:nvPicPr>
        <p:blipFill rotWithShape="1">
          <a:blip r:embed="rId3"/>
          <a:srcRect t="2120"/>
          <a:stretch/>
        </p:blipFill>
        <p:spPr>
          <a:xfrm>
            <a:off x="198742" y="2410448"/>
            <a:ext cx="5685224" cy="3765922"/>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489D3B38-12B4-41CC-9E66-0A960377617F}"/>
              </a:ext>
            </a:extLst>
          </p:cNvPr>
          <p:cNvPicPr/>
          <p:nvPr/>
        </p:nvPicPr>
        <p:blipFill>
          <a:blip r:embed="rId4"/>
          <a:stretch>
            <a:fillRect/>
          </a:stretch>
        </p:blipFill>
        <p:spPr>
          <a:xfrm>
            <a:off x="5758105" y="2410448"/>
            <a:ext cx="6408420" cy="4091940"/>
          </a:xfrm>
          <a:prstGeom prst="rect">
            <a:avLst/>
          </a:prstGeom>
        </p:spPr>
      </p:pic>
    </p:spTree>
    <p:extLst>
      <p:ext uri="{BB962C8B-B14F-4D97-AF65-F5344CB8AC3E}">
        <p14:creationId xmlns:p14="http://schemas.microsoft.com/office/powerpoint/2010/main" val="187168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B9B29AA-9BE3-4AF3-8B03-D45F988635FC}"/>
              </a:ext>
            </a:extLst>
          </p:cNvPr>
          <p:cNvSpPr>
            <a:spLocks noGrp="1"/>
          </p:cNvSpPr>
          <p:nvPr>
            <p:ph type="title"/>
          </p:nvPr>
        </p:nvSpPr>
        <p:spPr>
          <a:xfrm>
            <a:off x="838200" y="365125"/>
            <a:ext cx="10515600" cy="1853664"/>
          </a:xfrm>
        </p:spPr>
        <p:txBody>
          <a:bodyPr>
            <a:normAutofit fontScale="90000"/>
          </a:bodyPr>
          <a:lstStyle/>
          <a:p>
            <a:pPr algn="ctr"/>
            <a:r>
              <a:rPr lang="en-US" sz="5200" dirty="0"/>
              <a:t>Exploratory Data Analysis</a:t>
            </a:r>
            <a:br>
              <a:rPr lang="en-US" sz="5200" dirty="0"/>
            </a:br>
            <a:r>
              <a:rPr lang="en-US" sz="5200" dirty="0"/>
              <a:t>We used Matplotlib - Imported Seaborn </a:t>
            </a:r>
            <a:br>
              <a:rPr lang="en-US" sz="5200" dirty="0"/>
            </a:br>
            <a:endParaRPr lang="en-US" sz="5200" dirty="0"/>
          </a:p>
        </p:txBody>
      </p:sp>
      <p:pic>
        <p:nvPicPr>
          <p:cNvPr id="5" name="Picture 4" descr="Chart, bar chart&#10;&#10;Description automatically generated">
            <a:extLst>
              <a:ext uri="{FF2B5EF4-FFF2-40B4-BE49-F238E27FC236}">
                <a16:creationId xmlns:a16="http://schemas.microsoft.com/office/drawing/2014/main" id="{79CA818C-F82F-47A8-8569-AF422E43A8E9}"/>
              </a:ext>
            </a:extLst>
          </p:cNvPr>
          <p:cNvPicPr/>
          <p:nvPr/>
        </p:nvPicPr>
        <p:blipFill rotWithShape="1">
          <a:blip r:embed="rId3"/>
          <a:srcRect l="11073" r="3899"/>
          <a:stretch/>
        </p:blipFill>
        <p:spPr>
          <a:xfrm>
            <a:off x="198741" y="2410448"/>
            <a:ext cx="5803323" cy="3890357"/>
          </a:xfrm>
          <a:prstGeom prst="rect">
            <a:avLst/>
          </a:prstGeom>
        </p:spPr>
      </p:pic>
      <p:pic>
        <p:nvPicPr>
          <p:cNvPr id="7" name="Picture 6" descr="Chart, bar chart&#10;&#10;Description automatically generated">
            <a:extLst>
              <a:ext uri="{FF2B5EF4-FFF2-40B4-BE49-F238E27FC236}">
                <a16:creationId xmlns:a16="http://schemas.microsoft.com/office/drawing/2014/main" id="{9EDD97F0-57E0-485A-B156-CEF8CD503B26}"/>
              </a:ext>
            </a:extLst>
          </p:cNvPr>
          <p:cNvPicPr/>
          <p:nvPr/>
        </p:nvPicPr>
        <p:blipFill rotWithShape="1">
          <a:blip r:embed="rId4"/>
          <a:srcRect l="8018" r="4714" b="-3"/>
          <a:stretch/>
        </p:blipFill>
        <p:spPr>
          <a:xfrm>
            <a:off x="6189934" y="2410448"/>
            <a:ext cx="5803323" cy="3890357"/>
          </a:xfrm>
          <a:prstGeom prst="rect">
            <a:avLst/>
          </a:prstGeom>
        </p:spPr>
      </p:pic>
    </p:spTree>
    <p:extLst>
      <p:ext uri="{BB962C8B-B14F-4D97-AF65-F5344CB8AC3E}">
        <p14:creationId xmlns:p14="http://schemas.microsoft.com/office/powerpoint/2010/main" val="120558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596A-756B-4C1B-B9F0-E3EEECB5A529}"/>
              </a:ext>
            </a:extLst>
          </p:cNvPr>
          <p:cNvSpPr>
            <a:spLocks noGrp="1"/>
          </p:cNvSpPr>
          <p:nvPr>
            <p:ph type="title"/>
          </p:nvPr>
        </p:nvSpPr>
        <p:spPr/>
        <p:txBody>
          <a:bodyPr/>
          <a:lstStyle/>
          <a:p>
            <a:r>
              <a:rPr lang="en-US" dirty="0"/>
              <a:t>Machine Learning Models</a:t>
            </a:r>
          </a:p>
        </p:txBody>
      </p:sp>
      <p:pic>
        <p:nvPicPr>
          <p:cNvPr id="7" name="Picture 6">
            <a:extLst>
              <a:ext uri="{FF2B5EF4-FFF2-40B4-BE49-F238E27FC236}">
                <a16:creationId xmlns:a16="http://schemas.microsoft.com/office/drawing/2014/main" id="{3D081909-8084-4B90-B132-0F393E1E67D8}"/>
              </a:ext>
            </a:extLst>
          </p:cNvPr>
          <p:cNvPicPr>
            <a:picLocks noChangeAspect="1"/>
          </p:cNvPicPr>
          <p:nvPr/>
        </p:nvPicPr>
        <p:blipFill rotWithShape="1">
          <a:blip r:embed="rId3"/>
          <a:srcRect l="1135"/>
          <a:stretch/>
        </p:blipFill>
        <p:spPr>
          <a:xfrm>
            <a:off x="5476461" y="2864486"/>
            <a:ext cx="5574766" cy="3160712"/>
          </a:xfrm>
          <a:prstGeom prst="rect">
            <a:avLst/>
          </a:prstGeom>
        </p:spPr>
      </p:pic>
      <p:sp>
        <p:nvSpPr>
          <p:cNvPr id="3" name="Content Placeholder 2">
            <a:extLst>
              <a:ext uri="{FF2B5EF4-FFF2-40B4-BE49-F238E27FC236}">
                <a16:creationId xmlns:a16="http://schemas.microsoft.com/office/drawing/2014/main" id="{07FA65B7-6EC2-4B20-853A-FC45753007F2}"/>
              </a:ext>
            </a:extLst>
          </p:cNvPr>
          <p:cNvSpPr>
            <a:spLocks noGrp="1"/>
          </p:cNvSpPr>
          <p:nvPr>
            <p:ph idx="1"/>
          </p:nvPr>
        </p:nvSpPr>
        <p:spPr>
          <a:xfrm>
            <a:off x="487017" y="1690688"/>
            <a:ext cx="11237624" cy="5030178"/>
          </a:xfrm>
        </p:spPr>
        <p:txBody>
          <a:bodyPr/>
          <a:lstStyle/>
          <a:p>
            <a:r>
              <a:rPr lang="en-US" dirty="0"/>
              <a:t>We used </a:t>
            </a:r>
            <a:r>
              <a:rPr lang="en-US" dirty="0" err="1"/>
              <a:t>Sklearn</a:t>
            </a:r>
            <a:r>
              <a:rPr lang="en-US" dirty="0"/>
              <a:t> to explore our data to see what has more of an impact. </a:t>
            </a:r>
          </a:p>
          <a:p>
            <a:r>
              <a:rPr lang="en-US" dirty="0"/>
              <a:t>We utilized </a:t>
            </a:r>
            <a:r>
              <a:rPr lang="en-US" dirty="0" err="1"/>
              <a:t>Sklearn</a:t>
            </a:r>
            <a:r>
              <a:rPr lang="en-US" dirty="0"/>
              <a:t> for our Model, Fit and Predict</a:t>
            </a:r>
          </a:p>
          <a:p>
            <a:pPr marL="0" indent="0">
              <a:buNone/>
            </a:pPr>
            <a:endParaRPr lang="en-US" dirty="0"/>
          </a:p>
          <a:p>
            <a:pPr lvl="1"/>
            <a:r>
              <a:rPr lang="en-US" dirty="0"/>
              <a:t>Logistic Regression </a:t>
            </a:r>
          </a:p>
          <a:p>
            <a:pPr lvl="1"/>
            <a:r>
              <a:rPr lang="en-US" dirty="0"/>
              <a:t>Decision Tree Classifier</a:t>
            </a:r>
          </a:p>
          <a:p>
            <a:pPr lvl="1"/>
            <a:r>
              <a:rPr lang="en-US" dirty="0"/>
              <a:t>Random forest</a:t>
            </a:r>
          </a:p>
          <a:p>
            <a:pPr lvl="1"/>
            <a:r>
              <a:rPr lang="en-US" dirty="0"/>
              <a:t>KNN with Grid Search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4098" name="Picture 2" descr="scikit-learn - Wikipedia">
            <a:extLst>
              <a:ext uri="{FF2B5EF4-FFF2-40B4-BE49-F238E27FC236}">
                <a16:creationId xmlns:a16="http://schemas.microsoft.com/office/drawing/2014/main" id="{F7692E12-3830-4E0C-99ED-0CB5CE29F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213360"/>
            <a:ext cx="3448878"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85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D6AE-77A0-483C-A91F-D7986D6590C6}"/>
              </a:ext>
            </a:extLst>
          </p:cNvPr>
          <p:cNvSpPr>
            <a:spLocks noGrp="1"/>
          </p:cNvSpPr>
          <p:nvPr>
            <p:ph type="title"/>
          </p:nvPr>
        </p:nvSpPr>
        <p:spPr>
          <a:xfrm>
            <a:off x="392690" y="334645"/>
            <a:ext cx="10515600" cy="1325563"/>
          </a:xfrm>
        </p:spPr>
        <p:txBody>
          <a:bodyPr/>
          <a:lstStyle/>
          <a:p>
            <a:r>
              <a:rPr lang="en-US" dirty="0" err="1"/>
              <a:t>sklearn.linear_model.LogisticRegression</a:t>
            </a:r>
            <a:endParaRPr lang="en-US" dirty="0"/>
          </a:p>
        </p:txBody>
      </p:sp>
      <p:sp>
        <p:nvSpPr>
          <p:cNvPr id="4" name="AutoShape 3">
            <a:extLst>
              <a:ext uri="{FF2B5EF4-FFF2-40B4-BE49-F238E27FC236}">
                <a16:creationId xmlns:a16="http://schemas.microsoft.com/office/drawing/2014/main" id="{16CF448B-2BDC-41E4-B2A0-82E738A6C58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275F6370-39E9-423A-AD44-A5F7B9DF1C16}"/>
              </a:ext>
            </a:extLst>
          </p:cNvPr>
          <p:cNvPicPr>
            <a:picLocks noChangeAspect="1"/>
          </p:cNvPicPr>
          <p:nvPr/>
        </p:nvPicPr>
        <p:blipFill>
          <a:blip r:embed="rId3"/>
          <a:stretch>
            <a:fillRect/>
          </a:stretch>
        </p:blipFill>
        <p:spPr>
          <a:xfrm>
            <a:off x="926782" y="2305050"/>
            <a:ext cx="7516178" cy="1596390"/>
          </a:xfrm>
          <a:prstGeom prst="rect">
            <a:avLst/>
          </a:prstGeom>
        </p:spPr>
      </p:pic>
      <p:sp>
        <p:nvSpPr>
          <p:cNvPr id="20" name="Rectangle 19">
            <a:extLst>
              <a:ext uri="{FF2B5EF4-FFF2-40B4-BE49-F238E27FC236}">
                <a16:creationId xmlns:a16="http://schemas.microsoft.com/office/drawing/2014/main" id="{90F04C58-407D-496A-9D58-681F70AC8502}"/>
              </a:ext>
            </a:extLst>
          </p:cNvPr>
          <p:cNvSpPr/>
          <p:nvPr/>
        </p:nvSpPr>
        <p:spPr>
          <a:xfrm>
            <a:off x="926782" y="3131483"/>
            <a:ext cx="3889058" cy="76995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631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868</Words>
  <Application>Microsoft Office PowerPoint</Application>
  <PresentationFormat>Widescreen</PresentationFormat>
  <Paragraphs>132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HelveticaNeueLTPro</vt:lpstr>
      <vt:lpstr>Symbol</vt:lpstr>
      <vt:lpstr>Office Theme</vt:lpstr>
      <vt:lpstr>Diabetes and You</vt:lpstr>
      <vt:lpstr>PowerPoint Presentation</vt:lpstr>
      <vt:lpstr>PowerPoint Presentation</vt:lpstr>
      <vt:lpstr>Used pandas for our Dataframes  </vt:lpstr>
      <vt:lpstr>Utilizing the below features </vt:lpstr>
      <vt:lpstr>Exploratory Data Analysis We used Matplotlib - Imported Seaborn</vt:lpstr>
      <vt:lpstr>Exploratory Data Analysis We used Matplotlib - Imported Seaborn  </vt:lpstr>
      <vt:lpstr>Machine Learning Models</vt:lpstr>
      <vt:lpstr>sklearn.linear_model.LogisticRegression</vt:lpstr>
      <vt:lpstr>sklearn.tree.DecisionTreeClassifier</vt:lpstr>
      <vt:lpstr>sklearn.neighbors.KNeighborsClassifier</vt:lpstr>
      <vt:lpstr>Feature Importance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&amp; You</dc:title>
  <dc:creator>Fatima Carrillo</dc:creator>
  <cp:lastModifiedBy>Fatima Carrillo</cp:lastModifiedBy>
  <cp:revision>53</cp:revision>
  <dcterms:created xsi:type="dcterms:W3CDTF">2021-03-02T06:43:55Z</dcterms:created>
  <dcterms:modified xsi:type="dcterms:W3CDTF">2021-03-06T19:01:06Z</dcterms:modified>
</cp:coreProperties>
</file>