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90" r:id="rId3"/>
    <p:sldId id="303" r:id="rId4"/>
    <p:sldId id="29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E6F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EE6FA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0"/>
            <a:ext cx="621221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Research proposal</a:t>
            </a:r>
          </a:p>
          <a:p>
            <a:r>
              <a:rPr lang="en-IN" sz="2400" b="1" dirty="0" smtClean="0"/>
              <a:t> Lottery Ticket sub Networks </a:t>
            </a:r>
            <a:r>
              <a:rPr lang="en-IN" sz="2400" b="1" dirty="0" smtClean="0"/>
              <a:t>: Gradient Pruning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14400"/>
            <a:ext cx="8863388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Motivation:</a:t>
            </a:r>
          </a:p>
          <a:p>
            <a:r>
              <a:rPr lang="en-IN" dirty="0" smtClean="0"/>
              <a:t>Latest methods based on Lottery tickets (LTs) like </a:t>
            </a:r>
            <a:r>
              <a:rPr lang="en-IN" b="1" dirty="0" smtClean="0">
                <a:solidFill>
                  <a:srgbClr val="FF0000"/>
                </a:solidFill>
              </a:rPr>
              <a:t>Sparse Model Soup </a:t>
            </a:r>
            <a:r>
              <a:rPr lang="en-IN" dirty="0" smtClean="0"/>
              <a:t>,</a:t>
            </a:r>
            <a:r>
              <a:rPr lang="en-IN" b="1" dirty="0" smtClean="0">
                <a:solidFill>
                  <a:srgbClr val="FF0000"/>
                </a:solidFill>
              </a:rPr>
              <a:t>Instant Soup pruning ,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 lottery pools </a:t>
            </a:r>
            <a:r>
              <a:rPr lang="en-IN" dirty="0" smtClean="0"/>
              <a:t>, etc  are able to find  accurate  and sparse  sub networks that  match the</a:t>
            </a:r>
          </a:p>
          <a:p>
            <a:r>
              <a:rPr lang="en-IN" dirty="0" smtClean="0"/>
              <a:t> performance  of dense networks. These methods use </a:t>
            </a:r>
            <a:r>
              <a:rPr lang="en-IN" b="1" dirty="0" smtClean="0">
                <a:solidFill>
                  <a:srgbClr val="FF0000"/>
                </a:solidFill>
              </a:rPr>
              <a:t>less training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rgbClr val="FF0000"/>
                </a:solidFill>
              </a:rPr>
              <a:t>lower inference cost </a:t>
            </a:r>
          </a:p>
          <a:p>
            <a:r>
              <a:rPr lang="en-IN" dirty="0" smtClean="0"/>
              <a:t>when compared to original Lottery Tickets.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/>
              <a:t>These  LT  algorithms  use  pruning  of  weights    based on Magnitude . Neural network  </a:t>
            </a:r>
          </a:p>
          <a:p>
            <a:r>
              <a:rPr lang="en-IN" dirty="0" err="1" smtClean="0"/>
              <a:t>updation</a:t>
            </a:r>
            <a:r>
              <a:rPr lang="en-IN" dirty="0" smtClean="0"/>
              <a:t> of weights  </a:t>
            </a:r>
            <a:r>
              <a:rPr lang="en-IN" dirty="0" smtClean="0"/>
              <a:t>is calculated  </a:t>
            </a:r>
            <a:r>
              <a:rPr lang="en-IN" b="1" dirty="0" smtClean="0">
                <a:solidFill>
                  <a:srgbClr val="FF0000"/>
                </a:solidFill>
              </a:rPr>
              <a:t>both from learning rate and gradients </a:t>
            </a:r>
            <a:r>
              <a:rPr lang="en-IN" dirty="0" smtClean="0"/>
              <a:t>. Can we obtain </a:t>
            </a:r>
          </a:p>
          <a:p>
            <a:r>
              <a:rPr lang="en-IN" dirty="0" smtClean="0"/>
              <a:t>best  LTs   using   only </a:t>
            </a:r>
            <a:r>
              <a:rPr lang="en-IN" b="1" dirty="0" smtClean="0">
                <a:solidFill>
                  <a:srgbClr val="FF0000"/>
                </a:solidFill>
              </a:rPr>
              <a:t>gradients  pruning  </a:t>
            </a:r>
            <a:r>
              <a:rPr lang="en-IN" dirty="0" smtClean="0"/>
              <a:t>instead of Weight pruning?</a:t>
            </a:r>
          </a:p>
          <a:p>
            <a:endParaRPr lang="en-IN" dirty="0" smtClean="0"/>
          </a:p>
          <a:p>
            <a:r>
              <a:rPr lang="en-IN" dirty="0" smtClean="0"/>
              <a:t>We propose to </a:t>
            </a:r>
            <a:r>
              <a:rPr lang="en-IN" dirty="0" smtClean="0"/>
              <a:t> </a:t>
            </a:r>
            <a:r>
              <a:rPr lang="en-IN" dirty="0" smtClean="0"/>
              <a:t>investigate  whether  </a:t>
            </a:r>
            <a:r>
              <a:rPr lang="en-IN" b="1" dirty="0" smtClean="0">
                <a:solidFill>
                  <a:srgbClr val="FF0000"/>
                </a:solidFill>
              </a:rPr>
              <a:t>gradient based pruning  </a:t>
            </a:r>
            <a:r>
              <a:rPr lang="en-IN" dirty="0" smtClean="0"/>
              <a:t>of networks </a:t>
            </a:r>
            <a:r>
              <a:rPr lang="en-IN" dirty="0" smtClean="0"/>
              <a:t> </a:t>
            </a:r>
            <a:r>
              <a:rPr lang="en-IN" dirty="0" smtClean="0"/>
              <a:t>can also </a:t>
            </a:r>
          </a:p>
          <a:p>
            <a:r>
              <a:rPr lang="en-IN" dirty="0" smtClean="0"/>
              <a:t>g</a:t>
            </a:r>
            <a:r>
              <a:rPr lang="en-IN" dirty="0" smtClean="0"/>
              <a:t>ive  best </a:t>
            </a:r>
            <a:r>
              <a:rPr lang="en-IN" dirty="0" smtClean="0"/>
              <a:t>sub networks for the  </a:t>
            </a:r>
            <a:r>
              <a:rPr lang="en-IN" dirty="0" smtClean="0"/>
              <a:t>l</a:t>
            </a:r>
            <a:r>
              <a:rPr lang="en-IN" dirty="0" smtClean="0"/>
              <a:t>atest  LTs algorithms.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Methodology: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5496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smtClean="0"/>
              <a:t>Datasets:</a:t>
            </a:r>
            <a:r>
              <a:rPr lang="en-IN" dirty="0" smtClean="0"/>
              <a:t>MNIST,CIFAR10</a:t>
            </a:r>
          </a:p>
          <a:p>
            <a:r>
              <a:rPr lang="en-IN" b="1" u="sng" dirty="0" smtClean="0"/>
              <a:t>Networks</a:t>
            </a:r>
            <a:r>
              <a:rPr lang="en-IN" dirty="0" smtClean="0"/>
              <a:t>:Lenet5,AlexNet,Conv6,Conv8,VGG19,Resnet18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752600"/>
            <a:ext cx="853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Procedure:</a:t>
            </a:r>
          </a:p>
          <a:p>
            <a:r>
              <a:rPr lang="en-IN" dirty="0" smtClean="0"/>
              <a:t>For each network model the following steps are carried out on each dataset</a:t>
            </a:r>
          </a:p>
          <a:p>
            <a:r>
              <a:rPr lang="en-IN" b="1" u="sng" dirty="0" smtClean="0"/>
              <a:t>Sparse </a:t>
            </a:r>
            <a:r>
              <a:rPr lang="en-IN" b="1" u="sng" dirty="0" smtClean="0"/>
              <a:t>Model Soup:</a:t>
            </a:r>
          </a:p>
          <a:p>
            <a:r>
              <a:rPr lang="en-IN" dirty="0" smtClean="0"/>
              <a:t>1.Using  Weight pruning  get  lottery </a:t>
            </a:r>
            <a:r>
              <a:rPr lang="en-IN" dirty="0" smtClean="0"/>
              <a:t>ticket </a:t>
            </a:r>
            <a:r>
              <a:rPr lang="en-IN" dirty="0" smtClean="0"/>
              <a:t>sub network s </a:t>
            </a:r>
            <a:r>
              <a:rPr lang="en-IN" dirty="0" smtClean="0"/>
              <a:t>using </a:t>
            </a:r>
            <a:r>
              <a:rPr lang="en-IN" dirty="0" smtClean="0"/>
              <a:t>latest LTH  : </a:t>
            </a:r>
            <a:r>
              <a:rPr lang="en-IN" b="1" dirty="0" smtClean="0">
                <a:solidFill>
                  <a:srgbClr val="FF0000"/>
                </a:solidFill>
              </a:rPr>
              <a:t>Sparse Model  </a:t>
            </a:r>
            <a:r>
              <a:rPr lang="en-IN" b="1" dirty="0" smtClean="0">
                <a:solidFill>
                  <a:srgbClr val="FF0000"/>
                </a:solidFill>
              </a:rPr>
              <a:t>soups</a:t>
            </a:r>
          </a:p>
          <a:p>
            <a:r>
              <a:rPr lang="en-IN" dirty="0" smtClean="0"/>
              <a:t>2.Using  gradients  </a:t>
            </a:r>
            <a:r>
              <a:rPr lang="en-IN" dirty="0" smtClean="0"/>
              <a:t>pruning  get  lottery ticket sub network s using latest LTH  : </a:t>
            </a:r>
            <a:r>
              <a:rPr lang="en-IN" b="1" dirty="0" smtClean="0">
                <a:solidFill>
                  <a:srgbClr val="FF0000"/>
                </a:solidFill>
              </a:rPr>
              <a:t>Sparse Model  soups</a:t>
            </a:r>
          </a:p>
          <a:p>
            <a:r>
              <a:rPr lang="en-IN" dirty="0" smtClean="0"/>
              <a:t>2.Compare performance of LTs  from both methods of pruning.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4748929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Input:  </a:t>
            </a:r>
            <a:r>
              <a:rPr lang="en-IN" dirty="0" err="1" smtClean="0"/>
              <a:t>Pretrained</a:t>
            </a:r>
            <a:r>
              <a:rPr lang="en-IN" dirty="0" smtClean="0"/>
              <a:t> model  </a:t>
            </a:r>
            <a:r>
              <a:rPr lang="el-GR" b="1" dirty="0" smtClean="0">
                <a:solidFill>
                  <a:srgbClr val="FF0000"/>
                </a:solidFill>
              </a:rPr>
              <a:t>θ</a:t>
            </a:r>
          </a:p>
          <a:p>
            <a:r>
              <a:rPr lang="en-IN" dirty="0" smtClean="0"/>
              <a:t>Output: Sparse model soup</a:t>
            </a:r>
          </a:p>
          <a:p>
            <a:r>
              <a:rPr lang="en-IN" dirty="0" smtClean="0"/>
              <a:t> </a:t>
            </a:r>
            <a:r>
              <a:rPr lang="en-IN" b="1" dirty="0" smtClean="0">
                <a:solidFill>
                  <a:srgbClr val="7030A0"/>
                </a:solidFill>
              </a:rPr>
              <a:t>for</a:t>
            </a:r>
            <a:r>
              <a:rPr lang="en-IN" dirty="0" smtClean="0"/>
              <a:t> each prune-retrain cycle do</a:t>
            </a:r>
          </a:p>
          <a:p>
            <a:r>
              <a:rPr lang="en-IN" dirty="0" smtClean="0"/>
              <a:t>       Prune </a:t>
            </a:r>
            <a:r>
              <a:rPr lang="el-GR" b="1" dirty="0" smtClean="0">
                <a:solidFill>
                  <a:srgbClr val="FF0000"/>
                </a:solidFill>
              </a:rPr>
              <a:t>θ</a:t>
            </a:r>
            <a:r>
              <a:rPr lang="en-IN" dirty="0" smtClean="0"/>
              <a:t>(magnitude based)</a:t>
            </a:r>
            <a:endParaRPr lang="el-GR" dirty="0" smtClean="0"/>
          </a:p>
          <a:p>
            <a:r>
              <a:rPr lang="en-IN" dirty="0" smtClean="0"/>
              <a:t>       </a:t>
            </a:r>
            <a:r>
              <a:rPr lang="en-IN" b="1" dirty="0" smtClean="0">
                <a:solidFill>
                  <a:srgbClr val="7030A0"/>
                </a:solidFill>
              </a:rPr>
              <a:t>for</a:t>
            </a:r>
            <a:r>
              <a:rPr lang="en-IN" dirty="0" smtClean="0"/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i</a:t>
            </a:r>
            <a:r>
              <a:rPr lang="en-IN" dirty="0" smtClean="0"/>
              <a:t> ← 1 to </a:t>
            </a:r>
            <a:r>
              <a:rPr lang="en-IN" b="1" dirty="0" smtClean="0">
                <a:solidFill>
                  <a:srgbClr val="FF0000"/>
                </a:solidFill>
              </a:rPr>
              <a:t>m</a:t>
            </a:r>
            <a:r>
              <a:rPr lang="en-IN" dirty="0" smtClean="0"/>
              <a:t> do </a:t>
            </a:r>
          </a:p>
          <a:p>
            <a:r>
              <a:rPr lang="el-GR" dirty="0" smtClean="0"/>
              <a:t> </a:t>
            </a:r>
            <a:r>
              <a:rPr lang="en-IN" dirty="0" smtClean="0"/>
              <a:t>            </a:t>
            </a:r>
            <a:r>
              <a:rPr lang="el-GR" b="1" dirty="0" smtClean="0">
                <a:solidFill>
                  <a:srgbClr val="FF0000"/>
                </a:solidFill>
              </a:rPr>
              <a:t>θ</a:t>
            </a:r>
            <a:r>
              <a:rPr lang="en-IN" b="1" baseline="-25000" dirty="0" err="1" smtClean="0">
                <a:solidFill>
                  <a:srgbClr val="FF0000"/>
                </a:solidFill>
              </a:rPr>
              <a:t>i</a:t>
            </a:r>
            <a:r>
              <a:rPr lang="en-IN" dirty="0" smtClean="0"/>
              <a:t> ← </a:t>
            </a:r>
            <a:r>
              <a:rPr lang="el-GR" b="1" dirty="0" smtClean="0">
                <a:solidFill>
                  <a:srgbClr val="FF0000"/>
                </a:solidFill>
              </a:rPr>
              <a:t>θ</a:t>
            </a:r>
          </a:p>
          <a:p>
            <a:r>
              <a:rPr lang="en-IN" dirty="0" smtClean="0"/>
              <a:t>             Retrain </a:t>
            </a:r>
            <a:r>
              <a:rPr lang="en-IN" b="1" dirty="0" err="1" smtClean="0">
                <a:solidFill>
                  <a:srgbClr val="FF0000"/>
                </a:solidFill>
              </a:rPr>
              <a:t>θ</a:t>
            </a:r>
            <a:r>
              <a:rPr lang="en-IN" b="1" baseline="-25000" dirty="0" err="1" smtClean="0">
                <a:solidFill>
                  <a:srgbClr val="FF0000"/>
                </a:solidFill>
              </a:rPr>
              <a:t>i</a:t>
            </a:r>
            <a:r>
              <a:rPr lang="en-IN" dirty="0" smtClean="0"/>
              <a:t> with specific  hyper parameters</a:t>
            </a:r>
          </a:p>
          <a:p>
            <a:r>
              <a:rPr lang="en-IN" dirty="0" smtClean="0"/>
              <a:t>      </a:t>
            </a:r>
            <a:r>
              <a:rPr lang="en-IN" b="1" dirty="0" smtClean="0">
                <a:solidFill>
                  <a:srgbClr val="7030A0"/>
                </a:solidFill>
              </a:rPr>
              <a:t>end for</a:t>
            </a:r>
          </a:p>
          <a:p>
            <a:r>
              <a:rPr lang="el-GR" dirty="0" smtClean="0"/>
              <a:t> </a:t>
            </a:r>
            <a:r>
              <a:rPr lang="en-IN" dirty="0" smtClean="0"/>
              <a:t>    </a:t>
            </a:r>
            <a:r>
              <a:rPr lang="el-GR" b="1" dirty="0" smtClean="0">
                <a:solidFill>
                  <a:srgbClr val="FF0000"/>
                </a:solidFill>
              </a:rPr>
              <a:t>θ</a:t>
            </a:r>
            <a:r>
              <a:rPr lang="el-GR" dirty="0" smtClean="0"/>
              <a:t> ←</a:t>
            </a:r>
            <a:r>
              <a:rPr lang="en-IN" dirty="0" smtClean="0"/>
              <a:t>Merge(</a:t>
            </a:r>
            <a:r>
              <a:rPr lang="el-GR" b="1" dirty="0" smtClean="0">
                <a:solidFill>
                  <a:srgbClr val="FF0000"/>
                </a:solidFill>
              </a:rPr>
              <a:t>θ</a:t>
            </a:r>
            <a:r>
              <a:rPr lang="el-GR" b="1" baseline="-25000" dirty="0" smtClean="0">
                <a:solidFill>
                  <a:srgbClr val="FF0000"/>
                </a:solidFill>
              </a:rPr>
              <a:t>1</a:t>
            </a:r>
            <a:r>
              <a:rPr lang="el-GR" dirty="0" smtClean="0"/>
              <a:t>, . . . , </a:t>
            </a:r>
            <a:r>
              <a:rPr lang="el-GR" b="1" dirty="0" smtClean="0">
                <a:solidFill>
                  <a:srgbClr val="FF0000"/>
                </a:solidFill>
              </a:rPr>
              <a:t>θ</a:t>
            </a:r>
            <a:r>
              <a:rPr lang="en-IN" b="1" baseline="-25000" dirty="0" smtClean="0">
                <a:solidFill>
                  <a:srgbClr val="FF0000"/>
                </a:solidFill>
              </a:rPr>
              <a:t>m</a:t>
            </a:r>
            <a:r>
              <a:rPr lang="en-IN" dirty="0" smtClean="0"/>
              <a:t>)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 end for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 return </a:t>
            </a:r>
            <a:r>
              <a:rPr lang="el-GR" b="1" dirty="0" smtClean="0">
                <a:solidFill>
                  <a:srgbClr val="FF0000"/>
                </a:solidFill>
              </a:rPr>
              <a:t>θ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0"/>
            <a:ext cx="198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smtClean="0"/>
              <a:t>1.Weights pruning: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914400"/>
            <a:ext cx="39624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4800" y="3429000"/>
            <a:ext cx="214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smtClean="0"/>
              <a:t>2.Gradients Pruning: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3718679"/>
            <a:ext cx="4748929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Input:  </a:t>
            </a:r>
            <a:r>
              <a:rPr lang="en-IN" dirty="0" err="1" smtClean="0"/>
              <a:t>Pretrained</a:t>
            </a:r>
            <a:r>
              <a:rPr lang="en-IN" dirty="0" smtClean="0"/>
              <a:t> model  </a:t>
            </a:r>
            <a:r>
              <a:rPr lang="el-GR" b="1" dirty="0" smtClean="0">
                <a:solidFill>
                  <a:srgbClr val="FF0000"/>
                </a:solidFill>
              </a:rPr>
              <a:t>θ</a:t>
            </a:r>
          </a:p>
          <a:p>
            <a:r>
              <a:rPr lang="en-IN" dirty="0" smtClean="0"/>
              <a:t>Output: Sparse model soup</a:t>
            </a:r>
          </a:p>
          <a:p>
            <a:r>
              <a:rPr lang="en-IN" dirty="0" smtClean="0"/>
              <a:t> </a:t>
            </a:r>
            <a:r>
              <a:rPr lang="en-IN" b="1" dirty="0" smtClean="0">
                <a:solidFill>
                  <a:srgbClr val="7030A0"/>
                </a:solidFill>
              </a:rPr>
              <a:t>for</a:t>
            </a:r>
            <a:r>
              <a:rPr lang="en-IN" dirty="0" smtClean="0"/>
              <a:t> each prune-retrain cycle do</a:t>
            </a:r>
          </a:p>
          <a:p>
            <a:r>
              <a:rPr lang="en-IN" dirty="0" smtClean="0"/>
              <a:t>       Prune </a:t>
            </a:r>
            <a:r>
              <a:rPr lang="el-GR" b="1" dirty="0" smtClean="0">
                <a:solidFill>
                  <a:srgbClr val="FF0000"/>
                </a:solidFill>
              </a:rPr>
              <a:t>θ</a:t>
            </a:r>
            <a:r>
              <a:rPr lang="en-IN" dirty="0" smtClean="0"/>
              <a:t>(gradient </a:t>
            </a:r>
            <a:r>
              <a:rPr lang="en-IN" dirty="0" smtClean="0"/>
              <a:t>based)</a:t>
            </a:r>
            <a:endParaRPr lang="el-GR" dirty="0" smtClean="0"/>
          </a:p>
          <a:p>
            <a:r>
              <a:rPr lang="en-IN" dirty="0" smtClean="0"/>
              <a:t>       </a:t>
            </a:r>
            <a:r>
              <a:rPr lang="en-IN" b="1" dirty="0" smtClean="0">
                <a:solidFill>
                  <a:srgbClr val="7030A0"/>
                </a:solidFill>
              </a:rPr>
              <a:t>for</a:t>
            </a:r>
            <a:r>
              <a:rPr lang="en-IN" dirty="0" smtClean="0"/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i</a:t>
            </a:r>
            <a:r>
              <a:rPr lang="en-IN" dirty="0" smtClean="0"/>
              <a:t> ← 1 to </a:t>
            </a:r>
            <a:r>
              <a:rPr lang="en-IN" b="1" dirty="0" smtClean="0">
                <a:solidFill>
                  <a:srgbClr val="FF0000"/>
                </a:solidFill>
              </a:rPr>
              <a:t>m</a:t>
            </a:r>
            <a:r>
              <a:rPr lang="en-IN" dirty="0" smtClean="0"/>
              <a:t> do </a:t>
            </a:r>
          </a:p>
          <a:p>
            <a:r>
              <a:rPr lang="el-GR" dirty="0" smtClean="0"/>
              <a:t> </a:t>
            </a:r>
            <a:r>
              <a:rPr lang="en-IN" dirty="0" smtClean="0"/>
              <a:t>            </a:t>
            </a:r>
            <a:r>
              <a:rPr lang="el-GR" b="1" dirty="0" smtClean="0">
                <a:solidFill>
                  <a:srgbClr val="FF0000"/>
                </a:solidFill>
              </a:rPr>
              <a:t>θ</a:t>
            </a:r>
            <a:r>
              <a:rPr lang="en-IN" b="1" baseline="-25000" dirty="0" err="1" smtClean="0">
                <a:solidFill>
                  <a:srgbClr val="FF0000"/>
                </a:solidFill>
              </a:rPr>
              <a:t>i</a:t>
            </a:r>
            <a:r>
              <a:rPr lang="en-IN" dirty="0" smtClean="0"/>
              <a:t> ← </a:t>
            </a:r>
            <a:r>
              <a:rPr lang="el-GR" b="1" dirty="0" smtClean="0">
                <a:solidFill>
                  <a:srgbClr val="FF0000"/>
                </a:solidFill>
              </a:rPr>
              <a:t>θ</a:t>
            </a:r>
          </a:p>
          <a:p>
            <a:r>
              <a:rPr lang="en-IN" dirty="0" smtClean="0"/>
              <a:t>             Retrain </a:t>
            </a:r>
            <a:r>
              <a:rPr lang="en-IN" b="1" dirty="0" err="1" smtClean="0">
                <a:solidFill>
                  <a:srgbClr val="FF0000"/>
                </a:solidFill>
              </a:rPr>
              <a:t>θ</a:t>
            </a:r>
            <a:r>
              <a:rPr lang="en-IN" b="1" baseline="-25000" dirty="0" err="1" smtClean="0">
                <a:solidFill>
                  <a:srgbClr val="FF0000"/>
                </a:solidFill>
              </a:rPr>
              <a:t>i</a:t>
            </a:r>
            <a:r>
              <a:rPr lang="en-IN" dirty="0" smtClean="0"/>
              <a:t> with specific  hyper parameters</a:t>
            </a:r>
          </a:p>
          <a:p>
            <a:r>
              <a:rPr lang="en-IN" dirty="0" smtClean="0"/>
              <a:t>      </a:t>
            </a:r>
            <a:r>
              <a:rPr lang="en-IN" b="1" dirty="0" smtClean="0">
                <a:solidFill>
                  <a:srgbClr val="7030A0"/>
                </a:solidFill>
              </a:rPr>
              <a:t>end for</a:t>
            </a:r>
          </a:p>
          <a:p>
            <a:r>
              <a:rPr lang="el-GR" dirty="0" smtClean="0"/>
              <a:t> </a:t>
            </a:r>
            <a:r>
              <a:rPr lang="en-IN" dirty="0" smtClean="0"/>
              <a:t>    </a:t>
            </a:r>
            <a:r>
              <a:rPr lang="el-GR" b="1" dirty="0" smtClean="0">
                <a:solidFill>
                  <a:srgbClr val="FF0000"/>
                </a:solidFill>
              </a:rPr>
              <a:t>θ</a:t>
            </a:r>
            <a:r>
              <a:rPr lang="el-GR" dirty="0" smtClean="0"/>
              <a:t> ←</a:t>
            </a:r>
            <a:r>
              <a:rPr lang="en-IN" dirty="0" smtClean="0"/>
              <a:t>Merge(</a:t>
            </a:r>
            <a:r>
              <a:rPr lang="el-GR" b="1" dirty="0" smtClean="0">
                <a:solidFill>
                  <a:srgbClr val="FF0000"/>
                </a:solidFill>
              </a:rPr>
              <a:t>θ</a:t>
            </a:r>
            <a:r>
              <a:rPr lang="el-GR" b="1" baseline="-25000" dirty="0" smtClean="0">
                <a:solidFill>
                  <a:srgbClr val="FF0000"/>
                </a:solidFill>
              </a:rPr>
              <a:t>1</a:t>
            </a:r>
            <a:r>
              <a:rPr lang="el-GR" dirty="0" smtClean="0"/>
              <a:t>, . . . , </a:t>
            </a:r>
            <a:r>
              <a:rPr lang="el-GR" b="1" dirty="0" smtClean="0">
                <a:solidFill>
                  <a:srgbClr val="FF0000"/>
                </a:solidFill>
              </a:rPr>
              <a:t>θ</a:t>
            </a:r>
            <a:r>
              <a:rPr lang="en-IN" b="1" baseline="-25000" dirty="0" smtClean="0">
                <a:solidFill>
                  <a:srgbClr val="FF0000"/>
                </a:solidFill>
              </a:rPr>
              <a:t>m</a:t>
            </a:r>
            <a:r>
              <a:rPr lang="en-IN" dirty="0" smtClean="0"/>
              <a:t>)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 end for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 return </a:t>
            </a:r>
            <a:r>
              <a:rPr lang="el-GR" b="1" dirty="0" smtClean="0">
                <a:solidFill>
                  <a:srgbClr val="FF0000"/>
                </a:solidFill>
              </a:rPr>
              <a:t>θ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28600"/>
            <a:ext cx="2117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Research  Plan:</a:t>
            </a:r>
            <a:endParaRPr lang="en-US" sz="24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8650125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IN" u="sng" dirty="0" smtClean="0"/>
              <a:t>Three  members will implement :</a:t>
            </a:r>
          </a:p>
          <a:p>
            <a:pPr marL="342900" indent="-342900"/>
            <a:r>
              <a:rPr lang="en-IN" dirty="0" smtClean="0"/>
              <a:t>1.Obtain </a:t>
            </a:r>
            <a:r>
              <a:rPr lang="en-IN" dirty="0" smtClean="0"/>
              <a:t> weight pruned  optimal  </a:t>
            </a:r>
            <a:r>
              <a:rPr lang="en-IN" dirty="0" smtClean="0"/>
              <a:t>networks using  Sparse Model soup on </a:t>
            </a:r>
            <a:r>
              <a:rPr lang="en-IN" b="1" dirty="0" smtClean="0">
                <a:solidFill>
                  <a:srgbClr val="C00000"/>
                </a:solidFill>
              </a:rPr>
              <a:t>MNIST</a:t>
            </a:r>
            <a:r>
              <a:rPr lang="en-IN" dirty="0" smtClean="0"/>
              <a:t> dataset.</a:t>
            </a:r>
          </a:p>
          <a:p>
            <a:pPr marL="342900" indent="-342900"/>
            <a:r>
              <a:rPr lang="en-IN" dirty="0" smtClean="0"/>
              <a:t>2.Obtain  gradient </a:t>
            </a:r>
            <a:r>
              <a:rPr lang="en-IN" dirty="0" smtClean="0"/>
              <a:t>pruned  optimal  networks using  Sparse Model soup on </a:t>
            </a:r>
            <a:r>
              <a:rPr lang="en-IN" b="1" dirty="0" smtClean="0">
                <a:solidFill>
                  <a:srgbClr val="C00000"/>
                </a:solidFill>
              </a:rPr>
              <a:t>MNIST</a:t>
            </a:r>
            <a:r>
              <a:rPr lang="en-IN" dirty="0" smtClean="0"/>
              <a:t> dataset.</a:t>
            </a:r>
          </a:p>
          <a:p>
            <a:endParaRPr lang="en-IN" dirty="0" smtClean="0"/>
          </a:p>
          <a:p>
            <a:r>
              <a:rPr lang="en-IN" u="sng" dirty="0" smtClean="0"/>
              <a:t>Three  members will implement :</a:t>
            </a:r>
          </a:p>
          <a:p>
            <a:pPr marL="342900" indent="-342900"/>
            <a:r>
              <a:rPr lang="en-IN" dirty="0" smtClean="0"/>
              <a:t>1.Obtain  weight pruned  optimal  networks using  Sparse Model soup on </a:t>
            </a:r>
            <a:r>
              <a:rPr lang="en-IN" b="1" dirty="0" smtClean="0">
                <a:solidFill>
                  <a:srgbClr val="C00000"/>
                </a:solidFill>
              </a:rPr>
              <a:t>CIFAR </a:t>
            </a:r>
            <a:r>
              <a:rPr lang="en-IN" dirty="0" smtClean="0"/>
              <a:t>dataset</a:t>
            </a:r>
            <a:r>
              <a:rPr lang="en-IN" dirty="0" smtClean="0"/>
              <a:t>.</a:t>
            </a:r>
          </a:p>
          <a:p>
            <a:pPr marL="342900" indent="-342900"/>
            <a:r>
              <a:rPr lang="en-IN" dirty="0" smtClean="0"/>
              <a:t>2.Obtain  gradient pruned  optimal  networks using  Sparse Model soup </a:t>
            </a:r>
            <a:r>
              <a:rPr lang="en-IN" dirty="0" smtClean="0"/>
              <a:t>on </a:t>
            </a:r>
            <a:r>
              <a:rPr lang="en-IN" b="1" dirty="0" smtClean="0">
                <a:solidFill>
                  <a:srgbClr val="C00000"/>
                </a:solidFill>
              </a:rPr>
              <a:t>CIFAR</a:t>
            </a:r>
            <a:r>
              <a:rPr lang="en-IN" dirty="0" smtClean="0"/>
              <a:t> dataset</a:t>
            </a:r>
          </a:p>
          <a:p>
            <a:pPr marL="342900" indent="-342900"/>
            <a:endParaRPr lang="en-IN" dirty="0" smtClean="0"/>
          </a:p>
          <a:p>
            <a:r>
              <a:rPr lang="en-IN" u="sng" dirty="0" smtClean="0"/>
              <a:t>Team Work:</a:t>
            </a:r>
          </a:p>
          <a:p>
            <a:endParaRPr lang="en-IN" u="sng" dirty="0" smtClean="0"/>
          </a:p>
          <a:p>
            <a:r>
              <a:rPr lang="en-IN" dirty="0" smtClean="0"/>
              <a:t>From the above work  analyse performance  for original network, </a:t>
            </a:r>
            <a:r>
              <a:rPr lang="en-IN" dirty="0" smtClean="0"/>
              <a:t>optimal </a:t>
            </a:r>
            <a:endParaRPr lang="en-IN" dirty="0" smtClean="0"/>
          </a:p>
          <a:p>
            <a:r>
              <a:rPr lang="en-IN" dirty="0" smtClean="0"/>
              <a:t>Sub network , </a:t>
            </a:r>
            <a:r>
              <a:rPr lang="en-IN" dirty="0" smtClean="0"/>
              <a:t>with weight pruning </a:t>
            </a:r>
            <a:r>
              <a:rPr lang="en-IN" dirty="0" smtClean="0"/>
              <a:t> </a:t>
            </a:r>
            <a:r>
              <a:rPr lang="en-IN" dirty="0" smtClean="0"/>
              <a:t>and gradient </a:t>
            </a:r>
            <a:r>
              <a:rPr lang="en-IN" dirty="0" smtClean="0"/>
              <a:t> pruning.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800600"/>
            <a:ext cx="5127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Feasibility 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1.Can be implemented for Small datasets.</a:t>
            </a:r>
          </a:p>
          <a:p>
            <a:r>
              <a:rPr lang="en-US" dirty="0" smtClean="0"/>
              <a:t>2.Tensorflow library will be used for implementation.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435</Words>
  <Application>Microsoft Office PowerPoint</Application>
  <PresentationFormat>On-screen Show (4:3)</PresentationFormat>
  <Paragraphs>63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138</cp:revision>
  <dcterms:created xsi:type="dcterms:W3CDTF">2006-08-16T00:00:00Z</dcterms:created>
  <dcterms:modified xsi:type="dcterms:W3CDTF">2023-11-07T17:00:23Z</dcterms:modified>
</cp:coreProperties>
</file>