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2" r:id="rId4"/>
    <p:sldId id="270" r:id="rId5"/>
    <p:sldId id="281" r:id="rId6"/>
    <p:sldId id="272" r:id="rId7"/>
    <p:sldId id="267" r:id="rId8"/>
    <p:sldId id="280" r:id="rId9"/>
    <p:sldId id="263" r:id="rId10"/>
    <p:sldId id="273" r:id="rId11"/>
    <p:sldId id="279" r:id="rId12"/>
    <p:sldId id="264" r:id="rId13"/>
    <p:sldId id="276" r:id="rId14"/>
    <p:sldId id="277" r:id="rId15"/>
    <p:sldId id="265" r:id="rId16"/>
    <p:sldId id="304" r:id="rId17"/>
    <p:sldId id="278" r:id="rId18"/>
    <p:sldId id="266" r:id="rId19"/>
    <p:sldId id="305" r:id="rId20"/>
    <p:sldId id="283" r:id="rId21"/>
    <p:sldId id="298" r:id="rId22"/>
    <p:sldId id="296" r:id="rId23"/>
    <p:sldId id="290" r:id="rId24"/>
    <p:sldId id="302" r:id="rId25"/>
    <p:sldId id="291" r:id="rId26"/>
    <p:sldId id="299" r:id="rId27"/>
    <p:sldId id="289" r:id="rId28"/>
    <p:sldId id="288" r:id="rId29"/>
    <p:sldId id="30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E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0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EE6FA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OI10.1109/ACCESS.2020.2964752,%20IEEE%20Acces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990600"/>
            <a:ext cx="830823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/>
          </a:p>
          <a:p>
            <a:r>
              <a:rPr lang="en-IN" sz="2400" b="1"/>
              <a:t>        PRUNING </a:t>
            </a:r>
            <a:r>
              <a:rPr lang="en-IN" sz="2400" b="1" dirty="0"/>
              <a:t>NEURAL NETWORKS: LOTTERY TICKET APPROACH</a:t>
            </a:r>
          </a:p>
          <a:p>
            <a:r>
              <a:rPr lang="en-IN" sz="2400" b="1" dirty="0"/>
              <a:t>			</a:t>
            </a:r>
          </a:p>
          <a:p>
            <a:r>
              <a:rPr lang="en-IN" sz="2400" b="1" dirty="0"/>
              <a:t>			</a:t>
            </a:r>
            <a:r>
              <a:rPr lang="en-IN" sz="2400" b="1"/>
              <a:t>                  by</a:t>
            </a:r>
          </a:p>
          <a:p>
            <a:endParaRPr lang="en-IN" sz="2400" b="1"/>
          </a:p>
          <a:p>
            <a:r>
              <a:rPr lang="en-IN" sz="2400" b="1"/>
              <a:t>                                                       </a:t>
            </a:r>
            <a:r>
              <a:rPr lang="en-IN" sz="2400" b="1" u="sng"/>
              <a:t>Group-8</a:t>
            </a:r>
            <a:endParaRPr lang="en-IN" sz="2400" b="1" u="sng" dirty="0"/>
          </a:p>
          <a:p>
            <a:r>
              <a:rPr lang="en-IN" sz="2400" b="1"/>
              <a:t>                                     Himakar Sai Chowdary Maddipati</a:t>
            </a:r>
          </a:p>
          <a:p>
            <a:r>
              <a:rPr lang="en-IN" sz="2400" b="1"/>
              <a:t>                                               Harshit Kumawat</a:t>
            </a:r>
          </a:p>
          <a:p>
            <a:r>
              <a:rPr lang="en-IN" sz="2400" b="1"/>
              <a:t>                                                  Garvit Katyal</a:t>
            </a:r>
          </a:p>
          <a:p>
            <a:r>
              <a:rPr lang="en-IN" sz="2400" b="1"/>
              <a:t>                                                   Jayshil Patel</a:t>
            </a:r>
          </a:p>
          <a:p>
            <a:r>
              <a:rPr lang="en-IN" sz="2400" b="1"/>
              <a:t>                                                   Rushil Kumar</a:t>
            </a:r>
          </a:p>
          <a:p>
            <a:r>
              <a:rPr lang="en-IN" sz="2400" b="1"/>
              <a:t>                                                      Samik Pal</a:t>
            </a:r>
            <a:endParaRPr lang="en-US" sz="2400" b="1" dirty="0"/>
          </a:p>
          <a:p>
            <a:r>
              <a:rPr lang="en-IN" sz="2400" b="1" dirty="0"/>
              <a:t> </a:t>
            </a:r>
            <a:endParaRPr 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2149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Paper3 Results</a:t>
            </a:r>
            <a:r>
              <a:rPr lang="en-IN" sz="2400" dirty="0"/>
              <a:t>: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1219200"/>
            <a:ext cx="701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/>
            <a:r>
              <a:rPr lang="en-IN" b="1" dirty="0"/>
              <a:t>1. Varying the % of Weights </a:t>
            </a:r>
          </a:p>
          <a:p>
            <a:pPr marL="342900" indent="-342900" fontAlgn="base"/>
            <a:r>
              <a:rPr lang="en-IN" dirty="0"/>
              <a:t>Percentage of weights remaining in sub network  Is selected from set  k=[10,30,50,70,90]</a:t>
            </a:r>
          </a:p>
          <a:p>
            <a:pPr marL="342900" indent="-342900" fontAlgn="base"/>
            <a:r>
              <a:rPr lang="en-IN" dirty="0"/>
              <a:t>     </a:t>
            </a:r>
            <a:r>
              <a:rPr lang="en-IN" b="1" dirty="0"/>
              <a:t>Best accuracy achieved at sub network with </a:t>
            </a:r>
            <a:r>
              <a:rPr lang="en-IN" sz="2000" b="1" dirty="0">
                <a:solidFill>
                  <a:srgbClr val="FF0000"/>
                </a:solidFill>
              </a:rPr>
              <a:t>k=50</a:t>
            </a:r>
          </a:p>
          <a:p>
            <a:pPr marL="342900" indent="-342900" fontAlgn="base"/>
            <a:r>
              <a:rPr lang="en-IN" b="1" dirty="0"/>
              <a:t>2. Varying the Width</a:t>
            </a:r>
          </a:p>
          <a:p>
            <a:pPr marL="342900" indent="-342900" fontAlgn="base"/>
            <a:r>
              <a:rPr lang="en-IN" b="1" dirty="0"/>
              <a:t>    </a:t>
            </a:r>
            <a:r>
              <a:rPr lang="en-IN" dirty="0"/>
              <a:t> width of layers is varied from set  w=[0.25 to 2.0]</a:t>
            </a:r>
          </a:p>
          <a:p>
            <a:pPr marL="342900" indent="-342900" fontAlgn="base"/>
            <a:r>
              <a:rPr lang="en-IN" dirty="0"/>
              <a:t>      </a:t>
            </a:r>
            <a:r>
              <a:rPr lang="en-IN" b="1" dirty="0"/>
              <a:t>Best accuracy achieved at sub network with </a:t>
            </a:r>
            <a:r>
              <a:rPr lang="en-IN" b="1" dirty="0">
                <a:solidFill>
                  <a:srgbClr val="FF0000"/>
                </a:solidFill>
              </a:rPr>
              <a:t> width 2.0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b="1" dirty="0"/>
              <a:t>3. Comparing with Paper 2.Deconstructing lottery tickets: Zeros, signs, and the </a:t>
            </a:r>
            <a:r>
              <a:rPr lang="en-IN" b="1" dirty="0" err="1"/>
              <a:t>supermask</a:t>
            </a:r>
            <a:r>
              <a:rPr lang="en-IN" b="1" dirty="0"/>
              <a:t>:</a:t>
            </a:r>
          </a:p>
          <a:p>
            <a:pPr marL="342900" indent="-342900" fontAlgn="base"/>
            <a:r>
              <a:rPr lang="en-US" dirty="0"/>
              <a:t>Better accuracy </a:t>
            </a:r>
            <a:r>
              <a:rPr lang="en-US" b="1" dirty="0">
                <a:solidFill>
                  <a:srgbClr val="FF0000"/>
                </a:solidFill>
              </a:rPr>
              <a:t>than paper2 </a:t>
            </a:r>
            <a:r>
              <a:rPr lang="en-US" dirty="0"/>
              <a:t>as they used   </a:t>
            </a:r>
            <a:r>
              <a:rPr lang="en-US" dirty="0" err="1"/>
              <a:t>xavier</a:t>
            </a:r>
            <a:r>
              <a:rPr lang="en-US" dirty="0"/>
              <a:t> normal distribution for weight initialization.</a:t>
            </a:r>
            <a:endParaRPr lang="en-IN" b="1" dirty="0"/>
          </a:p>
          <a:p>
            <a:pPr marL="342900" indent="-342900" fontAlgn="base"/>
            <a:r>
              <a:rPr lang="en-IN" b="1" dirty="0"/>
              <a:t>4. Effect of The Distribution</a:t>
            </a:r>
          </a:p>
          <a:p>
            <a:pPr marL="342900" indent="-342900" fontAlgn="base"/>
            <a:r>
              <a:rPr lang="en-IN" b="1" dirty="0"/>
              <a:t>    </a:t>
            </a:r>
            <a:r>
              <a:rPr lang="en-IN" b="1" dirty="0">
                <a:solidFill>
                  <a:srgbClr val="FF0000"/>
                </a:solidFill>
              </a:rPr>
              <a:t>signed </a:t>
            </a:r>
            <a:r>
              <a:rPr lang="en-IN" b="1" dirty="0" err="1">
                <a:solidFill>
                  <a:srgbClr val="FF0000"/>
                </a:solidFill>
              </a:rPr>
              <a:t>kaiming</a:t>
            </a:r>
            <a:r>
              <a:rPr lang="en-IN" b="1" dirty="0">
                <a:solidFill>
                  <a:srgbClr val="FF0000"/>
                </a:solidFill>
              </a:rPr>
              <a:t> distribution </a:t>
            </a:r>
            <a:r>
              <a:rPr lang="en-IN" dirty="0"/>
              <a:t>of weights gave good results, compared to</a:t>
            </a:r>
          </a:p>
          <a:p>
            <a:pPr marL="342900" indent="-342900" fontAlgn="base"/>
            <a:r>
              <a:rPr lang="en-IN" dirty="0"/>
              <a:t>Xavier and </a:t>
            </a:r>
            <a:r>
              <a:rPr lang="en-IN" dirty="0" err="1"/>
              <a:t>kaiming</a:t>
            </a:r>
            <a:r>
              <a:rPr lang="en-IN" dirty="0"/>
              <a:t> distribution . </a:t>
            </a:r>
          </a:p>
          <a:p>
            <a:pPr marL="342900" indent="-342900" fontAlgn="base"/>
            <a:r>
              <a:rPr lang="en-IN" b="1" dirty="0"/>
              <a:t>5. Image Net Experiments</a:t>
            </a:r>
          </a:p>
          <a:p>
            <a:pPr marL="342900" indent="-342900" fontAlgn="base"/>
            <a:r>
              <a:rPr lang="en-US" dirty="0"/>
              <a:t>Experiments on  Image Net  gave results </a:t>
            </a:r>
            <a:r>
              <a:rPr lang="en-US" b="1" dirty="0">
                <a:solidFill>
                  <a:srgbClr val="FF0000"/>
                </a:solidFill>
              </a:rPr>
              <a:t>similar </a:t>
            </a:r>
            <a:r>
              <a:rPr lang="en-US" dirty="0"/>
              <a:t>to CIFAR-10</a:t>
            </a:r>
            <a:endParaRPr lang="en-IN" b="1" dirty="0"/>
          </a:p>
          <a:p>
            <a:pPr marL="342900" indent="-342900" fontAlgn="base"/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898925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Paper4</a:t>
            </a:r>
          </a:p>
          <a:p>
            <a:r>
              <a:rPr lang="en-IN" sz="2400" b="1" dirty="0"/>
              <a:t>    Understanding the difficulty of training deep feed forward </a:t>
            </a:r>
          </a:p>
          <a:p>
            <a:r>
              <a:rPr lang="en-IN" sz="2400" b="1" dirty="0"/>
              <a:t>                                         neural networks</a:t>
            </a:r>
          </a:p>
          <a:p>
            <a:r>
              <a:rPr lang="en-IN" dirty="0"/>
              <a:t>                                                Xavier </a:t>
            </a:r>
            <a:r>
              <a:rPr lang="en-IN" dirty="0" err="1"/>
              <a:t>Glorot</a:t>
            </a:r>
            <a:r>
              <a:rPr lang="en-IN" dirty="0"/>
              <a:t> ,</a:t>
            </a:r>
            <a:r>
              <a:rPr lang="en-IN" dirty="0" err="1"/>
              <a:t>Yoshua</a:t>
            </a:r>
            <a:r>
              <a:rPr lang="en-IN" dirty="0"/>
              <a:t> </a:t>
            </a:r>
            <a:r>
              <a:rPr lang="en-IN" dirty="0" err="1"/>
              <a:t>Bengio</a:t>
            </a:r>
            <a:endParaRPr lang="en-IN" dirty="0"/>
          </a:p>
          <a:p>
            <a:endParaRPr lang="en-IN" b="1" dirty="0"/>
          </a:p>
          <a:p>
            <a:r>
              <a:rPr lang="en-IN" b="1" dirty="0"/>
              <a:t>Rational </a:t>
            </a:r>
            <a:r>
              <a:rPr lang="en-IN" dirty="0"/>
              <a:t>:</a:t>
            </a:r>
            <a:r>
              <a:rPr lang="en-US" dirty="0"/>
              <a:t>For deep neural networks we study how activations and gradients vary across layers </a:t>
            </a:r>
          </a:p>
          <a:p>
            <a:r>
              <a:rPr lang="en-US" dirty="0"/>
              <a:t>during training and testing.</a:t>
            </a:r>
          </a:p>
          <a:p>
            <a:endParaRPr lang="en-IN" b="1" dirty="0"/>
          </a:p>
          <a:p>
            <a:r>
              <a:rPr lang="en-IN" b="1" dirty="0"/>
              <a:t>Hypothesis </a:t>
            </a:r>
            <a:r>
              <a:rPr lang="en-IN" dirty="0"/>
              <a:t>: </a:t>
            </a:r>
            <a:r>
              <a:rPr lang="en-US" dirty="0"/>
              <a:t>propose a  weights initialization scheme  and activation function that brings </a:t>
            </a:r>
          </a:p>
          <a:p>
            <a:r>
              <a:rPr lang="en-US" dirty="0"/>
              <a:t>substantially faster convergence.</a:t>
            </a:r>
          </a:p>
          <a:p>
            <a:endParaRPr lang="en-IN" dirty="0"/>
          </a:p>
          <a:p>
            <a:r>
              <a:rPr lang="en-IN" b="1" dirty="0"/>
              <a:t>Datasets:CIFAR-10,IMAGENET</a:t>
            </a:r>
          </a:p>
          <a:p>
            <a:endParaRPr lang="en-US" b="1" dirty="0"/>
          </a:p>
          <a:p>
            <a:r>
              <a:rPr lang="en-IN" b="1" dirty="0"/>
              <a:t>networks: Conv-2,Conv-4 ,Conv-6,CONV-8</a:t>
            </a:r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r>
              <a:rPr lang="en-IN" b="1" dirty="0"/>
              <a:t> 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85800"/>
            <a:ext cx="8839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Paper4  Methodology </a:t>
            </a:r>
            <a:r>
              <a:rPr lang="en-IN" sz="2400" dirty="0"/>
              <a:t>:</a:t>
            </a:r>
          </a:p>
          <a:p>
            <a:endParaRPr lang="en-US" dirty="0"/>
          </a:p>
          <a:p>
            <a:r>
              <a:rPr lang="en-IN" dirty="0"/>
              <a:t> 1.Train and test a </a:t>
            </a:r>
            <a:r>
              <a:rPr lang="en-US" dirty="0"/>
              <a:t>feed forward neural networks with </a:t>
            </a:r>
            <a:r>
              <a:rPr lang="en-US" b="1" i="1" dirty="0"/>
              <a:t>one to five hidden layers</a:t>
            </a:r>
            <a:r>
              <a:rPr lang="en-US" dirty="0"/>
              <a:t>, with </a:t>
            </a:r>
            <a:r>
              <a:rPr lang="en-US" b="1" i="1" dirty="0"/>
              <a:t>one thousand hidden units per layer</a:t>
            </a:r>
            <a:r>
              <a:rPr lang="en-US" dirty="0"/>
              <a:t>.</a:t>
            </a:r>
          </a:p>
          <a:p>
            <a:endParaRPr lang="en-IN" dirty="0"/>
          </a:p>
          <a:p>
            <a:r>
              <a:rPr lang="en-IN" dirty="0"/>
              <a:t>2.Execute step 1 for three different activation functions : </a:t>
            </a:r>
            <a:r>
              <a:rPr lang="en-IN" b="1" i="1" dirty="0"/>
              <a:t>sigmoid , </a:t>
            </a:r>
            <a:r>
              <a:rPr lang="en-IN" b="1" i="1" dirty="0" err="1"/>
              <a:t>tanh</a:t>
            </a:r>
            <a:r>
              <a:rPr lang="en-IN" b="1" i="1" dirty="0"/>
              <a:t> , </a:t>
            </a:r>
            <a:r>
              <a:rPr lang="en-IN" b="1" i="1" dirty="0" err="1"/>
              <a:t>softsign</a:t>
            </a:r>
            <a:r>
              <a:rPr lang="en-IN" b="1" i="1" dirty="0"/>
              <a:t>[x/(1+|x|)]</a:t>
            </a:r>
          </a:p>
          <a:p>
            <a:r>
              <a:rPr lang="en-IN" b="1" i="1" dirty="0"/>
              <a:t> with </a:t>
            </a:r>
            <a:r>
              <a:rPr lang="en-IN" b="1" dirty="0"/>
              <a:t>standard weights initialization.</a:t>
            </a:r>
            <a:endParaRPr lang="en-IN" b="1" i="1" dirty="0"/>
          </a:p>
          <a:p>
            <a:r>
              <a:rPr lang="en-IN" i="1" dirty="0"/>
              <a:t>3.</a:t>
            </a:r>
            <a:r>
              <a:rPr lang="en-IN" dirty="0"/>
              <a:t>Run step2 with</a:t>
            </a:r>
            <a:r>
              <a:rPr lang="en-IN" i="1" dirty="0"/>
              <a:t> </a:t>
            </a:r>
            <a:r>
              <a:rPr lang="en-IN" b="1" dirty="0"/>
              <a:t>normalized weight initialization</a:t>
            </a:r>
            <a:r>
              <a:rPr lang="en-IN" i="1" dirty="0"/>
              <a:t>. </a:t>
            </a:r>
            <a:r>
              <a:rPr lang="en-IN" dirty="0"/>
              <a:t>as per formula:</a:t>
            </a:r>
          </a:p>
          <a:p>
            <a:endParaRPr lang="en-IN" dirty="0"/>
          </a:p>
          <a:p>
            <a:endParaRPr lang="en-IN" i="1" dirty="0"/>
          </a:p>
          <a:p>
            <a:r>
              <a:rPr lang="en-IN" dirty="0"/>
              <a:t>Where u is uniform distribution, n =size of previous layer</a:t>
            </a:r>
          </a:p>
          <a:p>
            <a:endParaRPr lang="en-IN" dirty="0"/>
          </a:p>
          <a:p>
            <a:r>
              <a:rPr lang="en-IN" i="1" dirty="0"/>
              <a:t>4.</a:t>
            </a:r>
            <a:r>
              <a:rPr lang="en-IN" dirty="0"/>
              <a:t>For each layer in above steps obtain:</a:t>
            </a:r>
            <a:r>
              <a:rPr lang="en-IN" i="1" dirty="0"/>
              <a:t> </a:t>
            </a:r>
            <a:r>
              <a:rPr lang="en-IN" b="1" dirty="0"/>
              <a:t>activation outputs, back propagation gradients, train and test errors.</a:t>
            </a:r>
            <a:endParaRPr lang="en-US" b="1" dirty="0"/>
          </a:p>
          <a:p>
            <a:endParaRPr lang="en-US" dirty="0"/>
          </a:p>
          <a:p>
            <a:r>
              <a:rPr lang="en-IN" dirty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048000"/>
            <a:ext cx="21621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2152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Paper4 Results:</a:t>
            </a:r>
          </a:p>
          <a:p>
            <a:r>
              <a:rPr lang="en-IN" sz="2000" b="1" dirty="0"/>
              <a:t>Test Errors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990600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Shape 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MNIST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CIFAR-10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Image Net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 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16.27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1.64 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69.14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 sign 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16.06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1.72 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53.8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68.13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27.15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1.76 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70.58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Tanh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15.60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1.64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52.92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68.57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Sigmoid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57.28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358140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1.The </a:t>
            </a:r>
            <a:r>
              <a:rPr lang="en-US" b="1" dirty="0" err="1"/>
              <a:t>softsign</a:t>
            </a:r>
            <a:r>
              <a:rPr lang="en-US" dirty="0"/>
              <a:t> networks seem to be more </a:t>
            </a:r>
            <a:r>
              <a:rPr lang="en-US" b="1" dirty="0"/>
              <a:t>robust</a:t>
            </a:r>
            <a:r>
              <a:rPr lang="en-US" dirty="0"/>
              <a:t> to the initialization procedure than the </a:t>
            </a:r>
            <a:r>
              <a:rPr lang="en-US" dirty="0" err="1"/>
              <a:t>tanh</a:t>
            </a:r>
            <a:r>
              <a:rPr lang="en-US" dirty="0"/>
              <a:t> networks</a:t>
            </a:r>
          </a:p>
          <a:p>
            <a:endParaRPr lang="en-IN" dirty="0"/>
          </a:p>
          <a:p>
            <a:r>
              <a:rPr lang="en-US" dirty="0"/>
              <a:t>2.For </a:t>
            </a:r>
            <a:r>
              <a:rPr lang="en-US" b="1" i="1" dirty="0" err="1"/>
              <a:t>tanh</a:t>
            </a:r>
            <a:r>
              <a:rPr lang="en-US" dirty="0"/>
              <a:t> networks, the proposed </a:t>
            </a:r>
            <a:r>
              <a:rPr lang="en-US" b="1" i="1" dirty="0"/>
              <a:t>normalized initialization</a:t>
            </a:r>
            <a:r>
              <a:rPr lang="en-US" dirty="0"/>
              <a:t> can be quite helpful</a:t>
            </a:r>
          </a:p>
          <a:p>
            <a:endParaRPr lang="en-US" dirty="0"/>
          </a:p>
          <a:p>
            <a:r>
              <a:rPr lang="en-US" b="1" i="1" dirty="0"/>
              <a:t>3.sigmoid or  hyperbolic tangent units</a:t>
            </a:r>
            <a:r>
              <a:rPr lang="en-US" dirty="0"/>
              <a:t> and </a:t>
            </a:r>
            <a:r>
              <a:rPr lang="en-US" b="1" i="1" dirty="0"/>
              <a:t>standard initialization</a:t>
            </a:r>
            <a:r>
              <a:rPr lang="en-US" dirty="0"/>
              <a:t> fare rather poorly.</a:t>
            </a:r>
          </a:p>
          <a:p>
            <a:endParaRPr lang="en-IN" dirty="0"/>
          </a:p>
          <a:p>
            <a:r>
              <a:rPr lang="en-IN" dirty="0"/>
              <a:t>4.Activation outputs </a:t>
            </a:r>
            <a:r>
              <a:rPr lang="en-IN" b="1" i="1" dirty="0"/>
              <a:t>saturation(nearing zero) is reduced </a:t>
            </a:r>
            <a:r>
              <a:rPr lang="en-IN" dirty="0"/>
              <a:t>by </a:t>
            </a:r>
            <a:r>
              <a:rPr lang="en-IN" dirty="0" err="1"/>
              <a:t>softsign</a:t>
            </a:r>
            <a:r>
              <a:rPr lang="en-IN" dirty="0"/>
              <a:t> when compared with </a:t>
            </a:r>
            <a:r>
              <a:rPr lang="en-IN" dirty="0" err="1"/>
              <a:t>tanh</a:t>
            </a:r>
            <a:r>
              <a:rPr lang="en-IN" dirty="0"/>
              <a:t> and sigmoid.</a:t>
            </a:r>
          </a:p>
          <a:p>
            <a:endParaRPr lang="en-IN" dirty="0"/>
          </a:p>
          <a:p>
            <a:r>
              <a:rPr lang="en-IN" dirty="0"/>
              <a:t>5.Back propagation </a:t>
            </a:r>
            <a:r>
              <a:rPr lang="en-IN" b="1" i="1" dirty="0"/>
              <a:t>gradients  values increased</a:t>
            </a:r>
            <a:r>
              <a:rPr lang="en-IN" dirty="0"/>
              <a:t> with </a:t>
            </a:r>
            <a:r>
              <a:rPr lang="en-IN" b="1" i="1" dirty="0"/>
              <a:t>normalized initialization</a:t>
            </a:r>
            <a:r>
              <a:rPr lang="en-IN" dirty="0"/>
              <a:t> for three activations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185" y="152400"/>
            <a:ext cx="852073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Paper5</a:t>
            </a:r>
          </a:p>
          <a:p>
            <a:endParaRPr lang="en-IN" sz="2400" b="1" u="sng" dirty="0"/>
          </a:p>
          <a:p>
            <a:r>
              <a:rPr lang="en-IN" sz="2400" b="1" dirty="0"/>
              <a:t>PRUNING CONVOLUTIONAL NEURAL NETWORKS</a:t>
            </a:r>
            <a:r>
              <a:rPr lang="en-US" sz="2400" b="1" dirty="0"/>
              <a:t> </a:t>
            </a:r>
            <a:r>
              <a:rPr lang="en-IN" sz="2400" b="1" dirty="0"/>
              <a:t>FOR RESOURCE </a:t>
            </a:r>
          </a:p>
          <a:p>
            <a:r>
              <a:rPr lang="en-IN" sz="2400" b="1" dirty="0"/>
              <a:t>EFFICIENT   INFERENCE                                           </a:t>
            </a:r>
          </a:p>
          <a:p>
            <a:pPr algn="ctr"/>
            <a:r>
              <a:rPr lang="en-IN" sz="2400" b="1" dirty="0"/>
              <a:t>               </a:t>
            </a:r>
            <a:r>
              <a:rPr lang="en-IN" sz="1600" dirty="0" err="1"/>
              <a:t>Pavlo</a:t>
            </a:r>
            <a:r>
              <a:rPr lang="en-IN" sz="1600" dirty="0"/>
              <a:t> Molchanov, Stephen Tyree, </a:t>
            </a:r>
            <a:r>
              <a:rPr lang="en-IN" sz="1600" dirty="0" err="1"/>
              <a:t>Tero</a:t>
            </a:r>
            <a:r>
              <a:rPr lang="en-IN" sz="1600" dirty="0"/>
              <a:t> </a:t>
            </a:r>
            <a:r>
              <a:rPr lang="en-IN" sz="1600" dirty="0" err="1"/>
              <a:t>Karras,Timo</a:t>
            </a:r>
            <a:r>
              <a:rPr lang="en-IN" sz="1600" dirty="0"/>
              <a:t> Aila, Jan Kautz</a:t>
            </a:r>
            <a:endParaRPr lang="en-US" sz="1600" b="1" dirty="0"/>
          </a:p>
          <a:p>
            <a:pPr algn="ctr"/>
            <a:endParaRPr lang="en-IN" sz="2400" b="1" u="sng" dirty="0"/>
          </a:p>
          <a:p>
            <a:r>
              <a:rPr lang="en-IN" b="1" dirty="0"/>
              <a:t>Rationale</a:t>
            </a:r>
            <a:r>
              <a:rPr lang="en-IN" dirty="0"/>
              <a:t>:</a:t>
            </a:r>
            <a:r>
              <a:rPr lang="en-US" dirty="0"/>
              <a:t> pruning </a:t>
            </a:r>
            <a:r>
              <a:rPr lang="en-US" b="1" i="1" dirty="0"/>
              <a:t>convolution kernels</a:t>
            </a:r>
            <a:r>
              <a:rPr lang="en-US" dirty="0"/>
              <a:t> in neural networks to enable efficient inference.</a:t>
            </a:r>
          </a:p>
          <a:p>
            <a:endParaRPr lang="en-IN" b="1" dirty="0"/>
          </a:p>
          <a:p>
            <a:r>
              <a:rPr lang="en-IN" b="1" dirty="0"/>
              <a:t>Hypothesis</a:t>
            </a:r>
            <a:r>
              <a:rPr lang="en-IN" dirty="0"/>
              <a:t>: </a:t>
            </a:r>
            <a:r>
              <a:rPr lang="en-US" dirty="0"/>
              <a:t>Propose Taylor expansion that approximates the change in the cost function </a:t>
            </a:r>
          </a:p>
          <a:p>
            <a:r>
              <a:rPr lang="en-US" dirty="0"/>
              <a:t>induced by pruning network parameters.</a:t>
            </a:r>
          </a:p>
          <a:p>
            <a:endParaRPr lang="en-US" b="1" u="sng" dirty="0"/>
          </a:p>
          <a:p>
            <a:r>
              <a:rPr lang="en-IN" b="1" dirty="0"/>
              <a:t>Datasets:</a:t>
            </a:r>
            <a:r>
              <a:rPr lang="en-US" b="1" dirty="0"/>
              <a:t>Flowers102,Birds200,Imagenet,nvGesture</a:t>
            </a:r>
          </a:p>
          <a:p>
            <a:endParaRPr lang="en-US" b="1" dirty="0"/>
          </a:p>
          <a:p>
            <a:r>
              <a:rPr lang="en-US" b="1" dirty="0"/>
              <a:t>networks:VGC16,AlexNet,R3DCNN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0"/>
            <a:ext cx="8229600" cy="230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Paper5 Methodology </a:t>
            </a:r>
            <a:r>
              <a:rPr lang="en-IN" sz="2400" dirty="0"/>
              <a:t>:</a:t>
            </a:r>
          </a:p>
          <a:p>
            <a:endParaRPr lang="en-US" dirty="0"/>
          </a:p>
          <a:p>
            <a:r>
              <a:rPr lang="en-IN" sz="1670" dirty="0"/>
              <a:t>1. Evaluate  Neural network</a:t>
            </a:r>
          </a:p>
          <a:p>
            <a:r>
              <a:rPr lang="en-IN" sz="1670" dirty="0"/>
              <a:t>2. Obtain new parameters based on backpropagation of the cost function.</a:t>
            </a:r>
          </a:p>
          <a:p>
            <a:r>
              <a:rPr lang="en-IN" sz="1670" dirty="0"/>
              <a:t>3. Use Pruning criteria: </a:t>
            </a:r>
            <a:r>
              <a:rPr lang="en-IN" sz="1670" b="1" i="1" dirty="0"/>
              <a:t>Minimum weight, minimum activation values, minimum mutual </a:t>
            </a:r>
          </a:p>
          <a:p>
            <a:r>
              <a:rPr lang="en-IN" sz="1670" b="1" i="1" dirty="0"/>
              <a:t>Information, Taylor expansion of cost function with and without pruning.</a:t>
            </a:r>
          </a:p>
          <a:p>
            <a:r>
              <a:rPr lang="en-IN" sz="1670" dirty="0"/>
              <a:t>4. Stop pruning after achieving good accuracy or better memory utilization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A3664-33F4-F8AD-DBEA-42BD267B8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1970468" cy="3237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A7CD13-0E0D-79A9-18B5-21E2D30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7" y="2322350"/>
            <a:ext cx="3200400" cy="38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A50A1E-74A2-8FB2-00E2-2E7367E20E1C}"/>
              </a:ext>
            </a:extLst>
          </p:cNvPr>
          <p:cNvSpPr txBox="1"/>
          <p:nvPr/>
        </p:nvSpPr>
        <p:spPr>
          <a:xfrm>
            <a:off x="3124200" y="28956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Taylor Expansion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34BE63-B329-DB6C-7362-576549130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87" y="3438526"/>
            <a:ext cx="4138605" cy="5238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E7102A-AAFB-A2DA-6407-E3A79CF94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887" y="4208301"/>
            <a:ext cx="4355034" cy="8919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12F3E-40C2-6320-B03F-0342A19CF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0887" y="5378526"/>
            <a:ext cx="5268475" cy="5650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3BE299F-A6E2-B515-DC8B-081EB5975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843618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D3BF25-DD81-AA05-9E8A-0DEA0B404B89}"/>
              </a:ext>
            </a:extLst>
          </p:cNvPr>
          <p:cNvSpPr txBox="1"/>
          <p:nvPr/>
        </p:nvSpPr>
        <p:spPr>
          <a:xfrm>
            <a:off x="381000" y="304800"/>
            <a:ext cx="1881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Paper 5 Results:</a:t>
            </a:r>
            <a:endParaRPr lang="en-US" sz="20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A5332-AE27-546A-48EA-0E803B90ED5D}"/>
              </a:ext>
            </a:extLst>
          </p:cNvPr>
          <p:cNvSpPr txBox="1"/>
          <p:nvPr/>
        </p:nvSpPr>
        <p:spPr>
          <a:xfrm>
            <a:off x="381000" y="455289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prune a trained VGG-16 network with the same parameters as before, except for enabling FLOPs regularization. They stop pruning at two points, 11.5 and 8.0 GFLOPs, and fine-tune both models for an additional five epochs with a learning rate of 10</a:t>
            </a:r>
            <a:r>
              <a:rPr lang="en-US" baseline="30000" dirty="0"/>
              <a:t>−4</a:t>
            </a:r>
            <a:r>
              <a:rPr lang="en-US" dirty="0"/>
              <a:t>. Fine-tuning after pruning significantly improves results: the network pruned to 11.5 GFLOPs improves from 83% to 87% top-5 validation accuracy, and the network pruned to 8.0 GFLOPs improves from 77.8% to 84.5%.</a:t>
            </a:r>
          </a:p>
        </p:txBody>
      </p:sp>
    </p:spTree>
    <p:extLst>
      <p:ext uri="{BB962C8B-B14F-4D97-AF65-F5344CB8AC3E}">
        <p14:creationId xmlns:p14="http://schemas.microsoft.com/office/powerpoint/2010/main" val="330260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886" y="228600"/>
            <a:ext cx="8939114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Paper6</a:t>
            </a:r>
          </a:p>
          <a:p>
            <a:endParaRPr lang="en-IN" b="1" dirty="0"/>
          </a:p>
          <a:p>
            <a:r>
              <a:rPr lang="en-IN" sz="2400" b="1" dirty="0"/>
              <a:t>                     PRUNING FILTERS FOR EFFICIENT CONVNETS</a:t>
            </a:r>
          </a:p>
          <a:p>
            <a:r>
              <a:rPr lang="en-IN" dirty="0"/>
              <a:t>                                 </a:t>
            </a:r>
            <a:r>
              <a:rPr lang="en-IN" dirty="0" err="1"/>
              <a:t>Hao</a:t>
            </a:r>
            <a:r>
              <a:rPr lang="en-IN" dirty="0"/>
              <a:t> Li, </a:t>
            </a:r>
            <a:r>
              <a:rPr lang="en-IN" dirty="0" err="1"/>
              <a:t>Asim</a:t>
            </a:r>
            <a:r>
              <a:rPr lang="en-IN" dirty="0"/>
              <a:t> </a:t>
            </a:r>
            <a:r>
              <a:rPr lang="en-IN" dirty="0" err="1"/>
              <a:t>Kadav</a:t>
            </a:r>
            <a:r>
              <a:rPr lang="en-IN" dirty="0"/>
              <a:t>, Igor </a:t>
            </a:r>
            <a:r>
              <a:rPr lang="en-IN" dirty="0" err="1"/>
              <a:t>Durdanovic</a:t>
            </a:r>
            <a:r>
              <a:rPr lang="en-IN" dirty="0"/>
              <a:t>, </a:t>
            </a:r>
            <a:r>
              <a:rPr lang="en-IN" dirty="0" err="1"/>
              <a:t>Hanan</a:t>
            </a:r>
            <a:r>
              <a:rPr lang="en-IN" dirty="0"/>
              <a:t> </a:t>
            </a:r>
            <a:r>
              <a:rPr lang="en-IN" dirty="0" err="1"/>
              <a:t>Samet</a:t>
            </a:r>
            <a:r>
              <a:rPr lang="en-IN" dirty="0"/>
              <a:t>, </a:t>
            </a:r>
          </a:p>
          <a:p>
            <a:endParaRPr lang="en-IN" dirty="0"/>
          </a:p>
          <a:p>
            <a:r>
              <a:rPr lang="en-IN" b="1" dirty="0"/>
              <a:t>Rational </a:t>
            </a:r>
            <a:r>
              <a:rPr lang="en-IN" dirty="0"/>
              <a:t>: </a:t>
            </a:r>
            <a:r>
              <a:rPr lang="en-US" dirty="0"/>
              <a:t>Reduce </a:t>
            </a:r>
            <a:r>
              <a:rPr lang="en-US" b="1" i="1" dirty="0"/>
              <a:t>computational cost</a:t>
            </a:r>
            <a:r>
              <a:rPr lang="en-US" dirty="0"/>
              <a:t> of neural networks by </a:t>
            </a:r>
            <a:r>
              <a:rPr lang="en-US" b="1" i="1" dirty="0"/>
              <a:t>pruning filters</a:t>
            </a:r>
            <a:r>
              <a:rPr lang="en-US" dirty="0"/>
              <a:t> of CNNs.</a:t>
            </a:r>
          </a:p>
          <a:p>
            <a:r>
              <a:rPr lang="en-IN" dirty="0"/>
              <a:t> </a:t>
            </a:r>
          </a:p>
          <a:p>
            <a:r>
              <a:rPr lang="en-IN" b="1" dirty="0"/>
              <a:t>Hypothesis </a:t>
            </a:r>
            <a:r>
              <a:rPr lang="en-IN" dirty="0"/>
              <a:t>:</a:t>
            </a:r>
            <a:r>
              <a:rPr lang="en-US" dirty="0"/>
              <a:t> simple filter pruning techniques can reduce inference costs for neural networks  </a:t>
            </a:r>
          </a:p>
          <a:p>
            <a:r>
              <a:rPr lang="en-US" dirty="0"/>
              <a:t>while  regaining close to the original accuracy by retraining the networks.</a:t>
            </a:r>
          </a:p>
          <a:p>
            <a:endParaRPr lang="en-US" b="1" u="sng" dirty="0"/>
          </a:p>
          <a:p>
            <a:r>
              <a:rPr lang="en-IN" b="1" dirty="0"/>
              <a:t>Datasets:</a:t>
            </a:r>
            <a:r>
              <a:rPr lang="en-US" b="1" dirty="0"/>
              <a:t> </a:t>
            </a:r>
            <a:r>
              <a:rPr lang="en-IN" b="1" dirty="0"/>
              <a:t>CIFAR-10,IMAGENET</a:t>
            </a:r>
          </a:p>
          <a:p>
            <a:endParaRPr lang="en-US" b="1" dirty="0"/>
          </a:p>
          <a:p>
            <a:r>
              <a:rPr lang="en-US" b="1" dirty="0"/>
              <a:t>Networks:VGC16,ResNet34, ResNet56,ResNet110</a:t>
            </a:r>
            <a:r>
              <a:rPr lang="en-IN" b="1" dirty="0"/>
              <a:t> </a:t>
            </a:r>
            <a:endParaRPr lang="en-US" dirty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578" y="228600"/>
            <a:ext cx="3005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Paper6 Methodology</a:t>
            </a:r>
            <a:r>
              <a:rPr lang="en-IN" sz="2400" dirty="0"/>
              <a:t>: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934E09-2738-9B97-234A-61275D38D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837022" cy="1561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067822-14F7-85AD-3432-2C2E3D6C806D}"/>
              </a:ext>
            </a:extLst>
          </p:cNvPr>
          <p:cNvSpPr txBox="1"/>
          <p:nvPr/>
        </p:nvSpPr>
        <p:spPr>
          <a:xfrm>
            <a:off x="2743200" y="914400"/>
            <a:ext cx="568919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Lets assume we have a layer with each feature map as height </a:t>
            </a:r>
            <a:r>
              <a:rPr lang="en-US" sz="2000" b="1" dirty="0"/>
              <a:t>h</a:t>
            </a:r>
            <a:r>
              <a:rPr lang="en-US" sz="2000" b="1" baseline="-25000" dirty="0"/>
              <a:t>i</a:t>
            </a:r>
            <a:r>
              <a:rPr lang="en-US" dirty="0"/>
              <a:t> and width </a:t>
            </a:r>
            <a:r>
              <a:rPr lang="en-US" sz="2000" b="1" dirty="0" err="1"/>
              <a:t>w</a:t>
            </a:r>
            <a:r>
              <a:rPr lang="en-US" sz="2000" b="1" baseline="-25000" dirty="0" err="1"/>
              <a:t>i</a:t>
            </a:r>
            <a:endParaRPr lang="en-US" sz="2000" b="1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</a:t>
            </a:r>
            <a:r>
              <a:rPr lang="en-US" dirty="0" err="1"/>
              <a:t>ni</a:t>
            </a:r>
            <a:r>
              <a:rPr lang="en-US" dirty="0"/>
              <a:t> such feature maps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create a filter (K) which will have kernel size as k X k and the n</a:t>
            </a:r>
            <a:r>
              <a:rPr lang="en-US" baseline="-25000" dirty="0"/>
              <a:t>i+1 </a:t>
            </a:r>
            <a:r>
              <a:rPr lang="en-US" dirty="0"/>
              <a:t>dimensions.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A501AF-E4EA-021D-2F8F-E39C98CE9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72" y="2621043"/>
            <a:ext cx="7771327" cy="1837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7FA625-C1D4-1AB2-FDF2-CD9DD0C18583}"/>
              </a:ext>
            </a:extLst>
          </p:cNvPr>
          <p:cNvSpPr txBox="1"/>
          <p:nvPr/>
        </p:nvSpPr>
        <p:spPr>
          <a:xfrm>
            <a:off x="152400" y="4473786"/>
            <a:ext cx="883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pruning of filters we make a matrix of filters with dimensions </a:t>
            </a:r>
            <a:r>
              <a:rPr lang="en-US" dirty="0" err="1"/>
              <a:t>ni</a:t>
            </a:r>
            <a:r>
              <a:rPr lang="en-US" dirty="0"/>
              <a:t> ( input dimensions ) and n </a:t>
            </a:r>
            <a:r>
              <a:rPr lang="en-US" baseline="-25000" dirty="0"/>
              <a:t>i+1 </a:t>
            </a:r>
            <a:r>
              <a:rPr lang="en-US" dirty="0"/>
              <a:t>and we select some filters among this matrix of filters to prune.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 : in previous </a:t>
            </a:r>
            <a:r>
              <a:rPr lang="en-US" dirty="0" err="1"/>
              <a:t>eg</a:t>
            </a:r>
            <a:r>
              <a:rPr lang="en-US" dirty="0"/>
              <a:t> we had </a:t>
            </a:r>
            <a:r>
              <a:rPr lang="en-US" dirty="0" err="1"/>
              <a:t>ni</a:t>
            </a:r>
            <a:r>
              <a:rPr lang="en-US" dirty="0"/>
              <a:t> = 3 (RGB) and n</a:t>
            </a:r>
            <a:r>
              <a:rPr lang="en-US" baseline="-25000" dirty="0"/>
              <a:t>i+1 </a:t>
            </a:r>
            <a:r>
              <a:rPr lang="en-US" dirty="0"/>
              <a:t>= 128. So we might remove one filter among the 128 filters which will be applying on RGB layer of input image.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our dimensions become 127. It reduced calculation of that one filter which was going to multiplied by RGB.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Moreover, now since for next layer we have input </a:t>
            </a:r>
            <a:r>
              <a:rPr lang="en-US" dirty="0" err="1"/>
              <a:t>dimesion</a:t>
            </a:r>
            <a:r>
              <a:rPr lang="en-US" dirty="0"/>
              <a:t> of 127. Therefore if n</a:t>
            </a:r>
            <a:r>
              <a:rPr lang="en-US" baseline="-25000" dirty="0"/>
              <a:t>(i+2) </a:t>
            </a:r>
            <a:r>
              <a:rPr lang="en-US" dirty="0"/>
              <a:t> is 256. Therefore it reduced the calculations for that one removed filter with next 256 filters.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76EE-CCBF-B8E9-8DE3-D35768C8A454}"/>
              </a:ext>
            </a:extLst>
          </p:cNvPr>
          <p:cNvSpPr txBox="1"/>
          <p:nvPr/>
        </p:nvSpPr>
        <p:spPr>
          <a:xfrm>
            <a:off x="245544" y="457200"/>
            <a:ext cx="759092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sz="2000" b="1" i="1" dirty="0">
                <a:solidFill>
                  <a:srgbClr val="C00000"/>
                </a:solidFill>
              </a:rPr>
              <a:t>procedure</a:t>
            </a:r>
            <a:r>
              <a:rPr lang="en-US" dirty="0"/>
              <a:t> of pruning m filters from the </a:t>
            </a:r>
            <a:r>
              <a:rPr lang="en-US" dirty="0" err="1"/>
              <a:t>ith</a:t>
            </a:r>
            <a:r>
              <a:rPr lang="en-US" dirty="0"/>
              <a:t> convolution layer is as follows: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D1215-2310-6288-A3BC-E24E3C9C5355}"/>
              </a:ext>
            </a:extLst>
          </p:cNvPr>
          <p:cNvSpPr txBox="1"/>
          <p:nvPr/>
        </p:nvSpPr>
        <p:spPr>
          <a:xfrm>
            <a:off x="258191" y="4267200"/>
            <a:ext cx="86276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IN" b="1" i="1" u="sng" dirty="0">
                <a:solidFill>
                  <a:srgbClr val="C00000"/>
                </a:solidFill>
              </a:rPr>
              <a:t>Pruning across layers</a:t>
            </a:r>
            <a:endParaRPr lang="en-US" b="1" i="1" u="sng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b="1" i="1" dirty="0"/>
              <a:t>Prune once and retrain</a:t>
            </a:r>
            <a:r>
              <a:rPr lang="en-US" dirty="0"/>
              <a:t>: Prune </a:t>
            </a:r>
            <a:r>
              <a:rPr lang="en-US" b="1" i="1" dirty="0"/>
              <a:t>filters of multiple layers at once</a:t>
            </a:r>
            <a:r>
              <a:rPr lang="en-US" dirty="0"/>
              <a:t> and retrain them until </a:t>
            </a:r>
          </a:p>
          <a:p>
            <a:pPr marL="342900" indent="-342900"/>
            <a:r>
              <a:rPr lang="en-US" dirty="0"/>
              <a:t>the original accuracy is restored.</a:t>
            </a:r>
          </a:p>
          <a:p>
            <a:r>
              <a:rPr lang="en-US" dirty="0"/>
              <a:t>2.</a:t>
            </a:r>
            <a:r>
              <a:rPr lang="en-US" b="1" i="1" dirty="0"/>
              <a:t> Prune and retrain iteratively</a:t>
            </a:r>
            <a:r>
              <a:rPr lang="en-US" dirty="0"/>
              <a:t>: Prune </a:t>
            </a:r>
            <a:r>
              <a:rPr lang="en-US" b="1" i="1" dirty="0"/>
              <a:t>filters layer by layer or filter by filter</a:t>
            </a:r>
            <a:r>
              <a:rPr lang="en-US" dirty="0"/>
              <a:t> and then </a:t>
            </a:r>
          </a:p>
          <a:p>
            <a:r>
              <a:rPr lang="en-US" dirty="0"/>
              <a:t>retrain iteratively. The model is retrained before pruning the next layer for the weights to </a:t>
            </a:r>
          </a:p>
          <a:p>
            <a:r>
              <a:rPr lang="en-US" dirty="0"/>
              <a:t>adapt to the changes from the pruning process.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FF959-26E4-1ECB-318A-A49B47223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346"/>
          <a:stretch/>
        </p:blipFill>
        <p:spPr>
          <a:xfrm>
            <a:off x="129763" y="1234745"/>
            <a:ext cx="8627618" cy="2194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850677-7ED2-E002-73D0-B757C8A537D9}"/>
              </a:ext>
            </a:extLst>
          </p:cNvPr>
          <p:cNvSpPr txBox="1"/>
          <p:nvPr/>
        </p:nvSpPr>
        <p:spPr>
          <a:xfrm>
            <a:off x="255381" y="3657600"/>
            <a:ext cx="8376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Pruning m filters of layer </a:t>
            </a:r>
            <a:r>
              <a:rPr lang="en-US" b="1" dirty="0" err="1"/>
              <a:t>i</a:t>
            </a:r>
            <a:r>
              <a:rPr lang="en-US" b="1" dirty="0"/>
              <a:t> will reduce m/ni+1 of the computation cost for both layers </a:t>
            </a:r>
            <a:r>
              <a:rPr lang="en-US" b="1" dirty="0" err="1"/>
              <a:t>i</a:t>
            </a:r>
            <a:r>
              <a:rPr lang="en-US" b="1" dirty="0"/>
              <a:t> and </a:t>
            </a:r>
            <a:r>
              <a:rPr lang="en-US" b="1" dirty="0" err="1"/>
              <a:t>i</a:t>
            </a:r>
            <a:r>
              <a:rPr lang="en-US" b="1" dirty="0"/>
              <a:t> + 1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6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33400"/>
            <a:ext cx="9423477" cy="643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Literature Survey</a:t>
            </a:r>
          </a:p>
          <a:p>
            <a:r>
              <a:rPr lang="en-US" sz="2400" b="1" dirty="0"/>
              <a:t>The following papers are studied.</a:t>
            </a:r>
          </a:p>
          <a:p>
            <a:endParaRPr lang="en-US" sz="2400" b="1" dirty="0"/>
          </a:p>
          <a:p>
            <a:r>
              <a:rPr lang="en-IN" sz="2000" b="1" dirty="0"/>
              <a:t>1.THE LOTTERY TICKET HYPOTHESIS:FINDING SPARSE, TRAINABLE NEURAL NETWORKS</a:t>
            </a:r>
            <a:endParaRPr lang="en-US" sz="2000" b="1" dirty="0"/>
          </a:p>
          <a:p>
            <a:r>
              <a:rPr lang="en-IN" sz="2000" b="1" dirty="0"/>
              <a:t>                                                                      - </a:t>
            </a:r>
            <a:r>
              <a:rPr lang="en-IN" sz="2000" dirty="0"/>
              <a:t>Jonathan </a:t>
            </a:r>
            <a:r>
              <a:rPr lang="en-IN" sz="2000" dirty="0" err="1"/>
              <a:t>Frankl,Michael</a:t>
            </a:r>
            <a:r>
              <a:rPr lang="en-IN" sz="2000" dirty="0"/>
              <a:t> </a:t>
            </a:r>
            <a:r>
              <a:rPr lang="en-IN" sz="2000" dirty="0" err="1"/>
              <a:t>Carbin</a:t>
            </a:r>
            <a:endParaRPr lang="en-IN" sz="2000" dirty="0"/>
          </a:p>
          <a:p>
            <a:r>
              <a:rPr lang="en-IN" sz="2000" b="1" dirty="0"/>
              <a:t>2.Deconstructing Lottery Tickets: Zeros, Signs, and the Super mask</a:t>
            </a:r>
            <a:endParaRPr lang="en-US" sz="2000" b="1" dirty="0"/>
          </a:p>
          <a:p>
            <a:r>
              <a:rPr lang="en-IN" sz="2000" b="1" dirty="0"/>
              <a:t>                                                               - </a:t>
            </a:r>
            <a:r>
              <a:rPr lang="en-IN" sz="2000" dirty="0"/>
              <a:t>Hattie Zhou, Janice </a:t>
            </a:r>
            <a:r>
              <a:rPr lang="en-IN" sz="2000" dirty="0" err="1"/>
              <a:t>Lan</a:t>
            </a:r>
            <a:r>
              <a:rPr lang="en-IN" sz="2000" dirty="0"/>
              <a:t>, Rosanne </a:t>
            </a:r>
            <a:r>
              <a:rPr lang="en-IN" sz="2000" dirty="0" err="1"/>
              <a:t>Liu,Jason</a:t>
            </a:r>
            <a:r>
              <a:rPr lang="en-IN" sz="2000" dirty="0"/>
              <a:t> </a:t>
            </a:r>
            <a:r>
              <a:rPr lang="en-IN" sz="2000" dirty="0" err="1"/>
              <a:t>Yosinski</a:t>
            </a:r>
            <a:endParaRPr lang="en-US" sz="2000" b="1" dirty="0"/>
          </a:p>
          <a:p>
            <a:r>
              <a:rPr lang="en-IN" sz="2000" b="1" dirty="0"/>
              <a:t>3.What’s Hidden in a Randomly Weighted Neural Network?</a:t>
            </a:r>
            <a:endParaRPr lang="en-US" sz="2000" b="1" dirty="0"/>
          </a:p>
          <a:p>
            <a:r>
              <a:rPr lang="en-IN" sz="2000" b="1" dirty="0"/>
              <a:t>                                                                - </a:t>
            </a:r>
            <a:r>
              <a:rPr lang="en-IN" sz="2000" dirty="0" err="1"/>
              <a:t>Vivek</a:t>
            </a:r>
            <a:r>
              <a:rPr lang="en-IN" sz="2000" dirty="0"/>
              <a:t> </a:t>
            </a:r>
            <a:r>
              <a:rPr lang="en-IN" sz="2000" dirty="0" err="1"/>
              <a:t>Ramanujan</a:t>
            </a:r>
            <a:r>
              <a:rPr lang="en-IN" sz="2000" dirty="0"/>
              <a:t>, Mitchell </a:t>
            </a:r>
            <a:r>
              <a:rPr lang="en-IN" sz="2000" dirty="0" err="1"/>
              <a:t>Wortsman</a:t>
            </a:r>
            <a:r>
              <a:rPr lang="en-IN" sz="2000" dirty="0"/>
              <a:t>,  </a:t>
            </a:r>
            <a:r>
              <a:rPr lang="en-IN" sz="2000" dirty="0" err="1"/>
              <a:t>Aniruddha</a:t>
            </a:r>
            <a:r>
              <a:rPr lang="en-IN" sz="2000" dirty="0"/>
              <a:t>,</a:t>
            </a:r>
          </a:p>
          <a:p>
            <a:r>
              <a:rPr lang="en-IN" sz="2000" dirty="0"/>
              <a:t>                                                                  </a:t>
            </a:r>
            <a:r>
              <a:rPr lang="en-IN" sz="2000" dirty="0" err="1"/>
              <a:t>Kembhavi,Ali</a:t>
            </a:r>
            <a:r>
              <a:rPr lang="en-IN" sz="2000" dirty="0"/>
              <a:t> </a:t>
            </a:r>
            <a:r>
              <a:rPr lang="en-IN" sz="2000" dirty="0" err="1"/>
              <a:t>Farhadi</a:t>
            </a:r>
            <a:r>
              <a:rPr lang="en-IN" sz="2000" dirty="0"/>
              <a:t> ,Mohammad </a:t>
            </a:r>
            <a:r>
              <a:rPr lang="en-IN" sz="2000" dirty="0" err="1"/>
              <a:t>Rastegari</a:t>
            </a:r>
            <a:endParaRPr lang="en-US" sz="2000" b="1" dirty="0"/>
          </a:p>
          <a:p>
            <a:r>
              <a:rPr lang="en-IN" sz="2000" b="1" dirty="0"/>
              <a:t>4.Understanding the difficulty of training deep feed forward neural networks</a:t>
            </a:r>
          </a:p>
          <a:p>
            <a:r>
              <a:rPr lang="en-IN" sz="2000" dirty="0"/>
              <a:t>                                                                  -Xavier </a:t>
            </a:r>
            <a:r>
              <a:rPr lang="en-IN" sz="2000" dirty="0" err="1"/>
              <a:t>Glorot</a:t>
            </a:r>
            <a:r>
              <a:rPr lang="en-IN" sz="2000" dirty="0"/>
              <a:t> </a:t>
            </a:r>
            <a:r>
              <a:rPr lang="en-IN" sz="2000" dirty="0" err="1"/>
              <a:t>Yoshua</a:t>
            </a:r>
            <a:r>
              <a:rPr lang="en-IN" sz="2000" dirty="0"/>
              <a:t> </a:t>
            </a:r>
            <a:r>
              <a:rPr lang="en-IN" sz="2000" dirty="0" err="1"/>
              <a:t>Bengio</a:t>
            </a:r>
            <a:endParaRPr lang="en-US" sz="2000" b="1" dirty="0"/>
          </a:p>
          <a:p>
            <a:r>
              <a:rPr lang="en-IN" sz="2000" b="1" dirty="0"/>
              <a:t> </a:t>
            </a:r>
            <a:endParaRPr lang="en-US" sz="2000" b="1" dirty="0"/>
          </a:p>
          <a:p>
            <a:r>
              <a:rPr lang="en-IN" sz="2000" b="1" dirty="0"/>
              <a:t>5.PRUNING CONVOLUTIONAL NEURAL NETWORKS</a:t>
            </a:r>
            <a:r>
              <a:rPr lang="en-US" sz="2000" b="1" dirty="0"/>
              <a:t> </a:t>
            </a:r>
            <a:r>
              <a:rPr lang="en-IN" sz="2000" b="1" dirty="0"/>
              <a:t>FOR RESOURCE EFFICIENT </a:t>
            </a:r>
          </a:p>
          <a:p>
            <a:r>
              <a:rPr lang="en-IN" sz="2000" b="1" dirty="0"/>
              <a:t>     INFERENCE                                              -</a:t>
            </a:r>
            <a:r>
              <a:rPr lang="en-IN" sz="2000" dirty="0" err="1"/>
              <a:t>Pavlo</a:t>
            </a:r>
            <a:r>
              <a:rPr lang="en-IN" sz="2000" dirty="0"/>
              <a:t> </a:t>
            </a:r>
            <a:r>
              <a:rPr lang="en-IN" sz="2000" dirty="0" err="1"/>
              <a:t>Molchanov</a:t>
            </a:r>
            <a:r>
              <a:rPr lang="en-IN" sz="2000" dirty="0"/>
              <a:t>, Stephen Tyree, </a:t>
            </a:r>
            <a:r>
              <a:rPr lang="en-IN" sz="2000" dirty="0" err="1"/>
              <a:t>Tero</a:t>
            </a:r>
            <a:r>
              <a:rPr lang="en-IN" sz="2000" dirty="0"/>
              <a:t> </a:t>
            </a:r>
            <a:r>
              <a:rPr lang="en-IN" sz="2000" dirty="0" err="1"/>
              <a:t>Karras</a:t>
            </a:r>
            <a:r>
              <a:rPr lang="en-IN" sz="2000" dirty="0"/>
              <a:t>,</a:t>
            </a:r>
          </a:p>
          <a:p>
            <a:r>
              <a:rPr lang="en-IN" sz="2000" dirty="0"/>
              <a:t>                                                                         </a:t>
            </a:r>
            <a:r>
              <a:rPr lang="en-IN" sz="2000" dirty="0" err="1"/>
              <a:t>Timo</a:t>
            </a:r>
            <a:r>
              <a:rPr lang="en-IN" sz="2000" dirty="0"/>
              <a:t> </a:t>
            </a:r>
            <a:r>
              <a:rPr lang="en-IN" sz="2000" dirty="0" err="1"/>
              <a:t>Aila</a:t>
            </a:r>
            <a:r>
              <a:rPr lang="en-IN" sz="2000" dirty="0"/>
              <a:t>, Jan </a:t>
            </a:r>
            <a:r>
              <a:rPr lang="en-IN" sz="2000" dirty="0" err="1"/>
              <a:t>Kautz</a:t>
            </a:r>
            <a:endParaRPr lang="en-US" sz="2000" b="1" dirty="0"/>
          </a:p>
          <a:p>
            <a:r>
              <a:rPr lang="en-IN" sz="2000" b="1" dirty="0"/>
              <a:t> </a:t>
            </a:r>
            <a:endParaRPr lang="en-US" sz="2000" b="1" dirty="0"/>
          </a:p>
          <a:p>
            <a:r>
              <a:rPr lang="en-IN" sz="2000" b="1" dirty="0"/>
              <a:t>6.PRUNING FILTERS FOR EFFICIENT CONVNETS</a:t>
            </a:r>
          </a:p>
          <a:p>
            <a:r>
              <a:rPr lang="en-IN" sz="2000" dirty="0"/>
              <a:t>                                                                  -</a:t>
            </a:r>
            <a:r>
              <a:rPr lang="en-IN" sz="2000" dirty="0" err="1"/>
              <a:t>Hao</a:t>
            </a:r>
            <a:r>
              <a:rPr lang="en-IN" sz="2000" dirty="0"/>
              <a:t> Li, </a:t>
            </a:r>
            <a:r>
              <a:rPr lang="en-IN" sz="2000" dirty="0" err="1"/>
              <a:t>Asim</a:t>
            </a:r>
            <a:r>
              <a:rPr lang="en-IN" sz="2000" dirty="0"/>
              <a:t> </a:t>
            </a:r>
            <a:r>
              <a:rPr lang="en-IN" sz="2000" dirty="0" err="1"/>
              <a:t>Kadav</a:t>
            </a:r>
            <a:r>
              <a:rPr lang="en-IN" sz="2000" dirty="0"/>
              <a:t>, Igor </a:t>
            </a:r>
            <a:r>
              <a:rPr lang="en-IN" sz="2000" dirty="0" err="1"/>
              <a:t>Durdanovic</a:t>
            </a:r>
            <a:r>
              <a:rPr lang="en-IN" sz="2000" dirty="0"/>
              <a:t>, </a:t>
            </a:r>
            <a:r>
              <a:rPr lang="en-IN" sz="2000" dirty="0" err="1"/>
              <a:t>Hanan</a:t>
            </a:r>
            <a:r>
              <a:rPr lang="en-IN" sz="2000" dirty="0"/>
              <a:t> </a:t>
            </a:r>
            <a:r>
              <a:rPr lang="en-IN" sz="2000" dirty="0" err="1"/>
              <a:t>Samet</a:t>
            </a:r>
            <a:r>
              <a:rPr lang="en-IN" sz="2000" dirty="0"/>
              <a:t>, </a:t>
            </a:r>
          </a:p>
          <a:p>
            <a:r>
              <a:rPr lang="en-IN" sz="2000" dirty="0"/>
              <a:t>                                                                    Hans Peter Graf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0600" y="381000"/>
            <a:ext cx="206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Paper6 </a:t>
            </a:r>
            <a:r>
              <a:rPr lang="en-IN" sz="2400" b="1" dirty="0"/>
              <a:t>Results</a:t>
            </a:r>
            <a:endParaRPr lang="en-US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7348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Research Problem</a:t>
            </a:r>
          </a:p>
          <a:p>
            <a:endParaRPr lang="en-IN" sz="2400" b="1" dirty="0"/>
          </a:p>
          <a:p>
            <a:r>
              <a:rPr lang="en-IN" sz="2400" b="1" dirty="0"/>
              <a:t>Pruning of Neural Network: Lottery Ticket sub-Networks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47800"/>
            <a:ext cx="9384044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Rational: </a:t>
            </a:r>
            <a:r>
              <a:rPr lang="en-IN" sz="2000" dirty="0"/>
              <a:t>Neural network computations require  high end Hardware ,consume lot of</a:t>
            </a:r>
          </a:p>
          <a:p>
            <a:r>
              <a:rPr lang="en-IN" sz="2000" dirty="0"/>
              <a:t> time and Energy. Large scale application of  Neural networks can be possible if they</a:t>
            </a:r>
          </a:p>
          <a:p>
            <a:r>
              <a:rPr lang="en-IN" sz="2000" dirty="0"/>
              <a:t> could be run on cell phones and laptops, which have limited resources. Efficient </a:t>
            </a:r>
          </a:p>
          <a:p>
            <a:r>
              <a:rPr lang="en-IN" sz="2000" dirty="0"/>
              <a:t>Neural Network  pruning  can reduce the parameter  of  networks with high accuracy.</a:t>
            </a:r>
          </a:p>
          <a:p>
            <a:r>
              <a:rPr lang="en-IN" sz="2000" dirty="0"/>
              <a:t> Lottery Ticket Hypothesis for pruning Neural networks without loss in accuracy  is </a:t>
            </a:r>
          </a:p>
          <a:p>
            <a:r>
              <a:rPr lang="en-IN" sz="2000" dirty="0"/>
              <a:t>proposed by researchers at MIT,CSAI Lab . Based on this Lottery Ticket  approach  </a:t>
            </a:r>
          </a:p>
          <a:p>
            <a:r>
              <a:rPr lang="en-IN" sz="2000" dirty="0"/>
              <a:t>pruning methods with different pruning masks ,pruning  scores , initialization methods, </a:t>
            </a:r>
          </a:p>
          <a:p>
            <a:r>
              <a:rPr lang="en-IN" sz="2000" dirty="0"/>
              <a:t>algorithms are proposed and studied by many researchers.</a:t>
            </a:r>
          </a:p>
          <a:p>
            <a:r>
              <a:rPr lang="en-IN" sz="2000" dirty="0"/>
              <a:t> </a:t>
            </a:r>
          </a:p>
          <a:p>
            <a:r>
              <a:rPr lang="en-IN" sz="2000" b="1" u="sng" dirty="0"/>
              <a:t>Hypothesis </a:t>
            </a:r>
            <a:r>
              <a:rPr lang="en-IN" sz="2000" dirty="0"/>
              <a:t>: We propose to study different methods of parameters pruning , parameter </a:t>
            </a:r>
          </a:p>
          <a:p>
            <a:r>
              <a:rPr lang="en-IN" sz="2000" dirty="0"/>
              <a:t>masking criteria , methods of initialising  remaining parameters to obtain sub network</a:t>
            </a:r>
          </a:p>
          <a:p>
            <a:r>
              <a:rPr lang="en-IN" sz="2000" dirty="0"/>
              <a:t> with good accuracy as original network. The proposed study will be carried out with</a:t>
            </a:r>
          </a:p>
          <a:p>
            <a:r>
              <a:rPr lang="en-IN" sz="2000" dirty="0"/>
              <a:t> different image datasets and convolution neural networks models.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85091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Motivation:</a:t>
            </a:r>
          </a:p>
          <a:p>
            <a:r>
              <a:rPr lang="en-US" dirty="0"/>
              <a:t>Neural  networks  have </a:t>
            </a:r>
            <a:r>
              <a:rPr lang="en-US" b="1" dirty="0">
                <a:solidFill>
                  <a:srgbClr val="FF0000"/>
                </a:solidFill>
              </a:rPr>
              <a:t>millions of parameters </a:t>
            </a:r>
            <a:r>
              <a:rPr lang="en-US" dirty="0"/>
              <a:t>which require </a:t>
            </a:r>
            <a:r>
              <a:rPr lang="en-US" b="1" dirty="0">
                <a:solidFill>
                  <a:srgbClr val="FF0000"/>
                </a:solidFill>
              </a:rPr>
              <a:t>billions of Floating point</a:t>
            </a:r>
            <a:r>
              <a:rPr lang="en-US" b="1" dirty="0"/>
              <a:t> </a:t>
            </a:r>
          </a:p>
          <a:p>
            <a:r>
              <a:rPr lang="en-US" dirty="0"/>
              <a:t>Operations and high computing </a:t>
            </a:r>
            <a:r>
              <a:rPr lang="en-US" b="1" i="1" dirty="0">
                <a:solidFill>
                  <a:srgbClr val="FF0000"/>
                </a:solidFill>
              </a:rPr>
              <a:t>processor and memory requirement </a:t>
            </a:r>
            <a:r>
              <a:rPr lang="en-US" dirty="0"/>
              <a:t>.A table indicating </a:t>
            </a:r>
          </a:p>
          <a:p>
            <a:r>
              <a:rPr lang="en-US" dirty="0"/>
              <a:t>Neural network complexity is shown below.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Pruning  neural networks  </a:t>
            </a:r>
            <a:r>
              <a:rPr lang="en-US" dirty="0"/>
              <a:t>can give good results  within </a:t>
            </a:r>
            <a:r>
              <a:rPr lang="en-US" b="1" dirty="0">
                <a:solidFill>
                  <a:srgbClr val="FF0000"/>
                </a:solidFill>
              </a:rPr>
              <a:t>short time </a:t>
            </a:r>
            <a:r>
              <a:rPr lang="en-US" dirty="0"/>
              <a:t>and  reduced usage of </a:t>
            </a:r>
          </a:p>
          <a:p>
            <a:r>
              <a:rPr lang="en-US" b="1" dirty="0">
                <a:solidFill>
                  <a:srgbClr val="FF0000"/>
                </a:solidFill>
              </a:rPr>
              <a:t>computing resources 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667000"/>
            <a:ext cx="7696200" cy="335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6211669"/>
            <a:ext cx="8271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Expression Recognition Method Based on a Lightweight </a:t>
            </a:r>
            <a:r>
              <a:rPr lang="en-IN" dirty="0" err="1"/>
              <a:t>Convolutional</a:t>
            </a:r>
            <a:r>
              <a:rPr lang="en-IN" dirty="0"/>
              <a:t> Neural Network</a:t>
            </a:r>
            <a:endParaRPr lang="en-IN" u="sng" dirty="0">
              <a:hlinkClick r:id="rId3" action="ppaction://hlinkfile"/>
            </a:endParaRPr>
          </a:p>
          <a:p>
            <a:r>
              <a:rPr lang="en-IN" u="sng" dirty="0">
                <a:hlinkClick r:id="rId3" action="ppaction://hlinkfile"/>
              </a:rPr>
              <a:t>  </a:t>
            </a:r>
            <a:r>
              <a:rPr lang="en-IN" dirty="0">
                <a:hlinkClick r:id="rId3" action="ppaction://hlinkfile"/>
              </a:rPr>
              <a:t>Ref: DOI10.1109/ACCESS.2020.2964752, IEEE </a:t>
            </a:r>
            <a:r>
              <a:rPr lang="en-IN" dirty="0" err="1">
                <a:hlinkClick r:id="rId3" action="ppaction://hlinkfile"/>
              </a:rPr>
              <a:t>Acces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Methodology: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90600"/>
            <a:ext cx="5496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Datasets:MNIST,CIFAR10</a:t>
            </a:r>
          </a:p>
          <a:p>
            <a:r>
              <a:rPr lang="en-IN" dirty="0"/>
              <a:t>Networks:Lenet5,AlexNet,Conv6,Conv8,VGG19,Resnet18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6400"/>
            <a:ext cx="86530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Procedure:</a:t>
            </a:r>
          </a:p>
          <a:p>
            <a:r>
              <a:rPr lang="en-IN" dirty="0"/>
              <a:t>For each network model the following steps are carried out on each dataset:</a:t>
            </a:r>
          </a:p>
          <a:p>
            <a:r>
              <a:rPr lang="en-IN" b="1" u="sng" dirty="0" err="1"/>
              <a:t>A.One</a:t>
            </a:r>
            <a:r>
              <a:rPr lang="en-IN" b="1" u="sng" dirty="0"/>
              <a:t> Shot Pruning:</a:t>
            </a:r>
          </a:p>
          <a:p>
            <a:pPr marL="342900" indent="-342900"/>
            <a:r>
              <a:rPr lang="en-IN" dirty="0"/>
              <a:t>1.    Randomly </a:t>
            </a:r>
            <a:r>
              <a:rPr lang="en-IN" sz="2400" b="1" i="1" dirty="0"/>
              <a:t>initialize</a:t>
            </a:r>
            <a:r>
              <a:rPr lang="en-IN" dirty="0"/>
              <a:t> a neural network parameters as </a:t>
            </a:r>
            <a:r>
              <a:rPr lang="en-IN" dirty="0" err="1"/>
              <a:t>θ</a:t>
            </a:r>
            <a:r>
              <a:rPr lang="en-IN" baseline="-25000" dirty="0" err="1"/>
              <a:t>i</a:t>
            </a:r>
            <a:r>
              <a:rPr lang="en-IN" baseline="-25000" dirty="0"/>
              <a:t>.</a:t>
            </a:r>
            <a:endParaRPr lang="en-US" dirty="0"/>
          </a:p>
          <a:p>
            <a:pPr marL="342900" indent="-342900">
              <a:buAutoNum type="arabicPeriod" startAt="2"/>
            </a:pPr>
            <a:r>
              <a:rPr lang="en-IN" dirty="0"/>
              <a:t>Train the network for j iterations, arriving at </a:t>
            </a:r>
            <a:r>
              <a:rPr lang="en-IN" sz="2400" b="1" i="1" dirty="0"/>
              <a:t>new parameters</a:t>
            </a:r>
            <a:r>
              <a:rPr lang="en-IN" sz="2400" dirty="0"/>
              <a:t> </a:t>
            </a:r>
            <a:r>
              <a:rPr lang="en-IN" sz="2400" dirty="0" err="1"/>
              <a:t>θ</a:t>
            </a:r>
            <a:r>
              <a:rPr lang="en-IN" sz="2400" baseline="-25000" dirty="0" err="1"/>
              <a:t>f</a:t>
            </a:r>
            <a:r>
              <a:rPr lang="en-IN" sz="2400" dirty="0"/>
              <a:t>.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IN" sz="2400" b="1" i="1" dirty="0"/>
              <a:t>Prune p%</a:t>
            </a:r>
            <a:r>
              <a:rPr lang="en-IN" dirty="0"/>
              <a:t> of the parameters in </a:t>
            </a:r>
            <a:r>
              <a:rPr lang="en-IN" dirty="0" err="1"/>
              <a:t>θ</a:t>
            </a:r>
            <a:r>
              <a:rPr lang="en-IN" baseline="-25000" dirty="0" err="1"/>
              <a:t>j</a:t>
            </a:r>
            <a:r>
              <a:rPr lang="en-IN" dirty="0"/>
              <a:t>, based on the following Mask </a:t>
            </a:r>
          </a:p>
          <a:p>
            <a:pPr marL="342900" indent="-342900"/>
            <a:r>
              <a:rPr lang="en-IN" dirty="0"/>
              <a:t>                       criteria:</a:t>
            </a:r>
            <a:r>
              <a:rPr lang="en-US" dirty="0"/>
              <a:t>large final (|</a:t>
            </a:r>
            <a:r>
              <a:rPr lang="en-US" dirty="0" err="1"/>
              <a:t>w</a:t>
            </a:r>
            <a:r>
              <a:rPr lang="en-US" baseline="-25000" dirty="0" err="1"/>
              <a:t>f</a:t>
            </a:r>
            <a:r>
              <a:rPr lang="en-US" dirty="0"/>
              <a:t>|), Magnitude increase(|</a:t>
            </a:r>
            <a:r>
              <a:rPr lang="en-US" dirty="0" err="1"/>
              <a:t>w</a:t>
            </a:r>
            <a:r>
              <a:rPr lang="en-US" baseline="-25000" dirty="0" err="1"/>
              <a:t>f</a:t>
            </a:r>
            <a:r>
              <a:rPr lang="en-US" dirty="0"/>
              <a:t>|-|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|)</a:t>
            </a:r>
          </a:p>
          <a:p>
            <a:r>
              <a:rPr lang="en-IN" dirty="0"/>
              <a:t>4.     </a:t>
            </a:r>
            <a:r>
              <a:rPr lang="en-IN" sz="2400" b="1" dirty="0"/>
              <a:t>Reset</a:t>
            </a:r>
            <a:r>
              <a:rPr lang="en-IN" dirty="0"/>
              <a:t> the remaining parameters to their </a:t>
            </a:r>
            <a:r>
              <a:rPr lang="en-IN" sz="2400" b="1" i="1" dirty="0"/>
              <a:t>initial values</a:t>
            </a:r>
            <a:r>
              <a:rPr lang="en-IN" sz="2400" dirty="0"/>
              <a:t> </a:t>
            </a:r>
            <a:r>
              <a:rPr lang="en-IN" dirty="0"/>
              <a:t>in θ</a:t>
            </a:r>
            <a:r>
              <a:rPr lang="en-IN" baseline="-25000" dirty="0"/>
              <a:t>0</a:t>
            </a:r>
            <a:r>
              <a:rPr lang="en-IN" dirty="0"/>
              <a:t>,calculate accuracies</a:t>
            </a:r>
          </a:p>
          <a:p>
            <a:r>
              <a:rPr lang="en-IN" dirty="0"/>
              <a:t>         to find </a:t>
            </a:r>
            <a:r>
              <a:rPr lang="en-IN" sz="2400" b="1" i="1" dirty="0"/>
              <a:t>winning sub network</a:t>
            </a:r>
            <a:r>
              <a:rPr lang="en-IN" dirty="0"/>
              <a:t>.</a:t>
            </a:r>
            <a:endParaRPr lang="en-US" dirty="0"/>
          </a:p>
          <a:p>
            <a:r>
              <a:rPr lang="en-IN" u="sng" dirty="0"/>
              <a:t> </a:t>
            </a:r>
            <a:r>
              <a:rPr lang="en-IN" b="1" u="sng" dirty="0"/>
              <a:t>B . Iterative Pruning:</a:t>
            </a:r>
            <a:r>
              <a:rPr lang="en-IN" dirty="0"/>
              <a:t>  </a:t>
            </a:r>
          </a:p>
          <a:p>
            <a:r>
              <a:rPr lang="en-IN" dirty="0"/>
              <a:t>The above procedure repeated for </a:t>
            </a:r>
            <a:r>
              <a:rPr lang="en-IN" sz="2400" b="1" dirty="0"/>
              <a:t>n</a:t>
            </a:r>
            <a:r>
              <a:rPr lang="en-IN" dirty="0"/>
              <a:t> iterations,   </a:t>
            </a:r>
            <a:r>
              <a:rPr lang="en-IN" sz="2400" b="1" dirty="0"/>
              <a:t>p</a:t>
            </a:r>
            <a:r>
              <a:rPr lang="en-IN" sz="2400" b="1" baseline="30000" dirty="0"/>
              <a:t>1/n</a:t>
            </a:r>
            <a:r>
              <a:rPr lang="en-IN" sz="2400" b="1" dirty="0"/>
              <a:t>%</a:t>
            </a:r>
            <a:r>
              <a:rPr lang="en-IN" dirty="0"/>
              <a:t> parameters of the previous </a:t>
            </a:r>
          </a:p>
          <a:p>
            <a:r>
              <a:rPr lang="en-IN" dirty="0"/>
              <a:t>iteration are </a:t>
            </a:r>
            <a:r>
              <a:rPr lang="en-IN" b="1" dirty="0"/>
              <a:t>pruned. 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0"/>
            <a:ext cx="395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One Shot Pruning Flow Chart: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4038600" y="1905000"/>
            <a:ext cx="3190489" cy="457200"/>
            <a:chOff x="1524000" y="2286000"/>
            <a:chExt cx="3190489" cy="457200"/>
          </a:xfrm>
        </p:grpSpPr>
        <p:sp>
          <p:nvSpPr>
            <p:cNvPr id="13" name="Rounded Rectangle 12"/>
            <p:cNvSpPr/>
            <p:nvPr/>
          </p:nvSpPr>
          <p:spPr>
            <a:xfrm>
              <a:off x="1524000" y="2286000"/>
              <a:ext cx="3190488" cy="45720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0" y="2362200"/>
              <a:ext cx="3190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Init Weights from trained model</a:t>
              </a:r>
              <a:endParaRPr lang="en-IN" dirty="0"/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3276600" y="3429000"/>
            <a:ext cx="3501023" cy="432834"/>
            <a:chOff x="1524000" y="2285999"/>
            <a:chExt cx="1766738" cy="519400"/>
          </a:xfrm>
        </p:grpSpPr>
        <p:sp>
          <p:nvSpPr>
            <p:cNvPr id="17" name="Rounded Rectangle 16"/>
            <p:cNvSpPr/>
            <p:nvPr/>
          </p:nvSpPr>
          <p:spPr>
            <a:xfrm>
              <a:off x="1524000" y="2285999"/>
              <a:ext cx="1730393" cy="45719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0" y="2362201"/>
              <a:ext cx="176673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Prune </a:t>
              </a:r>
              <a:r>
                <a:rPr lang="en-IN" b="1" dirty="0"/>
                <a:t>p% </a:t>
              </a:r>
              <a:r>
                <a:rPr lang="en-IN" dirty="0"/>
                <a:t>weights on mask criteria</a:t>
              </a: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2895600" y="4038600"/>
            <a:ext cx="4263923" cy="432833"/>
            <a:chOff x="1524000" y="2285999"/>
            <a:chExt cx="2151721" cy="519399"/>
          </a:xfrm>
        </p:grpSpPr>
        <p:sp>
          <p:nvSpPr>
            <p:cNvPr id="20" name="Rounded Rectangle 19"/>
            <p:cNvSpPr/>
            <p:nvPr/>
          </p:nvSpPr>
          <p:spPr>
            <a:xfrm>
              <a:off x="1524000" y="2285999"/>
              <a:ext cx="2114922" cy="45719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24000" y="2362200"/>
              <a:ext cx="215172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Initialize remaining weights  to initial values</a:t>
              </a:r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4343400" y="2667000"/>
            <a:ext cx="622286" cy="458356"/>
            <a:chOff x="4343400" y="1108933"/>
            <a:chExt cx="622286" cy="458356"/>
          </a:xfrm>
        </p:grpSpPr>
        <p:sp>
          <p:nvSpPr>
            <p:cNvPr id="24" name="Parallelogram 23"/>
            <p:cNvSpPr/>
            <p:nvPr/>
          </p:nvSpPr>
          <p:spPr>
            <a:xfrm rot="18398460">
              <a:off x="4424407" y="1079398"/>
              <a:ext cx="458356" cy="517425"/>
            </a:xfrm>
            <a:prstGeom prst="parallelogram">
              <a:avLst>
                <a:gd name="adj" fmla="val 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3400" y="1143000"/>
              <a:ext cx="6222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Is </a:t>
              </a:r>
              <a:r>
                <a:rPr lang="en-IN" sz="1400" dirty="0" err="1"/>
                <a:t>i</a:t>
              </a:r>
              <a:r>
                <a:rPr lang="en-IN" sz="1400" dirty="0"/>
                <a:t>=j</a:t>
              </a:r>
              <a:r>
                <a:rPr lang="en-IN" dirty="0"/>
                <a:t>?</a:t>
              </a:r>
            </a:p>
          </p:txBody>
        </p:sp>
      </p:grpSp>
      <p:grpSp>
        <p:nvGrpSpPr>
          <p:cNvPr id="7" name="Group 25"/>
          <p:cNvGrpSpPr/>
          <p:nvPr/>
        </p:nvGrpSpPr>
        <p:grpSpPr>
          <a:xfrm>
            <a:off x="3276600" y="4724400"/>
            <a:ext cx="2895600" cy="432833"/>
            <a:chOff x="1524000" y="2285999"/>
            <a:chExt cx="1917852" cy="519399"/>
          </a:xfrm>
        </p:grpSpPr>
        <p:sp>
          <p:nvSpPr>
            <p:cNvPr id="27" name="Rounded Rectangle 26"/>
            <p:cNvSpPr/>
            <p:nvPr/>
          </p:nvSpPr>
          <p:spPr>
            <a:xfrm>
              <a:off x="1524000" y="2285999"/>
              <a:ext cx="1917852" cy="45719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24000" y="2362200"/>
              <a:ext cx="1909825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Evaluate Network Accuracies</a:t>
              </a:r>
            </a:p>
          </p:txBody>
        </p:sp>
      </p:grpSp>
      <p:grpSp>
        <p:nvGrpSpPr>
          <p:cNvPr id="8" name="Group 30"/>
          <p:cNvGrpSpPr/>
          <p:nvPr/>
        </p:nvGrpSpPr>
        <p:grpSpPr>
          <a:xfrm>
            <a:off x="4267200" y="1219200"/>
            <a:ext cx="685800" cy="383977"/>
            <a:chOff x="6172200" y="1066800"/>
            <a:chExt cx="685800" cy="383977"/>
          </a:xfrm>
        </p:grpSpPr>
        <p:sp>
          <p:nvSpPr>
            <p:cNvPr id="29" name="Oval 28"/>
            <p:cNvSpPr/>
            <p:nvPr/>
          </p:nvSpPr>
          <p:spPr>
            <a:xfrm>
              <a:off x="6172200" y="1066800"/>
              <a:ext cx="685800" cy="3810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48400" y="1143000"/>
              <a:ext cx="535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Start</a:t>
              </a:r>
            </a:p>
          </p:txBody>
        </p:sp>
      </p:grpSp>
      <p:cxnSp>
        <p:nvCxnSpPr>
          <p:cNvPr id="36" name="Straight Connector 35"/>
          <p:cNvCxnSpPr/>
          <p:nvPr/>
        </p:nvCxnSpPr>
        <p:spPr>
          <a:xfrm rot="5400000">
            <a:off x="4458097" y="5371703"/>
            <a:ext cx="533400" cy="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62397" y="4266803"/>
            <a:ext cx="2743200" cy="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33600" y="5638800"/>
            <a:ext cx="2590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133600" y="2895600"/>
            <a:ext cx="2209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81" idx="2"/>
          </p:cNvCxnSpPr>
          <p:nvPr/>
        </p:nvCxnSpPr>
        <p:spPr>
          <a:xfrm flipV="1">
            <a:off x="4953000" y="2857500"/>
            <a:ext cx="16764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4496197" y="1752203"/>
            <a:ext cx="30559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4458097" y="2476103"/>
            <a:ext cx="22939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4609703" y="3315097"/>
            <a:ext cx="22939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4610497" y="3923903"/>
            <a:ext cx="22939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4572794" y="4571206"/>
            <a:ext cx="304006" cy="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79"/>
          <p:cNvGrpSpPr/>
          <p:nvPr/>
        </p:nvGrpSpPr>
        <p:grpSpPr>
          <a:xfrm>
            <a:off x="6629400" y="2667000"/>
            <a:ext cx="685800" cy="381000"/>
            <a:chOff x="6172200" y="1066800"/>
            <a:chExt cx="685800" cy="381000"/>
          </a:xfrm>
        </p:grpSpPr>
        <p:sp>
          <p:nvSpPr>
            <p:cNvPr id="81" name="Oval 80"/>
            <p:cNvSpPr/>
            <p:nvPr/>
          </p:nvSpPr>
          <p:spPr>
            <a:xfrm>
              <a:off x="6172200" y="1066800"/>
              <a:ext cx="685800" cy="3810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48400" y="1066800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End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362200" y="6248400"/>
            <a:ext cx="659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Pruning criteria:</a:t>
            </a:r>
            <a:r>
              <a:rPr lang="en-US" i="1" dirty="0">
                <a:solidFill>
                  <a:srgbClr val="FF0000"/>
                </a:solidFill>
              </a:rPr>
              <a:t>large final (|</a:t>
            </a:r>
            <a:r>
              <a:rPr lang="en-US" i="1" dirty="0" err="1">
                <a:solidFill>
                  <a:srgbClr val="FF0000"/>
                </a:solidFill>
              </a:rPr>
              <a:t>w</a:t>
            </a:r>
            <a:r>
              <a:rPr lang="en-US" i="1" baseline="-25000" dirty="0" err="1">
                <a:solidFill>
                  <a:srgbClr val="FF0000"/>
                </a:solidFill>
              </a:rPr>
              <a:t>f</a:t>
            </a:r>
            <a:r>
              <a:rPr lang="en-US" i="1" dirty="0">
                <a:solidFill>
                  <a:srgbClr val="FF0000"/>
                </a:solidFill>
              </a:rPr>
              <a:t>|), Magnitude increase(|</a:t>
            </a:r>
            <a:r>
              <a:rPr lang="en-US" i="1" dirty="0" err="1">
                <a:solidFill>
                  <a:srgbClr val="FF0000"/>
                </a:solidFill>
              </a:rPr>
              <a:t>w</a:t>
            </a:r>
            <a:r>
              <a:rPr lang="en-US" i="1" baseline="-25000" dirty="0" err="1">
                <a:solidFill>
                  <a:srgbClr val="FF0000"/>
                </a:solidFill>
              </a:rPr>
              <a:t>f</a:t>
            </a:r>
            <a:r>
              <a:rPr lang="en-US" i="1" dirty="0">
                <a:solidFill>
                  <a:srgbClr val="FF0000"/>
                </a:solidFill>
              </a:rPr>
              <a:t>|-|</a:t>
            </a:r>
            <a:r>
              <a:rPr lang="en-US" i="1" dirty="0" err="1">
                <a:solidFill>
                  <a:srgbClr val="FF0000"/>
                </a:solidFill>
              </a:rPr>
              <a:t>w</a:t>
            </a:r>
            <a:r>
              <a:rPr lang="en-US" i="1" baseline="-25000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|)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11A51-C9A4-8CE9-7B28-BF34CBABC2F3}"/>
              </a:ext>
            </a:extLst>
          </p:cNvPr>
          <p:cNvSpPr txBox="1"/>
          <p:nvPr/>
        </p:nvSpPr>
        <p:spPr>
          <a:xfrm>
            <a:off x="4965686" y="2578457"/>
            <a:ext cx="682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AA9FD-2325-F643-75EC-5458C46F31C1}"/>
              </a:ext>
            </a:extLst>
          </p:cNvPr>
          <p:cNvSpPr txBox="1"/>
          <p:nvPr/>
        </p:nvSpPr>
        <p:spPr>
          <a:xfrm>
            <a:off x="4685799" y="3143420"/>
            <a:ext cx="682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FEDAC7-B38A-EB62-86E3-118BE7DA25A0}"/>
              </a:ext>
            </a:extLst>
          </p:cNvPr>
          <p:cNvSpPr txBox="1"/>
          <p:nvPr/>
        </p:nvSpPr>
        <p:spPr>
          <a:xfrm>
            <a:off x="7310522" y="2405838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Select best subnetwork among the j pruned subnets</a:t>
            </a:r>
            <a:endParaRPr lang="en-IN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3846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Iterative Pruning Flow Chart: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267200" y="1066800"/>
            <a:ext cx="673582" cy="500489"/>
            <a:chOff x="4343400" y="1108933"/>
            <a:chExt cx="673582" cy="458356"/>
          </a:xfrm>
        </p:grpSpPr>
        <p:sp>
          <p:nvSpPr>
            <p:cNvPr id="3" name="Parallelogram 2"/>
            <p:cNvSpPr/>
            <p:nvPr/>
          </p:nvSpPr>
          <p:spPr>
            <a:xfrm rot="18398460">
              <a:off x="4424407" y="1079398"/>
              <a:ext cx="458356" cy="517425"/>
            </a:xfrm>
            <a:prstGeom prst="parallelogram">
              <a:avLst>
                <a:gd name="adj" fmla="val 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43400" y="1143000"/>
              <a:ext cx="673582" cy="29590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Is </a:t>
              </a:r>
              <a:r>
                <a:rPr lang="en-IN" sz="1400" dirty="0" err="1"/>
                <a:t>i</a:t>
              </a:r>
              <a:r>
                <a:rPr lang="en-IN" sz="1400" dirty="0"/>
                <a:t>=n</a:t>
              </a:r>
              <a:r>
                <a:rPr lang="en-IN" dirty="0"/>
                <a:t>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43201" y="1905000"/>
            <a:ext cx="4485889" cy="457200"/>
            <a:chOff x="228601" y="2286000"/>
            <a:chExt cx="4485889" cy="457200"/>
          </a:xfrm>
        </p:grpSpPr>
        <p:sp>
          <p:nvSpPr>
            <p:cNvPr id="13" name="Rounded Rectangle 12"/>
            <p:cNvSpPr/>
            <p:nvPr/>
          </p:nvSpPr>
          <p:spPr>
            <a:xfrm>
              <a:off x="228601" y="2286000"/>
              <a:ext cx="3270247" cy="45720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8602" y="2362200"/>
              <a:ext cx="4485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/>
                <a:t>Init Weights from trained model</a:t>
              </a:r>
              <a:endParaRPr lang="en-IN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76600" y="3428999"/>
            <a:ext cx="3650101" cy="432831"/>
            <a:chOff x="1524000" y="2286000"/>
            <a:chExt cx="1841968" cy="519397"/>
          </a:xfrm>
        </p:grpSpPr>
        <p:sp>
          <p:nvSpPr>
            <p:cNvPr id="17" name="Rounded Rectangle 16"/>
            <p:cNvSpPr/>
            <p:nvPr/>
          </p:nvSpPr>
          <p:spPr>
            <a:xfrm>
              <a:off x="1524000" y="2286000"/>
              <a:ext cx="1807299" cy="45720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0" y="2362199"/>
              <a:ext cx="184196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Prune </a:t>
              </a:r>
              <a:r>
                <a:rPr lang="en-IN" b="1" dirty="0"/>
                <a:t>p</a:t>
              </a:r>
              <a:r>
                <a:rPr lang="en-IN" b="1" baseline="30000" dirty="0"/>
                <a:t>1/n</a:t>
              </a:r>
              <a:r>
                <a:rPr lang="en-IN" b="1" dirty="0"/>
                <a:t>% </a:t>
              </a:r>
              <a:r>
                <a:rPr lang="en-IN" dirty="0"/>
                <a:t>weights on mask criteria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95600" y="4038600"/>
            <a:ext cx="4263923" cy="432833"/>
            <a:chOff x="1524000" y="2285999"/>
            <a:chExt cx="2151721" cy="519399"/>
          </a:xfrm>
        </p:grpSpPr>
        <p:sp>
          <p:nvSpPr>
            <p:cNvPr id="20" name="Rounded Rectangle 19"/>
            <p:cNvSpPr/>
            <p:nvPr/>
          </p:nvSpPr>
          <p:spPr>
            <a:xfrm>
              <a:off x="1524000" y="2285999"/>
              <a:ext cx="2114922" cy="45719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24000" y="2362200"/>
              <a:ext cx="215172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Initialize remaining weights  to initial values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43400" y="2667000"/>
            <a:ext cx="622286" cy="458356"/>
            <a:chOff x="4343400" y="1108933"/>
            <a:chExt cx="622286" cy="458356"/>
          </a:xfrm>
        </p:grpSpPr>
        <p:sp>
          <p:nvSpPr>
            <p:cNvPr id="24" name="Parallelogram 23"/>
            <p:cNvSpPr/>
            <p:nvPr/>
          </p:nvSpPr>
          <p:spPr>
            <a:xfrm rot="18398460">
              <a:off x="4424407" y="1079398"/>
              <a:ext cx="458356" cy="517425"/>
            </a:xfrm>
            <a:prstGeom prst="parallelogram">
              <a:avLst>
                <a:gd name="adj" fmla="val 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3400" y="1143000"/>
              <a:ext cx="6222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Is </a:t>
              </a:r>
              <a:r>
                <a:rPr lang="en-IN" sz="1400" dirty="0" err="1"/>
                <a:t>i</a:t>
              </a:r>
              <a:r>
                <a:rPr lang="en-IN" sz="1400" dirty="0"/>
                <a:t>=j</a:t>
              </a:r>
              <a:r>
                <a:rPr lang="en-IN" dirty="0"/>
                <a:t>?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76600" y="4724400"/>
            <a:ext cx="2895600" cy="432833"/>
            <a:chOff x="1524000" y="2285999"/>
            <a:chExt cx="1917852" cy="519399"/>
          </a:xfrm>
        </p:grpSpPr>
        <p:sp>
          <p:nvSpPr>
            <p:cNvPr id="27" name="Rounded Rectangle 26"/>
            <p:cNvSpPr/>
            <p:nvPr/>
          </p:nvSpPr>
          <p:spPr>
            <a:xfrm>
              <a:off x="1524000" y="2285999"/>
              <a:ext cx="1917852" cy="45719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24000" y="2362200"/>
              <a:ext cx="1909825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Evaluate Network Accuracies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191000" y="381000"/>
            <a:ext cx="685800" cy="381000"/>
            <a:chOff x="6172200" y="1066800"/>
            <a:chExt cx="685800" cy="381000"/>
          </a:xfrm>
        </p:grpSpPr>
        <p:sp>
          <p:nvSpPr>
            <p:cNvPr id="29" name="Oval 28"/>
            <p:cNvSpPr/>
            <p:nvPr/>
          </p:nvSpPr>
          <p:spPr>
            <a:xfrm>
              <a:off x="6172200" y="1066800"/>
              <a:ext cx="685800" cy="3810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48400" y="1066800"/>
              <a:ext cx="535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Start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>
          <a:xfrm rot="5400000">
            <a:off x="4458097" y="875903"/>
            <a:ext cx="22939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458097" y="5371703"/>
            <a:ext cx="533400" cy="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62397" y="4266803"/>
            <a:ext cx="2743200" cy="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33600" y="5638800"/>
            <a:ext cx="2590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2057400" y="1371600"/>
            <a:ext cx="2133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133600" y="2895600"/>
            <a:ext cx="2209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" idx="3"/>
          </p:cNvCxnSpPr>
          <p:nvPr/>
        </p:nvCxnSpPr>
        <p:spPr>
          <a:xfrm rot="10800000">
            <a:off x="4940782" y="1265550"/>
            <a:ext cx="1460018" cy="298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5601097" y="2095103"/>
            <a:ext cx="1600200" cy="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5" idx="3"/>
          </p:cNvCxnSpPr>
          <p:nvPr/>
        </p:nvCxnSpPr>
        <p:spPr>
          <a:xfrm>
            <a:off x="4965686" y="2885733"/>
            <a:ext cx="1435114" cy="114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4496197" y="1752203"/>
            <a:ext cx="30559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4458097" y="2476103"/>
            <a:ext cx="22939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4609703" y="3315097"/>
            <a:ext cx="22939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4610497" y="3923903"/>
            <a:ext cx="22939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4572794" y="4571206"/>
            <a:ext cx="304006" cy="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1371600" y="1219200"/>
            <a:ext cx="685800" cy="381000"/>
            <a:chOff x="6172200" y="1066800"/>
            <a:chExt cx="685800" cy="381000"/>
          </a:xfrm>
        </p:grpSpPr>
        <p:sp>
          <p:nvSpPr>
            <p:cNvPr id="81" name="Oval 80"/>
            <p:cNvSpPr/>
            <p:nvPr/>
          </p:nvSpPr>
          <p:spPr>
            <a:xfrm>
              <a:off x="6172200" y="1066800"/>
              <a:ext cx="685800" cy="3810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48400" y="1066800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End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2362200" y="6248400"/>
            <a:ext cx="659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Pruning criteria:</a:t>
            </a:r>
            <a:r>
              <a:rPr lang="en-US" i="1" dirty="0">
                <a:solidFill>
                  <a:srgbClr val="FF0000"/>
                </a:solidFill>
              </a:rPr>
              <a:t>large final (|</a:t>
            </a:r>
            <a:r>
              <a:rPr lang="en-US" i="1" dirty="0" err="1">
                <a:solidFill>
                  <a:srgbClr val="FF0000"/>
                </a:solidFill>
              </a:rPr>
              <a:t>w</a:t>
            </a:r>
            <a:r>
              <a:rPr lang="en-US" i="1" baseline="-25000" dirty="0" err="1">
                <a:solidFill>
                  <a:srgbClr val="FF0000"/>
                </a:solidFill>
              </a:rPr>
              <a:t>f</a:t>
            </a:r>
            <a:r>
              <a:rPr lang="en-US" i="1" dirty="0">
                <a:solidFill>
                  <a:srgbClr val="FF0000"/>
                </a:solidFill>
              </a:rPr>
              <a:t>|), Magnitude increase(|</a:t>
            </a:r>
            <a:r>
              <a:rPr lang="en-US" i="1" dirty="0" err="1">
                <a:solidFill>
                  <a:srgbClr val="FF0000"/>
                </a:solidFill>
              </a:rPr>
              <a:t>w</a:t>
            </a:r>
            <a:r>
              <a:rPr lang="en-US" i="1" baseline="-25000" dirty="0" err="1">
                <a:solidFill>
                  <a:srgbClr val="FF0000"/>
                </a:solidFill>
              </a:rPr>
              <a:t>f</a:t>
            </a:r>
            <a:r>
              <a:rPr lang="en-US" i="1" dirty="0">
                <a:solidFill>
                  <a:srgbClr val="FF0000"/>
                </a:solidFill>
              </a:rPr>
              <a:t>|-|</a:t>
            </a:r>
            <a:r>
              <a:rPr lang="en-US" i="1" dirty="0" err="1">
                <a:solidFill>
                  <a:srgbClr val="FF0000"/>
                </a:solidFill>
              </a:rPr>
              <a:t>w</a:t>
            </a:r>
            <a:r>
              <a:rPr lang="en-US" i="1" baseline="-25000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|)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E7AE5-B95A-1240-5AA3-419C16102E28}"/>
              </a:ext>
            </a:extLst>
          </p:cNvPr>
          <p:cNvSpPr txBox="1"/>
          <p:nvPr/>
        </p:nvSpPr>
        <p:spPr>
          <a:xfrm>
            <a:off x="4965686" y="2578457"/>
            <a:ext cx="682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484D4-8467-18A7-E089-4ABBF5D35FEC}"/>
              </a:ext>
            </a:extLst>
          </p:cNvPr>
          <p:cNvSpPr txBox="1"/>
          <p:nvPr/>
        </p:nvSpPr>
        <p:spPr>
          <a:xfrm>
            <a:off x="4663385" y="3143420"/>
            <a:ext cx="682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7C306-BCD7-7A1F-42EB-81A559C685BE}"/>
              </a:ext>
            </a:extLst>
          </p:cNvPr>
          <p:cNvSpPr txBox="1"/>
          <p:nvPr/>
        </p:nvSpPr>
        <p:spPr>
          <a:xfrm>
            <a:off x="4603991" y="1609553"/>
            <a:ext cx="682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F1E05-F9B3-4836-8E58-68E9C9F297DC}"/>
              </a:ext>
            </a:extLst>
          </p:cNvPr>
          <p:cNvSpPr txBox="1"/>
          <p:nvPr/>
        </p:nvSpPr>
        <p:spPr>
          <a:xfrm>
            <a:off x="3736998" y="1058963"/>
            <a:ext cx="682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3A1C2-82AF-3579-6151-A548F2CC8460}"/>
              </a:ext>
            </a:extLst>
          </p:cNvPr>
          <p:cNvSpPr txBox="1"/>
          <p:nvPr/>
        </p:nvSpPr>
        <p:spPr>
          <a:xfrm>
            <a:off x="152400" y="1280036"/>
            <a:ext cx="1355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Select best subnetwork among the n*j pruned subnets</a:t>
            </a:r>
            <a:endParaRPr lang="en-IN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0"/>
            <a:ext cx="3829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Research Management Plan: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0943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r>
              <a:rPr lang="en-IN" u="sng" dirty="0"/>
              <a:t>Each member will implement 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one shot pruning and Iterative pruning on one of the </a:t>
            </a:r>
          </a:p>
          <a:p>
            <a:pPr marL="342900" indent="-342900"/>
            <a:r>
              <a:rPr lang="en-IN" dirty="0"/>
              <a:t>          networks:Lenet5,AlexNet,Conv6,Conv8,VGG19,Resnet18</a:t>
            </a:r>
          </a:p>
          <a:p>
            <a:endParaRPr lang="en-IN" dirty="0"/>
          </a:p>
          <a:p>
            <a:r>
              <a:rPr lang="en-IN" dirty="0"/>
              <a:t>2. one shot pruning and Iterative pruning on one of the network for both </a:t>
            </a:r>
          </a:p>
          <a:p>
            <a:r>
              <a:rPr lang="en-IN" dirty="0"/>
              <a:t>         MNIST and CIFAR10 datasets.</a:t>
            </a:r>
          </a:p>
          <a:p>
            <a:endParaRPr lang="en-IN" dirty="0"/>
          </a:p>
          <a:p>
            <a:r>
              <a:rPr lang="en-IN" dirty="0"/>
              <a:t>3.Evaluation of each Neural networks will be done .</a:t>
            </a:r>
          </a:p>
          <a:p>
            <a:endParaRPr lang="en-IN" dirty="0"/>
          </a:p>
          <a:p>
            <a:r>
              <a:rPr lang="en-IN" dirty="0"/>
              <a:t>4.Plots for Accuracy </a:t>
            </a:r>
            <a:r>
              <a:rPr lang="en-IN" dirty="0" err="1"/>
              <a:t>vs</a:t>
            </a:r>
            <a:r>
              <a:rPr lang="en-IN" dirty="0"/>
              <a:t> different masks ,datasets  and networks will be plotted.</a:t>
            </a:r>
          </a:p>
          <a:p>
            <a:endParaRPr lang="en-IN" dirty="0"/>
          </a:p>
          <a:p>
            <a:r>
              <a:rPr lang="en-IN" u="sng" dirty="0"/>
              <a:t>Team Work:</a:t>
            </a:r>
          </a:p>
          <a:p>
            <a:endParaRPr lang="en-IN" u="sng" dirty="0"/>
          </a:p>
          <a:p>
            <a:r>
              <a:rPr lang="en-IN" dirty="0"/>
              <a:t>5.From evaluation and plots best sub network with comparable  accuracy to original </a:t>
            </a:r>
          </a:p>
          <a:p>
            <a:r>
              <a:rPr lang="en-IN" dirty="0"/>
              <a:t>Network  will be </a:t>
            </a:r>
            <a:r>
              <a:rPr lang="en-IN" dirty="0" err="1"/>
              <a:t>inferenced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33999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Feasibility &amp; Risk  </a:t>
            </a:r>
            <a:r>
              <a:rPr lang="en-US" sz="2400" dirty="0"/>
              <a:t>:</a:t>
            </a:r>
          </a:p>
          <a:p>
            <a:endParaRPr lang="en-IN" sz="2400" dirty="0"/>
          </a:p>
          <a:p>
            <a:r>
              <a:rPr lang="en-US" dirty="0"/>
              <a:t>1.We envisage to use </a:t>
            </a:r>
            <a:r>
              <a:rPr lang="en-US" b="1" i="1" dirty="0" err="1"/>
              <a:t>Tensorflow</a:t>
            </a:r>
            <a:r>
              <a:rPr lang="en-US" dirty="0"/>
              <a:t> library which supports programming to save Models,</a:t>
            </a:r>
          </a:p>
          <a:p>
            <a:r>
              <a:rPr lang="en-US" dirty="0"/>
              <a:t>    </a:t>
            </a:r>
            <a:r>
              <a:rPr lang="en-US" b="1" i="1" dirty="0"/>
              <a:t>get and set layer wise</a:t>
            </a:r>
            <a:r>
              <a:rPr lang="en-US" dirty="0"/>
              <a:t>  </a:t>
            </a:r>
            <a:r>
              <a:rPr lang="en-US" b="1" i="1" dirty="0"/>
              <a:t>weights and biases</a:t>
            </a:r>
            <a:r>
              <a:rPr lang="en-US" dirty="0"/>
              <a:t>. These features can be used for network weights</a:t>
            </a:r>
          </a:p>
          <a:p>
            <a:r>
              <a:rPr lang="en-US" dirty="0"/>
              <a:t>    initialization , masking and pruning.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dirty="0"/>
              <a:t>2.</a:t>
            </a:r>
            <a:r>
              <a:rPr lang="en-IN" dirty="0"/>
              <a:t>The proposed project can be implemented </a:t>
            </a:r>
            <a:r>
              <a:rPr lang="en-US" dirty="0"/>
              <a:t> for Small Epochs. For high epochs like 112000</a:t>
            </a:r>
          </a:p>
          <a:p>
            <a:pPr marL="342900" indent="-342900"/>
            <a:r>
              <a:rPr lang="en-US" dirty="0"/>
              <a:t>    large  computing resources are required. Original paper used  </a:t>
            </a:r>
            <a:r>
              <a:rPr lang="en-US" b="1" i="1" dirty="0"/>
              <a:t>IBM-WATSON AI LAB</a:t>
            </a:r>
            <a:r>
              <a:rPr lang="en-US" dirty="0"/>
              <a:t> </a:t>
            </a:r>
          </a:p>
          <a:p>
            <a:pPr marL="342900" indent="-342900"/>
            <a:r>
              <a:rPr lang="en-US" dirty="0"/>
              <a:t>    computer resources.</a:t>
            </a:r>
          </a:p>
          <a:p>
            <a:endParaRPr lang="en-US" dirty="0"/>
          </a:p>
          <a:p>
            <a:r>
              <a:rPr lang="en-IN" dirty="0"/>
              <a:t>3.The proposed project can be implemented on </a:t>
            </a:r>
            <a:r>
              <a:rPr lang="en-IN" b="1" i="1" dirty="0"/>
              <a:t>small</a:t>
            </a:r>
            <a:r>
              <a:rPr lang="en-IN" dirty="0"/>
              <a:t> </a:t>
            </a:r>
            <a:r>
              <a:rPr lang="en-IN" b="1" i="1" dirty="0"/>
              <a:t>datasets</a:t>
            </a:r>
            <a:r>
              <a:rPr lang="en-IN" dirty="0"/>
              <a:t>(MNIST,CIFAR10).Cannot be </a:t>
            </a:r>
          </a:p>
          <a:p>
            <a:r>
              <a:rPr lang="en-IN" dirty="0"/>
              <a:t>    implemented for </a:t>
            </a:r>
            <a:r>
              <a:rPr lang="en-IN" b="1" i="1" dirty="0"/>
              <a:t>large datasets</a:t>
            </a:r>
            <a:r>
              <a:rPr lang="en-IN" dirty="0"/>
              <a:t>(</a:t>
            </a:r>
            <a:r>
              <a:rPr lang="en-IN" dirty="0" err="1"/>
              <a:t>ImageNet</a:t>
            </a:r>
            <a:r>
              <a:rPr lang="en-IN" dirty="0"/>
              <a:t>), as huge computing resources are required.</a:t>
            </a:r>
          </a:p>
          <a:p>
            <a:endParaRPr lang="en-IN" dirty="0"/>
          </a:p>
          <a:p>
            <a:r>
              <a:rPr lang="en-IN" dirty="0"/>
              <a:t>4.For this  project implementation </a:t>
            </a:r>
            <a:r>
              <a:rPr lang="en-IN" b="1" i="1" dirty="0"/>
              <a:t>large training times</a:t>
            </a:r>
            <a:r>
              <a:rPr lang="en-IN" dirty="0"/>
              <a:t> and huge </a:t>
            </a:r>
            <a:r>
              <a:rPr lang="en-IN" b="1" i="1" dirty="0"/>
              <a:t>memory resources</a:t>
            </a:r>
            <a:r>
              <a:rPr lang="en-IN" dirty="0"/>
              <a:t> are required.</a:t>
            </a: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437" y="228600"/>
            <a:ext cx="896681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Preliminary study:</a:t>
            </a:r>
          </a:p>
          <a:p>
            <a:endParaRPr lang="en-US" b="1" u="sng" dirty="0"/>
          </a:p>
          <a:p>
            <a:r>
              <a:rPr lang="en-US" dirty="0"/>
              <a:t>A small prototype code for Weights pruning is implemented for dense layer network.</a:t>
            </a:r>
          </a:p>
          <a:p>
            <a:r>
              <a:rPr lang="en-IN" dirty="0"/>
              <a:t>The  accuracy graph for pruning percentage is shown below. Up to 60 percent pruning </a:t>
            </a:r>
          </a:p>
          <a:p>
            <a:r>
              <a:rPr lang="en-IN" dirty="0"/>
              <a:t>there is no considerable decrease in accuracy . Mask criteria of pruning percentage of weights</a:t>
            </a:r>
          </a:p>
          <a:p>
            <a:r>
              <a:rPr lang="en-IN" dirty="0"/>
              <a:t> is used . </a:t>
            </a:r>
            <a:r>
              <a:rPr lang="en-IN"/>
              <a:t>No re-initialization </a:t>
            </a:r>
            <a:r>
              <a:rPr lang="en-IN" dirty="0"/>
              <a:t>of weights is used.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0"/>
            <a:ext cx="69437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438400"/>
            <a:ext cx="2485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THANK YOU</a:t>
            </a: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247916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Paper1</a:t>
            </a:r>
          </a:p>
          <a:p>
            <a:r>
              <a:rPr lang="en-IN" sz="2400" b="1" dirty="0"/>
              <a:t>THE LOTTERY TICKET HYPOTHESIS:FINDING SPARSE  TRAINABLE </a:t>
            </a:r>
          </a:p>
          <a:p>
            <a:r>
              <a:rPr lang="en-IN" sz="2400" b="1" dirty="0"/>
              <a:t>                                        NEURAL NETWORKS</a:t>
            </a:r>
            <a:endParaRPr lang="en-US" sz="2400" b="1" dirty="0"/>
          </a:p>
          <a:p>
            <a:r>
              <a:rPr lang="en-IN" sz="2400" b="1" dirty="0"/>
              <a:t>                         </a:t>
            </a:r>
            <a:r>
              <a:rPr lang="en-IN" sz="2400" dirty="0"/>
              <a:t>Jonathan </a:t>
            </a:r>
            <a:r>
              <a:rPr lang="en-IN" sz="2400" dirty="0" err="1"/>
              <a:t>Frankl</a:t>
            </a:r>
            <a:r>
              <a:rPr lang="en-IN" sz="2400" dirty="0"/>
              <a:t>, Michael </a:t>
            </a:r>
            <a:r>
              <a:rPr lang="en-IN" sz="2400" dirty="0" err="1"/>
              <a:t>Carbin</a:t>
            </a:r>
            <a:endParaRPr lang="en-IN" sz="2400" dirty="0"/>
          </a:p>
          <a:p>
            <a:r>
              <a:rPr lang="en-IN" sz="2000" b="1" dirty="0"/>
              <a:t>Rational </a:t>
            </a:r>
            <a:r>
              <a:rPr lang="en-IN" sz="2000" dirty="0"/>
              <a:t>:reduce the </a:t>
            </a:r>
            <a:r>
              <a:rPr lang="en-IN" sz="2000" b="1" i="1" dirty="0"/>
              <a:t>parameter counts</a:t>
            </a:r>
            <a:r>
              <a:rPr lang="en-IN" sz="2000" dirty="0"/>
              <a:t>, decreasing </a:t>
            </a:r>
            <a:r>
              <a:rPr lang="en-IN" sz="2000" b="1" i="1" dirty="0"/>
              <a:t>storage requirements</a:t>
            </a:r>
            <a:r>
              <a:rPr lang="en-IN" sz="2000" dirty="0"/>
              <a:t>, and</a:t>
            </a:r>
          </a:p>
          <a:p>
            <a:r>
              <a:rPr lang="en-IN" sz="2000" dirty="0"/>
              <a:t> improving  computational </a:t>
            </a:r>
            <a:r>
              <a:rPr lang="en-IN" sz="2000" b="1" i="1" dirty="0"/>
              <a:t>performance of inference</a:t>
            </a:r>
            <a:r>
              <a:rPr lang="en-IN" sz="2000" dirty="0"/>
              <a:t> ,without  compromising </a:t>
            </a:r>
            <a:r>
              <a:rPr lang="en-IN" sz="2000" b="1" i="1" dirty="0"/>
              <a:t>accuracy</a:t>
            </a:r>
            <a:r>
              <a:rPr lang="en-IN" sz="2000" dirty="0"/>
              <a:t>.</a:t>
            </a:r>
          </a:p>
          <a:p>
            <a:endParaRPr lang="en-IN" sz="2400" dirty="0"/>
          </a:p>
          <a:p>
            <a:r>
              <a:rPr lang="en-IN" sz="2000" b="1" dirty="0"/>
              <a:t>Hypothesis </a:t>
            </a:r>
            <a:r>
              <a:rPr lang="en-IN" sz="2000" dirty="0"/>
              <a:t>: dense, randomly-initialized, feed-forward networks contain sub networks </a:t>
            </a:r>
          </a:p>
          <a:p>
            <a:r>
              <a:rPr lang="en-IN" sz="2000" dirty="0"/>
              <a:t>(winning tickets) that—when trained in isolation—reach test accuracy comparable to </a:t>
            </a:r>
          </a:p>
          <a:p>
            <a:r>
              <a:rPr lang="en-IN" sz="2000" dirty="0"/>
              <a:t>the original network in a similar number of iterations.</a:t>
            </a:r>
          </a:p>
          <a:p>
            <a:endParaRPr lang="en-IN" sz="2000" dirty="0"/>
          </a:p>
          <a:p>
            <a:r>
              <a:rPr lang="en-IN" sz="2000" b="1" dirty="0"/>
              <a:t>Datasets:MNIST,CIFAR-10</a:t>
            </a:r>
          </a:p>
          <a:p>
            <a:endParaRPr lang="en-US" sz="2000" b="1" dirty="0"/>
          </a:p>
          <a:p>
            <a:r>
              <a:rPr lang="en-IN" sz="2000" b="1" dirty="0"/>
              <a:t>networks: Le net ,Conv-2,Conv-4 ,Conv-6, Resnet-18 ,VGG-19</a:t>
            </a:r>
          </a:p>
          <a:p>
            <a:endParaRPr lang="en-US" sz="2000" dirty="0"/>
          </a:p>
          <a:p>
            <a:endParaRPr lang="en-US" sz="2000" b="1" dirty="0"/>
          </a:p>
          <a:p>
            <a:r>
              <a:rPr lang="en-IN" sz="2000" b="1" dirty="0"/>
              <a:t> </a:t>
            </a:r>
            <a:endParaRPr lang="en-US" sz="2000" b="1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0"/>
            <a:ext cx="8653010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Paper1.Methodology to find winning sub networks:</a:t>
            </a:r>
            <a:endParaRPr lang="en-US" sz="2400" dirty="0"/>
          </a:p>
          <a:p>
            <a:r>
              <a:rPr lang="en-IN" dirty="0"/>
              <a:t> </a:t>
            </a:r>
            <a:r>
              <a:rPr lang="en-IN" b="1" u="sng" dirty="0"/>
              <a:t>A </a:t>
            </a:r>
            <a:r>
              <a:rPr lang="en-IN" u="sng" dirty="0"/>
              <a:t>. </a:t>
            </a:r>
            <a:r>
              <a:rPr lang="en-IN" b="1" u="sng" dirty="0"/>
              <a:t>One-shot Pruning:</a:t>
            </a:r>
            <a:endParaRPr lang="en-US" dirty="0"/>
          </a:p>
          <a:p>
            <a:pPr marL="342900" indent="-342900">
              <a:buAutoNum type="arabicPeriod"/>
            </a:pPr>
            <a:r>
              <a:rPr lang="en-IN" dirty="0"/>
              <a:t>Randomly </a:t>
            </a:r>
            <a:r>
              <a:rPr lang="en-IN" sz="2400" b="1" i="1" dirty="0"/>
              <a:t>initialize</a:t>
            </a:r>
            <a:r>
              <a:rPr lang="en-IN" dirty="0"/>
              <a:t> a neural network parameters as θ</a:t>
            </a:r>
            <a:r>
              <a:rPr lang="en-IN" baseline="-25000" dirty="0"/>
              <a:t>0.</a:t>
            </a:r>
            <a:endParaRPr lang="en-US" dirty="0"/>
          </a:p>
          <a:p>
            <a:pPr marL="342900" indent="-342900">
              <a:buAutoNum type="arabicPeriod" startAt="2"/>
            </a:pPr>
            <a:r>
              <a:rPr lang="en-IN" dirty="0"/>
              <a:t>Train the network for j iterations, arriving at </a:t>
            </a:r>
            <a:r>
              <a:rPr lang="en-IN" sz="2400" b="1" i="1" dirty="0"/>
              <a:t>new parameters</a:t>
            </a:r>
            <a:r>
              <a:rPr lang="en-IN" sz="2400" dirty="0"/>
              <a:t> </a:t>
            </a:r>
            <a:r>
              <a:rPr lang="en-IN" sz="2400" dirty="0" err="1"/>
              <a:t>θ</a:t>
            </a:r>
            <a:r>
              <a:rPr lang="en-IN" sz="2400" baseline="-25000" dirty="0" err="1"/>
              <a:t>j</a:t>
            </a:r>
            <a:r>
              <a:rPr lang="en-IN" sz="2400" dirty="0"/>
              <a:t>.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IN" sz="2400" b="1" i="1" dirty="0"/>
              <a:t>Prune p%</a:t>
            </a:r>
            <a:r>
              <a:rPr lang="en-IN" dirty="0"/>
              <a:t> of the parameters in </a:t>
            </a:r>
            <a:r>
              <a:rPr lang="en-IN" dirty="0" err="1"/>
              <a:t>θ</a:t>
            </a:r>
            <a:r>
              <a:rPr lang="en-IN" baseline="-25000" dirty="0" err="1"/>
              <a:t>j</a:t>
            </a:r>
            <a:r>
              <a:rPr lang="en-IN" dirty="0"/>
              <a:t>, creating a mask=m(</a:t>
            </a:r>
            <a:r>
              <a:rPr lang="en-IN" b="1" i="1" dirty="0"/>
              <a:t>keep high value weights</a:t>
            </a:r>
            <a:r>
              <a:rPr lang="en-IN" dirty="0"/>
              <a:t>).</a:t>
            </a:r>
            <a:endParaRPr lang="en-US" dirty="0"/>
          </a:p>
          <a:p>
            <a:r>
              <a:rPr lang="en-IN" dirty="0"/>
              <a:t>4.     </a:t>
            </a:r>
            <a:r>
              <a:rPr lang="en-IN" sz="2400" b="1" dirty="0"/>
              <a:t>Reset</a:t>
            </a:r>
            <a:r>
              <a:rPr lang="en-IN" dirty="0"/>
              <a:t> the remaining parameters to their </a:t>
            </a:r>
            <a:r>
              <a:rPr lang="en-IN" sz="2400" b="1" i="1" dirty="0"/>
              <a:t>initial values</a:t>
            </a:r>
            <a:r>
              <a:rPr lang="en-IN" sz="2400" dirty="0"/>
              <a:t> </a:t>
            </a:r>
            <a:r>
              <a:rPr lang="en-IN" dirty="0"/>
              <a:t>in θ</a:t>
            </a:r>
            <a:r>
              <a:rPr lang="en-IN" baseline="-25000" dirty="0"/>
              <a:t>0</a:t>
            </a:r>
            <a:r>
              <a:rPr lang="en-IN" dirty="0"/>
              <a:t>,calculate accuracies</a:t>
            </a:r>
          </a:p>
          <a:p>
            <a:r>
              <a:rPr lang="en-IN" dirty="0"/>
              <a:t>         to find </a:t>
            </a:r>
            <a:r>
              <a:rPr lang="en-IN" sz="2400" b="1" i="1" dirty="0"/>
              <a:t>winning sub network</a:t>
            </a:r>
          </a:p>
          <a:p>
            <a:r>
              <a:rPr lang="en-IN" u="sng" dirty="0"/>
              <a:t> </a:t>
            </a:r>
            <a:r>
              <a:rPr lang="en-IN" b="1" u="sng" dirty="0"/>
              <a:t>B . Iterative Pruning:</a:t>
            </a:r>
            <a:r>
              <a:rPr lang="en-IN" dirty="0"/>
              <a:t>  </a:t>
            </a:r>
          </a:p>
          <a:p>
            <a:r>
              <a:rPr lang="en-IN" dirty="0"/>
              <a:t>The above procedure repeated for </a:t>
            </a:r>
            <a:r>
              <a:rPr lang="en-IN" sz="2400" b="1" dirty="0"/>
              <a:t>n</a:t>
            </a:r>
            <a:r>
              <a:rPr lang="en-IN" dirty="0"/>
              <a:t> iterations,   </a:t>
            </a:r>
            <a:r>
              <a:rPr lang="en-IN" sz="2400" b="1" dirty="0"/>
              <a:t>p</a:t>
            </a:r>
            <a:r>
              <a:rPr lang="en-IN" sz="2400" b="1" baseline="30000" dirty="0"/>
              <a:t>1/n</a:t>
            </a:r>
            <a:r>
              <a:rPr lang="en-IN" sz="2400" b="1" dirty="0"/>
              <a:t>%</a:t>
            </a:r>
            <a:r>
              <a:rPr lang="en-IN" dirty="0"/>
              <a:t> parameters of the previous </a:t>
            </a:r>
          </a:p>
          <a:p>
            <a:r>
              <a:rPr lang="en-IN" dirty="0"/>
              <a:t>iteration are </a:t>
            </a:r>
            <a:r>
              <a:rPr lang="en-IN" b="1" dirty="0"/>
              <a:t>pruned.                              </a:t>
            </a:r>
            <a:r>
              <a:rPr lang="en-IN" b="1" u="sng" dirty="0"/>
              <a:t>RESULTS:</a:t>
            </a:r>
            <a:endParaRPr lang="en-US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3627408"/>
          <a:ext cx="7848600" cy="3206300"/>
        </p:xfrm>
        <a:graphic>
          <a:graphicData uri="http://schemas.openxmlformats.org/drawingml/2006/table">
            <a:tbl>
              <a:tblPr/>
              <a:tblGrid>
                <a:gridCol w="138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98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Arial"/>
                          <a:ea typeface="Calibri"/>
                          <a:cs typeface="Times New Roman"/>
                        </a:rPr>
                        <a:t>Network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latin typeface="Arial"/>
                          <a:ea typeface="Calibri"/>
                          <a:cs typeface="Times New Roman"/>
                        </a:rPr>
                        <a:t>Lenet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latin typeface="Arial"/>
                          <a:ea typeface="Calibri"/>
                          <a:cs typeface="Times New Roman"/>
                        </a:rPr>
                        <a:t>Conv-2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latin typeface="Arial"/>
                          <a:ea typeface="Calibri"/>
                          <a:cs typeface="Times New Roman"/>
                        </a:rPr>
                        <a:t>Conv-4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latin typeface="Arial"/>
                          <a:ea typeface="Calibri"/>
                          <a:cs typeface="Times New Roman"/>
                        </a:rPr>
                        <a:t>Conv-6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latin typeface="Arial"/>
                          <a:ea typeface="Calibri"/>
                          <a:cs typeface="Times New Roman"/>
                        </a:rPr>
                        <a:t>Resnet-18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latin typeface="Arial"/>
                          <a:ea typeface="Calibri"/>
                          <a:cs typeface="Times New Roman"/>
                        </a:rPr>
                        <a:t>VGG-19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47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Convolutions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b="1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latin typeface="Arial"/>
                          <a:ea typeface="Calibri"/>
                          <a:cs typeface="Times New Roman"/>
                        </a:rPr>
                        <a:t>64, 64, pool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64, 64, pool 128,128,pool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64, 64, pool  128,128,pool         256,256,pool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b="1" kern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N" sz="13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000" b="1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3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2x[64,64] </a:t>
                      </a:r>
                      <a:endParaRPr lang="en-US" sz="1000" b="1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3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2x[128,128] </a:t>
                      </a:r>
                      <a:endParaRPr lang="en-US" sz="1000" b="1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3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2x</a:t>
                      </a:r>
                      <a:r>
                        <a:rPr lang="en-IN" sz="10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[256,256]</a:t>
                      </a:r>
                      <a:endParaRPr lang="en-US" sz="1000" b="1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3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2x</a:t>
                      </a:r>
                      <a:r>
                        <a:rPr lang="en-IN" sz="10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[512,512]</a:t>
                      </a:r>
                      <a:r>
                        <a:rPr lang="en-IN" sz="1000" b="1" kern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2x64 pool 2x128pool, 4x256, pool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4x512, pool, 4x512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FC Layers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300,100,10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latin typeface="Arial"/>
                          <a:ea typeface="Calibri"/>
                          <a:cs typeface="Times New Roman"/>
                        </a:rPr>
                        <a:t>256, 256,10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256, 256, 10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256, 256, 10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avg-pool, 10</a:t>
                      </a:r>
                      <a:endParaRPr lang="en-US" sz="1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avg-pool, 10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All/Conv Weights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266K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latin typeface="Arial"/>
                          <a:ea typeface="Calibri"/>
                          <a:cs typeface="Times New Roman"/>
                        </a:rPr>
                        <a:t>4.3M / 38K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latin typeface="Arial"/>
                          <a:ea typeface="Calibri"/>
                          <a:cs typeface="Times New Roman"/>
                        </a:rPr>
                        <a:t>2.4M / 260K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1.7M / 1.1M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274K / 270K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20.0M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Iterations/Batch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50K / 60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20K / 60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latin typeface="Arial"/>
                          <a:ea typeface="Calibri"/>
                          <a:cs typeface="Times New Roman"/>
                        </a:rPr>
                        <a:t>25K / 60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latin typeface="Arial"/>
                          <a:ea typeface="Calibri"/>
                          <a:cs typeface="Times New Roman"/>
                        </a:rPr>
                        <a:t>30K / 60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30K / 128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112K / 64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1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Optimizer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Adam 1.2e-3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Adam 2e-4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Adam 3e-4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latin typeface="Arial"/>
                          <a:ea typeface="Calibri"/>
                          <a:cs typeface="Times New Roman"/>
                        </a:rPr>
                        <a:t>Adam 3e-4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latin typeface="Arial"/>
                          <a:ea typeface="Calibri"/>
                          <a:cs typeface="Times New Roman"/>
                        </a:rPr>
                        <a:t>←SGD 0.1-0.01-0.001</a:t>
                      </a: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latin typeface="Arial"/>
                          <a:ea typeface="Calibri"/>
                          <a:cs typeface="Times New Roman"/>
                        </a:rPr>
                        <a:t>Momentum 0.9→</a:t>
                      </a: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1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solidFill>
                            <a:srgbClr val="C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Winning sub network Pruning Rate</a:t>
                      </a: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fc20%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latin typeface="Arial"/>
                          <a:ea typeface="Calibri"/>
                          <a:cs typeface="Times New Roman"/>
                        </a:rPr>
                        <a:t>conv10% fc20%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conv10% fc20%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latin typeface="Arial"/>
                          <a:ea typeface="Calibri"/>
                          <a:cs typeface="Times New Roman"/>
                        </a:rPr>
                        <a:t>conv15% fc20%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latin typeface="Arial"/>
                          <a:ea typeface="Calibri"/>
                          <a:cs typeface="Times New Roman"/>
                        </a:rPr>
                        <a:t>conv20% fc0%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latin typeface="Arial"/>
                          <a:ea typeface="Calibri"/>
                          <a:cs typeface="Times New Roman"/>
                        </a:rPr>
                        <a:t>conv20% fc0%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23" marR="619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8959184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Paper2</a:t>
            </a:r>
          </a:p>
          <a:p>
            <a:endParaRPr lang="en-IN" sz="2400" b="1" u="sng" dirty="0"/>
          </a:p>
          <a:p>
            <a:r>
              <a:rPr lang="en-IN" sz="2400" b="1" dirty="0"/>
              <a:t>  Deconstructing Lottery Tickets: Zeros, Signs, and the Super mask</a:t>
            </a:r>
            <a:endParaRPr lang="en-US" sz="2400" b="1" dirty="0"/>
          </a:p>
          <a:p>
            <a:r>
              <a:rPr lang="en-IN" sz="2400" b="1" dirty="0"/>
              <a:t>                 </a:t>
            </a:r>
            <a:r>
              <a:rPr lang="en-IN" sz="2400" dirty="0"/>
              <a:t>Hattie Zhou, Janice </a:t>
            </a:r>
            <a:r>
              <a:rPr lang="en-IN" sz="2400" dirty="0" err="1"/>
              <a:t>Lan</a:t>
            </a:r>
            <a:r>
              <a:rPr lang="en-IN" sz="2400" dirty="0"/>
              <a:t>, Rosanne </a:t>
            </a:r>
            <a:r>
              <a:rPr lang="en-IN" sz="2400" dirty="0" err="1"/>
              <a:t>Liu,Jason</a:t>
            </a:r>
            <a:r>
              <a:rPr lang="en-IN" sz="2400" dirty="0"/>
              <a:t> </a:t>
            </a:r>
            <a:r>
              <a:rPr lang="en-IN" sz="2400" dirty="0" err="1"/>
              <a:t>Yosinski</a:t>
            </a:r>
            <a:endParaRPr lang="en-IN" sz="2400" dirty="0"/>
          </a:p>
          <a:p>
            <a:endParaRPr lang="en-IN" sz="2400" dirty="0"/>
          </a:p>
          <a:p>
            <a:r>
              <a:rPr lang="en-IN" sz="2000" b="1" dirty="0"/>
              <a:t>Rational </a:t>
            </a:r>
            <a:r>
              <a:rPr lang="en-IN" sz="2000" dirty="0"/>
              <a:t>: Zeros, Signs, and the Super mask explain performance improvement of</a:t>
            </a:r>
          </a:p>
          <a:p>
            <a:r>
              <a:rPr lang="en-IN" sz="2000" dirty="0"/>
              <a:t> Lottery Ticket Algorithm</a:t>
            </a:r>
          </a:p>
          <a:p>
            <a:endParaRPr lang="en-IN" sz="2000" dirty="0"/>
          </a:p>
          <a:p>
            <a:r>
              <a:rPr lang="en-IN" sz="2000" b="1" dirty="0"/>
              <a:t>Hypothesis</a:t>
            </a:r>
            <a:r>
              <a:rPr lang="en-IN" sz="2000" dirty="0"/>
              <a:t>: Study  the effects of </a:t>
            </a:r>
            <a:r>
              <a:rPr lang="en-IN" sz="2000" b="1" i="1" dirty="0"/>
              <a:t>Zeros, Signs, and the Super mask</a:t>
            </a:r>
            <a:r>
              <a:rPr lang="en-IN" sz="2000" dirty="0"/>
              <a:t> on Lottery Ticket </a:t>
            </a:r>
          </a:p>
          <a:p>
            <a:r>
              <a:rPr lang="en-IN" sz="2000" dirty="0"/>
              <a:t>algorithm.</a:t>
            </a:r>
          </a:p>
          <a:p>
            <a:endParaRPr lang="en-IN" sz="2000" dirty="0"/>
          </a:p>
          <a:p>
            <a:r>
              <a:rPr lang="en-IN" sz="2000" b="1" dirty="0"/>
              <a:t>Datasets:MNIST,CIFAR-10</a:t>
            </a:r>
          </a:p>
          <a:p>
            <a:endParaRPr lang="en-US" sz="2000" b="1" dirty="0"/>
          </a:p>
          <a:p>
            <a:r>
              <a:rPr lang="en-IN" sz="2000" b="1" dirty="0"/>
              <a:t>networks: FC ,Conv-2,Conv-4 ,Conv-6</a:t>
            </a:r>
            <a:endParaRPr lang="en-IN" b="1" dirty="0"/>
          </a:p>
          <a:p>
            <a:endParaRPr lang="en-US" dirty="0"/>
          </a:p>
          <a:p>
            <a:endParaRPr lang="en-US" b="1" dirty="0"/>
          </a:p>
          <a:p>
            <a:r>
              <a:rPr lang="en-IN" b="1" dirty="0"/>
              <a:t> 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/>
              <a:t>Paper2</a:t>
            </a:r>
            <a:r>
              <a:rPr lang="en-IN" b="1" u="sng" dirty="0"/>
              <a:t> </a:t>
            </a:r>
            <a:r>
              <a:rPr lang="en-IN" b="1" u="sng" dirty="0">
                <a:solidFill>
                  <a:srgbClr val="FF0000"/>
                </a:solidFill>
              </a:rPr>
              <a:t>Methodology I</a:t>
            </a:r>
            <a:endParaRPr lang="en-US" b="1" i="1" u="sng" dirty="0">
              <a:solidFill>
                <a:srgbClr val="FF0000"/>
              </a:solidFill>
            </a:endParaRPr>
          </a:p>
          <a:p>
            <a:r>
              <a:rPr lang="en-US" b="1" i="1" dirty="0"/>
              <a:t>Initialize</a:t>
            </a:r>
            <a:r>
              <a:rPr lang="en-US" dirty="0"/>
              <a:t> a mask m to all ones. Randomly initialize the parameters w of a network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i="1" dirty="0"/>
              <a:t>Train the parameters w</a:t>
            </a:r>
            <a:r>
              <a:rPr lang="en-US" dirty="0"/>
              <a:t> of the network  to completion. (initial weights=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and weights after </a:t>
            </a:r>
          </a:p>
          <a:p>
            <a:pPr marL="342900" indent="-342900"/>
            <a:r>
              <a:rPr lang="en-US" dirty="0"/>
              <a:t>            training =</a:t>
            </a:r>
            <a:r>
              <a:rPr lang="en-US" dirty="0" err="1"/>
              <a:t>w</a:t>
            </a:r>
            <a:r>
              <a:rPr lang="en-US" baseline="-25000" dirty="0" err="1"/>
              <a:t>f</a:t>
            </a:r>
            <a:r>
              <a:rPr lang="en-US" dirty="0"/>
              <a:t> ).</a:t>
            </a:r>
          </a:p>
          <a:p>
            <a:pPr marL="457200" indent="-457200"/>
            <a:r>
              <a:rPr lang="en-IN" sz="1600" b="1" dirty="0"/>
              <a:t>2.Choose one Mask Criteria to keep  Weights: </a:t>
            </a:r>
            <a:r>
              <a:rPr lang="en-US" sz="1400" dirty="0"/>
              <a:t>large final (|</a:t>
            </a:r>
            <a:r>
              <a:rPr lang="en-US" sz="1400" dirty="0" err="1"/>
              <a:t>w</a:t>
            </a:r>
            <a:r>
              <a:rPr lang="en-US" sz="1400" baseline="-25000" dirty="0" err="1"/>
              <a:t>f</a:t>
            </a:r>
            <a:r>
              <a:rPr lang="en-US" sz="1400" dirty="0"/>
              <a:t>|),small final (-|</a:t>
            </a:r>
            <a:r>
              <a:rPr lang="en-US" sz="1400" dirty="0" err="1"/>
              <a:t>w</a:t>
            </a:r>
            <a:r>
              <a:rPr lang="en-US" sz="1400" baseline="-25000" dirty="0" err="1"/>
              <a:t>f</a:t>
            </a:r>
            <a:r>
              <a:rPr lang="en-US" sz="1400" dirty="0"/>
              <a:t>|), large init (|</a:t>
            </a:r>
            <a:r>
              <a:rPr lang="en-US" sz="1400" dirty="0" err="1"/>
              <a:t>w</a:t>
            </a:r>
            <a:r>
              <a:rPr lang="en-US" sz="1400" baseline="-25000" dirty="0" err="1"/>
              <a:t>i</a:t>
            </a:r>
            <a:r>
              <a:rPr lang="en-US" sz="1400" dirty="0"/>
              <a:t>|),</a:t>
            </a:r>
          </a:p>
          <a:p>
            <a:pPr marL="457200" indent="-457200"/>
            <a:r>
              <a:rPr lang="en-US" sz="1400" dirty="0"/>
              <a:t>                                     small init  (-|</a:t>
            </a:r>
            <a:r>
              <a:rPr lang="en-US" sz="1400" dirty="0" err="1"/>
              <a:t>w</a:t>
            </a:r>
            <a:r>
              <a:rPr lang="en-US" sz="1400" baseline="-25000" dirty="0" err="1"/>
              <a:t>i</a:t>
            </a:r>
            <a:r>
              <a:rPr lang="en-US" sz="1400" dirty="0"/>
              <a:t>|), min(large init; large final), -max(small init ;small final),</a:t>
            </a:r>
          </a:p>
          <a:p>
            <a:pPr marL="457200" indent="-457200"/>
            <a:r>
              <a:rPr lang="en-US" sz="1400" dirty="0"/>
              <a:t>                                       Magnitude increase(|</a:t>
            </a:r>
            <a:r>
              <a:rPr lang="en-US" sz="1400" dirty="0" err="1"/>
              <a:t>w</a:t>
            </a:r>
            <a:r>
              <a:rPr lang="en-US" sz="1400" baseline="-25000" dirty="0" err="1"/>
              <a:t>f</a:t>
            </a:r>
            <a:r>
              <a:rPr lang="en-US" sz="1400" dirty="0"/>
              <a:t>|-|</a:t>
            </a:r>
            <a:r>
              <a:rPr lang="en-US" sz="1400" dirty="0" err="1"/>
              <a:t>w</a:t>
            </a:r>
            <a:r>
              <a:rPr lang="en-US" sz="1400" baseline="-25000" dirty="0" err="1"/>
              <a:t>i</a:t>
            </a:r>
            <a:r>
              <a:rPr lang="en-US" sz="1400" dirty="0"/>
              <a:t>|),Movement (|</a:t>
            </a:r>
            <a:r>
              <a:rPr lang="en-US" sz="1400" dirty="0" err="1"/>
              <a:t>w</a:t>
            </a:r>
            <a:r>
              <a:rPr lang="en-US" sz="1400" baseline="-25000" dirty="0" err="1"/>
              <a:t>f</a:t>
            </a:r>
            <a:r>
              <a:rPr lang="en-US" sz="1400" dirty="0" err="1"/>
              <a:t>-w</a:t>
            </a:r>
            <a:r>
              <a:rPr lang="en-US" sz="1400" baseline="-25000" dirty="0" err="1"/>
              <a:t>i</a:t>
            </a:r>
            <a:r>
              <a:rPr lang="en-US" sz="1400" dirty="0"/>
              <a:t>|),random</a:t>
            </a:r>
          </a:p>
          <a:p>
            <a:r>
              <a:rPr lang="en-US" dirty="0"/>
              <a:t>3. </a:t>
            </a:r>
            <a:r>
              <a:rPr lang="en-US" b="1" i="1" dirty="0"/>
              <a:t>Mask Criterion:</a:t>
            </a:r>
            <a:r>
              <a:rPr lang="en-US" dirty="0"/>
              <a:t> set the mask value for the top p% to 1, the bottom (100-p)% to 0  as proposed in original paper  on Lottery Tickets.</a:t>
            </a:r>
          </a:p>
          <a:p>
            <a:r>
              <a:rPr lang="en-US" dirty="0"/>
              <a:t>4. </a:t>
            </a:r>
            <a:r>
              <a:rPr lang="en-US" b="1" dirty="0"/>
              <a:t>Mask-1 Action:</a:t>
            </a:r>
            <a:r>
              <a:rPr lang="en-US" dirty="0"/>
              <a:t> The weights with mask value  1  are studied for three methods as follows:</a:t>
            </a:r>
          </a:p>
          <a:p>
            <a:r>
              <a:rPr lang="en-US" dirty="0"/>
              <a:t>			a. reset to their </a:t>
            </a:r>
            <a:r>
              <a:rPr lang="en-US" b="1" i="1" dirty="0">
                <a:solidFill>
                  <a:srgbClr val="C00000"/>
                </a:solidFill>
              </a:rPr>
              <a:t>initial values </a:t>
            </a:r>
          </a:p>
          <a:p>
            <a:r>
              <a:rPr lang="en-US" dirty="0"/>
              <a:t>                                                    b. set after reshuffling the  initial weights</a:t>
            </a:r>
          </a:p>
          <a:p>
            <a:r>
              <a:rPr lang="en-US" dirty="0"/>
              <a:t>			c. set to </a:t>
            </a:r>
            <a:r>
              <a:rPr lang="en-US" sz="2000" b="1" i="1" dirty="0">
                <a:solidFill>
                  <a:srgbClr val="C00000"/>
                </a:solidFill>
              </a:rPr>
              <a:t>signed constant </a:t>
            </a:r>
            <a:r>
              <a:rPr lang="en-US" dirty="0"/>
              <a:t>(+S.D,0,-S.D)of  of original values</a:t>
            </a:r>
          </a:p>
          <a:p>
            <a:r>
              <a:rPr lang="en-US" dirty="0"/>
              <a:t>5.</a:t>
            </a:r>
            <a:r>
              <a:rPr lang="en-US" b="1" i="1" dirty="0"/>
              <a:t> Mask-0 Action:</a:t>
            </a:r>
            <a:r>
              <a:rPr lang="en-US" dirty="0"/>
              <a:t> The weights with mask value 0,were pruned: set to 0 and frozen </a:t>
            </a:r>
          </a:p>
          <a:p>
            <a:r>
              <a:rPr lang="en-US" dirty="0"/>
              <a:t>                                 during any subsequent training.</a:t>
            </a:r>
          </a:p>
          <a:p>
            <a:r>
              <a:rPr lang="en-US" dirty="0"/>
              <a:t>6. Repeat from 1 if performing iterative pruning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6482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IN" sz="2000" b="1" u="sng" dirty="0">
                <a:solidFill>
                  <a:srgbClr val="FF0000"/>
                </a:solidFill>
              </a:rPr>
              <a:t>Methodology II</a:t>
            </a:r>
            <a:r>
              <a:rPr lang="en-IN" sz="1600" b="1" u="sng" dirty="0"/>
              <a:t>: </a:t>
            </a:r>
            <a:r>
              <a:rPr lang="en-IN" sz="1600" b="1" dirty="0"/>
              <a:t>Same as Methodology I Except with step3 and step6 as below</a:t>
            </a:r>
            <a:endParaRPr lang="en-US" sz="1600" b="1" i="1" dirty="0"/>
          </a:p>
          <a:p>
            <a:pPr marL="342900" indent="-342900"/>
            <a:r>
              <a:rPr lang="en-US" sz="16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Super masks</a:t>
            </a:r>
          </a:p>
          <a:p>
            <a:pPr marL="342900" indent="-342900"/>
            <a:r>
              <a:rPr lang="en-US" sz="1600" dirty="0"/>
              <a:t>      Step3: apply  </a:t>
            </a:r>
            <a:r>
              <a:rPr lang="en-US" sz="1600" b="1" dirty="0" err="1"/>
              <a:t>large_final</a:t>
            </a:r>
            <a:r>
              <a:rPr lang="en-US" sz="1600" b="1" dirty="0"/>
              <a:t> masks</a:t>
            </a:r>
            <a:r>
              <a:rPr lang="en-US" sz="1600" dirty="0"/>
              <a:t> to weights.</a:t>
            </a:r>
          </a:p>
          <a:p>
            <a:pPr marL="342900" indent="-342900"/>
            <a:r>
              <a:rPr lang="en-US" sz="1600" dirty="0"/>
              <a:t>      Step6:Test accuracy of pruned network </a:t>
            </a:r>
            <a:r>
              <a:rPr lang="en-US" sz="1600" b="1" dirty="0"/>
              <a:t>without actual training</a:t>
            </a:r>
            <a:r>
              <a:rPr lang="en-US" sz="1600" dirty="0"/>
              <a:t>.</a:t>
            </a:r>
          </a:p>
          <a:p>
            <a:pPr marL="342900" indent="-342900"/>
            <a:r>
              <a:rPr lang="en-US" sz="1600" b="1" dirty="0"/>
              <a:t> Optimizing the Super mask:</a:t>
            </a:r>
            <a:r>
              <a:rPr lang="en-US" sz="1600" dirty="0"/>
              <a:t>(Apply </a:t>
            </a:r>
            <a:r>
              <a:rPr lang="en-US" sz="1600" dirty="0" err="1"/>
              <a:t>stochasticity</a:t>
            </a:r>
            <a:r>
              <a:rPr lang="en-US" sz="1600" dirty="0"/>
              <a:t> to masks)</a:t>
            </a:r>
          </a:p>
          <a:p>
            <a:pPr marL="342900" indent="-342900"/>
            <a:r>
              <a:rPr lang="en-US" sz="1600" b="1" dirty="0"/>
              <a:t> </a:t>
            </a:r>
            <a:r>
              <a:rPr lang="en-IN" sz="1600" b="1" u="sng" dirty="0"/>
              <a:t>Methodology III: </a:t>
            </a:r>
            <a:r>
              <a:rPr lang="en-IN" sz="1600" b="1" dirty="0"/>
              <a:t>Same as Methodology II Except with step3  as below</a:t>
            </a:r>
            <a:endParaRPr lang="en-US" sz="1600" b="1" i="1" dirty="0"/>
          </a:p>
          <a:p>
            <a:r>
              <a:rPr lang="en-US" sz="2000" b="1" dirty="0">
                <a:solidFill>
                  <a:srgbClr val="C00000"/>
                </a:solidFill>
              </a:rPr>
              <a:t> Dynamic Weight Rescaling</a:t>
            </a:r>
            <a:r>
              <a:rPr lang="en-US" sz="1600" b="1" dirty="0"/>
              <a:t>: </a:t>
            </a:r>
            <a:r>
              <a:rPr lang="en-US" sz="1600" dirty="0"/>
              <a:t>multiply the underlying </a:t>
            </a:r>
            <a:r>
              <a:rPr lang="en-US" sz="1600" b="1" dirty="0" err="1"/>
              <a:t>large_final</a:t>
            </a:r>
            <a:r>
              <a:rPr lang="en-US" sz="1600" b="1" dirty="0"/>
              <a:t> masks</a:t>
            </a:r>
            <a:r>
              <a:rPr lang="en-US" sz="1600" dirty="0"/>
              <a:t> weights  by the ratio of the total number of weights in the layer over  the number of ones in the corresponding mask.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0"/>
            <a:ext cx="21490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Paper2 Results</a:t>
            </a:r>
            <a:r>
              <a:rPr lang="en-IN" sz="2400" dirty="0"/>
              <a:t>:</a:t>
            </a:r>
          </a:p>
          <a:p>
            <a:endParaRPr lang="en-IN" sz="2400" dirty="0"/>
          </a:p>
          <a:p>
            <a:r>
              <a:rPr lang="en-IN" sz="2400" dirty="0"/>
              <a:t>Test Accuracy</a:t>
            </a:r>
          </a:p>
          <a:p>
            <a:r>
              <a:rPr lang="en-IN" dirty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1295400"/>
          <a:ext cx="8534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SUPERMASK</a:t>
                      </a:r>
                    </a:p>
                    <a:p>
                      <a:r>
                        <a:rPr lang="en-IN" dirty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SUPERMASK</a:t>
                      </a:r>
                    </a:p>
                    <a:p>
                      <a:r>
                        <a:rPr lang="en-IN" dirty="0"/>
                        <a:t>S.C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DWR</a:t>
                      </a:r>
                    </a:p>
                    <a:p>
                      <a:r>
                        <a:rPr lang="en-IN" dirty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DWR</a:t>
                      </a:r>
                    </a:p>
                    <a:p>
                      <a:r>
                        <a:rPr lang="en-IN" dirty="0"/>
                        <a:t>S.C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MNIST FC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C00000"/>
                          </a:solidFill>
                        </a:rPr>
                        <a:t>98.0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CIFAR CONV2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C00000"/>
                          </a:solidFill>
                        </a:rPr>
                        <a:t>66.3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CIFAR CONV4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C00000"/>
                          </a:solidFill>
                        </a:rPr>
                        <a:t>72.5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CIFAR CONV6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C00000"/>
                          </a:solidFill>
                        </a:rPr>
                        <a:t>76.5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33400" y="45720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Init=</a:t>
            </a:r>
            <a:r>
              <a:rPr lang="en-US" b="1" i="1" dirty="0">
                <a:solidFill>
                  <a:srgbClr val="C00000"/>
                </a:solidFill>
              </a:rPr>
              <a:t>  </a:t>
            </a:r>
            <a:r>
              <a:rPr lang="en-US" b="1" i="1" dirty="0"/>
              <a:t>set retained weights to initial values </a:t>
            </a:r>
          </a:p>
          <a:p>
            <a:endParaRPr lang="en-IN" b="1" dirty="0"/>
          </a:p>
          <a:p>
            <a:r>
              <a:rPr lang="en-IN" b="1" dirty="0"/>
              <a:t>S.C=</a:t>
            </a:r>
            <a:r>
              <a:rPr lang="en-US" b="1" dirty="0"/>
              <a:t>signed constant</a:t>
            </a:r>
            <a:r>
              <a:rPr lang="en-US" dirty="0"/>
              <a:t> =</a:t>
            </a:r>
            <a:r>
              <a:rPr lang="en-US" b="1" dirty="0"/>
              <a:t>set retained weights to one of (+S.D,0,-S.D)of  original values</a:t>
            </a:r>
          </a:p>
          <a:p>
            <a:r>
              <a:rPr lang="en-US" b="1" dirty="0"/>
              <a:t>Super mask= </a:t>
            </a:r>
            <a:r>
              <a:rPr lang="en-US" dirty="0"/>
              <a:t>apply  </a:t>
            </a:r>
            <a:r>
              <a:rPr lang="en-US" b="1" dirty="0" err="1"/>
              <a:t>large_final</a:t>
            </a:r>
            <a:r>
              <a:rPr lang="en-US" b="1" dirty="0"/>
              <a:t> masks</a:t>
            </a:r>
            <a:r>
              <a:rPr lang="en-US" dirty="0"/>
              <a:t> to retained weights.</a:t>
            </a:r>
          </a:p>
          <a:p>
            <a:endParaRPr lang="en-US" b="1" dirty="0"/>
          </a:p>
          <a:p>
            <a:r>
              <a:rPr lang="en-IN" b="1" dirty="0"/>
              <a:t>DWR=</a:t>
            </a:r>
            <a:r>
              <a:rPr lang="en-US" b="1" dirty="0"/>
              <a:t>Dynamic Weight Rescaling=</a:t>
            </a:r>
            <a:r>
              <a:rPr lang="en-US" dirty="0"/>
              <a:t> multiply the underlying </a:t>
            </a:r>
            <a:r>
              <a:rPr lang="en-US" b="1" dirty="0" err="1"/>
              <a:t>large_final</a:t>
            </a:r>
            <a:r>
              <a:rPr lang="en-US" b="1" dirty="0"/>
              <a:t> masks</a:t>
            </a:r>
            <a:r>
              <a:rPr lang="en-US" dirty="0"/>
              <a:t> weights  by the ratio of the total number of weights in the layer over  the number of ones in the corresponding mask.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849232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Paper3</a:t>
            </a:r>
          </a:p>
          <a:p>
            <a:endParaRPr lang="en-IN" sz="2400" b="1" u="sng" dirty="0"/>
          </a:p>
          <a:p>
            <a:r>
              <a:rPr lang="en-IN" sz="2400" b="1" dirty="0"/>
              <a:t>   What’s Hidden in a Randomly Weighted Neural Network?</a:t>
            </a:r>
            <a:endParaRPr lang="en-US" sz="2400" b="1" dirty="0"/>
          </a:p>
          <a:p>
            <a:r>
              <a:rPr lang="en-IN" sz="2400" b="1" dirty="0"/>
              <a:t>                 </a:t>
            </a:r>
            <a:r>
              <a:rPr lang="en-IN" sz="2400" dirty="0" err="1"/>
              <a:t>Vivek</a:t>
            </a:r>
            <a:r>
              <a:rPr lang="en-IN" sz="2400" dirty="0"/>
              <a:t> </a:t>
            </a:r>
            <a:r>
              <a:rPr lang="en-IN" sz="2400" dirty="0" err="1"/>
              <a:t>Ramanujan</a:t>
            </a:r>
            <a:r>
              <a:rPr lang="en-IN" sz="2400" dirty="0"/>
              <a:t>, Mitchell </a:t>
            </a:r>
            <a:r>
              <a:rPr lang="en-IN" sz="2400" dirty="0" err="1"/>
              <a:t>Wortsman</a:t>
            </a:r>
            <a:r>
              <a:rPr lang="en-IN" sz="2400" dirty="0"/>
              <a:t>,  </a:t>
            </a:r>
            <a:r>
              <a:rPr lang="en-IN" sz="2400" dirty="0" err="1"/>
              <a:t>Aniruddha</a:t>
            </a:r>
            <a:r>
              <a:rPr lang="en-IN" sz="2400" dirty="0"/>
              <a:t>,</a:t>
            </a:r>
          </a:p>
          <a:p>
            <a:r>
              <a:rPr lang="en-IN" sz="2400" dirty="0"/>
              <a:t>                   </a:t>
            </a:r>
            <a:r>
              <a:rPr lang="en-IN" sz="2400" dirty="0" err="1"/>
              <a:t>Kembhavi,Ali</a:t>
            </a:r>
            <a:r>
              <a:rPr lang="en-IN" sz="2400" dirty="0"/>
              <a:t> </a:t>
            </a:r>
            <a:r>
              <a:rPr lang="en-IN" sz="2400" dirty="0" err="1"/>
              <a:t>Farhadi</a:t>
            </a:r>
            <a:r>
              <a:rPr lang="en-IN" sz="2400" dirty="0"/>
              <a:t> ,Mohammad </a:t>
            </a:r>
            <a:r>
              <a:rPr lang="en-IN" sz="2400" dirty="0" err="1"/>
              <a:t>Rastegari</a:t>
            </a:r>
            <a:endParaRPr lang="en-IN" sz="2400" dirty="0"/>
          </a:p>
          <a:p>
            <a:endParaRPr lang="en-IN" sz="2400" b="1" dirty="0"/>
          </a:p>
          <a:p>
            <a:r>
              <a:rPr lang="en-IN" sz="2000" b="1" dirty="0"/>
              <a:t>Rational </a:t>
            </a:r>
            <a:r>
              <a:rPr lang="en-IN" sz="2000" dirty="0"/>
              <a:t>:Apply </a:t>
            </a:r>
            <a:r>
              <a:rPr lang="en-IN" sz="2000" b="1" i="1" dirty="0"/>
              <a:t>edge popup algorithm </a:t>
            </a:r>
            <a:r>
              <a:rPr lang="en-IN" sz="2000" dirty="0"/>
              <a:t>on randomly weighted neural networks </a:t>
            </a:r>
          </a:p>
          <a:p>
            <a:r>
              <a:rPr lang="en-IN" sz="2000" dirty="0"/>
              <a:t>Containing </a:t>
            </a:r>
            <a:r>
              <a:rPr lang="en-IN" sz="2000" b="1" i="1" dirty="0"/>
              <a:t>sub networks</a:t>
            </a:r>
            <a:r>
              <a:rPr lang="en-IN" sz="2000" dirty="0"/>
              <a:t>  to achieve impressive  performance without ever </a:t>
            </a:r>
          </a:p>
          <a:p>
            <a:r>
              <a:rPr lang="en-IN" sz="2000" dirty="0"/>
              <a:t>modifying the weight values.</a:t>
            </a:r>
          </a:p>
          <a:p>
            <a:endParaRPr lang="en-US" sz="2000" dirty="0"/>
          </a:p>
          <a:p>
            <a:r>
              <a:rPr lang="en-IN" sz="2000" dirty="0"/>
              <a:t> </a:t>
            </a:r>
            <a:r>
              <a:rPr lang="en-IN" sz="2000" b="1" dirty="0"/>
              <a:t>Hypothesis</a:t>
            </a:r>
            <a:r>
              <a:rPr lang="en-IN" sz="2000" dirty="0"/>
              <a:t>. weight pruning , weight pruning on higher width networks, weight </a:t>
            </a:r>
          </a:p>
          <a:p>
            <a:r>
              <a:rPr lang="en-IN" sz="2000" dirty="0"/>
              <a:t>distributions  give high accuracy LT sub networks.</a:t>
            </a:r>
          </a:p>
          <a:p>
            <a:endParaRPr lang="en-IN" sz="2000" dirty="0"/>
          </a:p>
          <a:p>
            <a:r>
              <a:rPr lang="en-IN" sz="2000" b="1" dirty="0"/>
              <a:t>Datasets:CIFAR-10,IMAGENET</a:t>
            </a:r>
            <a:endParaRPr lang="en-US" sz="2000" b="1" dirty="0"/>
          </a:p>
          <a:p>
            <a:r>
              <a:rPr lang="en-IN" sz="2000" b="1" dirty="0"/>
              <a:t>networks: Conv-2,Conv-4 ,Conv-6,CONV-8</a:t>
            </a:r>
            <a:endParaRPr lang="en-US" dirty="0"/>
          </a:p>
          <a:p>
            <a:endParaRPr lang="en-US" b="1" dirty="0"/>
          </a:p>
          <a:p>
            <a:r>
              <a:rPr lang="en-IN" b="1" dirty="0"/>
              <a:t> 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300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Paper3 Methodology </a:t>
            </a:r>
            <a:r>
              <a:rPr lang="en-IN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762000"/>
            <a:ext cx="8276433" cy="3016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/>
            <a:r>
              <a:rPr lang="en-IN" sz="2400" dirty="0"/>
              <a:t>This paper uses  </a:t>
            </a:r>
            <a:r>
              <a:rPr lang="en-IN" sz="2400" dirty="0">
                <a:solidFill>
                  <a:srgbClr val="FF0000"/>
                </a:solidFill>
              </a:rPr>
              <a:t>Edge-popup Algorithm </a:t>
            </a:r>
            <a:r>
              <a:rPr lang="en-IN" sz="2400" dirty="0"/>
              <a:t>as follows: </a:t>
            </a:r>
          </a:p>
          <a:p>
            <a:pPr marL="450850" indent="-92075">
              <a:buFont typeface="Arial" pitchFamily="34" charset="0"/>
              <a:buChar char="•"/>
            </a:pPr>
            <a:r>
              <a:rPr lang="en-IN" dirty="0"/>
              <a:t>  In the back pass for  each weight w in the neural network  assign popup </a:t>
            </a:r>
            <a:r>
              <a:rPr lang="en-IN" sz="2000" dirty="0"/>
              <a:t>score</a:t>
            </a:r>
            <a:r>
              <a:rPr lang="en-IN" dirty="0"/>
              <a:t> </a:t>
            </a:r>
            <a:r>
              <a:rPr lang="en-IN" sz="2000" b="1" dirty="0"/>
              <a:t>s</a:t>
            </a:r>
            <a:r>
              <a:rPr lang="en-IN" sz="2000" dirty="0"/>
              <a:t>.</a:t>
            </a:r>
          </a:p>
          <a:p>
            <a:pPr marL="450850" indent="-92075">
              <a:buFont typeface="Arial" pitchFamily="34" charset="0"/>
              <a:buChar char="•"/>
            </a:pPr>
            <a:endParaRPr lang="en-IN" sz="2000" dirty="0"/>
          </a:p>
          <a:p>
            <a:pPr marL="450850" indent="-92075">
              <a:buFont typeface="Arial" pitchFamily="34" charset="0"/>
              <a:buChar char="•"/>
            </a:pPr>
            <a:endParaRPr lang="en-IN" dirty="0"/>
          </a:p>
          <a:p>
            <a:pPr marL="450850" indent="-92075">
              <a:buFont typeface="Arial" pitchFamily="34" charset="0"/>
              <a:buChar char="•"/>
            </a:pPr>
            <a:r>
              <a:rPr lang="en-IN" dirty="0"/>
              <a:t>If Neuron  </a:t>
            </a:r>
            <a:r>
              <a:rPr lang="en-IN" b="1" dirty="0"/>
              <a:t>loss gradient </a:t>
            </a:r>
            <a:r>
              <a:rPr lang="en-IN" dirty="0"/>
              <a:t>is </a:t>
            </a:r>
            <a:r>
              <a:rPr lang="en-IN" b="1" dirty="0"/>
              <a:t>negative</a:t>
            </a:r>
            <a:r>
              <a:rPr lang="en-IN" dirty="0"/>
              <a:t> ,we </a:t>
            </a:r>
            <a:r>
              <a:rPr lang="en-IN" b="1" dirty="0"/>
              <a:t>increase score </a:t>
            </a:r>
            <a:r>
              <a:rPr lang="en-IN" dirty="0"/>
              <a:t>of input weights.</a:t>
            </a:r>
          </a:p>
          <a:p>
            <a:pPr marL="450850" indent="-92075">
              <a:buFont typeface="Arial" pitchFamily="34" charset="0"/>
              <a:buChar char="•"/>
            </a:pPr>
            <a:r>
              <a:rPr lang="en-IN" dirty="0"/>
              <a:t>   If Neuron  </a:t>
            </a:r>
            <a:r>
              <a:rPr lang="en-IN" b="1" dirty="0"/>
              <a:t>loss gradient </a:t>
            </a:r>
            <a:r>
              <a:rPr lang="en-IN" dirty="0"/>
              <a:t>is </a:t>
            </a:r>
            <a:r>
              <a:rPr lang="en-IN" b="1" dirty="0"/>
              <a:t>positive</a:t>
            </a:r>
            <a:r>
              <a:rPr lang="en-IN" dirty="0"/>
              <a:t> , we </a:t>
            </a:r>
            <a:r>
              <a:rPr lang="en-IN" b="1" dirty="0"/>
              <a:t>decrease score </a:t>
            </a:r>
            <a:r>
              <a:rPr lang="en-IN" dirty="0"/>
              <a:t>of input weights.</a:t>
            </a:r>
          </a:p>
          <a:p>
            <a:pPr marL="358775">
              <a:buFont typeface="Arial" pitchFamily="34" charset="0"/>
              <a:buChar char="•"/>
            </a:pPr>
            <a:r>
              <a:rPr lang="en-IN" dirty="0"/>
              <a:t>  With </a:t>
            </a:r>
            <a:r>
              <a:rPr lang="en-IN" b="1" dirty="0"/>
              <a:t>decreased score </a:t>
            </a:r>
            <a:r>
              <a:rPr lang="en-IN" dirty="0"/>
              <a:t>the edge of weight </a:t>
            </a:r>
            <a:r>
              <a:rPr lang="en-IN" b="1" dirty="0"/>
              <a:t>moves out of  the network</a:t>
            </a:r>
            <a:r>
              <a:rPr lang="en-IN" dirty="0"/>
              <a:t>.</a:t>
            </a:r>
          </a:p>
          <a:p>
            <a:r>
              <a:rPr lang="en-IN" dirty="0"/>
              <a:t>           With </a:t>
            </a:r>
            <a:r>
              <a:rPr lang="en-IN" b="1" dirty="0"/>
              <a:t>increased score </a:t>
            </a:r>
            <a:r>
              <a:rPr lang="en-IN" dirty="0"/>
              <a:t>the edge of weight </a:t>
            </a:r>
            <a:r>
              <a:rPr lang="en-IN" b="1" dirty="0"/>
              <a:t>pops up into the network</a:t>
            </a:r>
            <a:r>
              <a:rPr lang="en-IN" dirty="0"/>
              <a:t>.</a:t>
            </a:r>
          </a:p>
          <a:p>
            <a:pPr marL="358775">
              <a:buFont typeface="Arial" pitchFamily="34" charset="0"/>
              <a:buChar char="•"/>
            </a:pPr>
            <a:r>
              <a:rPr lang="en-IN" dirty="0"/>
              <a:t>  Choose </a:t>
            </a:r>
            <a:r>
              <a:rPr lang="en-IN" b="1" dirty="0"/>
              <a:t>sub network  </a:t>
            </a:r>
            <a:r>
              <a:rPr lang="en-IN" dirty="0"/>
              <a:t>by selecting the weights in each layer corresponding </a:t>
            </a:r>
          </a:p>
          <a:p>
            <a:r>
              <a:rPr lang="en-IN" dirty="0"/>
              <a:t>          to the </a:t>
            </a:r>
            <a:r>
              <a:rPr lang="en-IN" b="1" dirty="0"/>
              <a:t>top-k% highest scores</a:t>
            </a:r>
            <a:r>
              <a:rPr lang="en-IN" dirty="0"/>
              <a:t>.        </a:t>
            </a:r>
            <a:endParaRPr lang="en-US" b="1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1524000"/>
            <a:ext cx="3190875" cy="495300"/>
          </a:xfrm>
          <a:prstGeom prst="rect">
            <a:avLst/>
          </a:prstGeom>
          <a:noFill/>
        </p:spPr>
      </p:pic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" y="3995678"/>
            <a:ext cx="59164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above algorithm is used  for the following </a:t>
            </a:r>
            <a:r>
              <a:rPr lang="en-IN" b="1" dirty="0">
                <a:solidFill>
                  <a:srgbClr val="FF0000"/>
                </a:solidFill>
              </a:rPr>
              <a:t>three methods</a:t>
            </a:r>
          </a:p>
          <a:p>
            <a:endParaRPr lang="en-IN" dirty="0"/>
          </a:p>
          <a:p>
            <a:r>
              <a:rPr lang="en-IN" b="1" dirty="0"/>
              <a:t>1.Weights distribution</a:t>
            </a:r>
          </a:p>
          <a:p>
            <a:pPr marL="342900" indent="-342900" fontAlgn="base"/>
            <a:r>
              <a:rPr lang="en-IN" dirty="0"/>
              <a:t>       </a:t>
            </a:r>
            <a:r>
              <a:rPr lang="en-IN" b="1" dirty="0" err="1"/>
              <a:t>Kaiming</a:t>
            </a:r>
            <a:r>
              <a:rPr lang="en-IN" b="1" dirty="0"/>
              <a:t> Normal:</a:t>
            </a:r>
            <a:r>
              <a:rPr lang="en-IN" dirty="0"/>
              <a:t> weights distribution </a:t>
            </a:r>
          </a:p>
          <a:p>
            <a:r>
              <a:rPr lang="en-IN" b="1" dirty="0"/>
              <a:t>      </a:t>
            </a:r>
          </a:p>
          <a:p>
            <a:r>
              <a:rPr lang="en-IN" b="1" dirty="0"/>
              <a:t> Signed </a:t>
            </a:r>
            <a:r>
              <a:rPr lang="en-IN" b="1" dirty="0" err="1"/>
              <a:t>Kaiming</a:t>
            </a:r>
            <a:r>
              <a:rPr lang="en-IN" b="1" dirty="0"/>
              <a:t> </a:t>
            </a:r>
            <a:r>
              <a:rPr lang="en-IN" b="1" dirty="0" err="1"/>
              <a:t>Constant:</a:t>
            </a:r>
            <a:r>
              <a:rPr lang="en-IN" dirty="0" err="1"/>
              <a:t>weights</a:t>
            </a:r>
            <a:r>
              <a:rPr lang="en-IN" dirty="0"/>
              <a:t> distribution</a:t>
            </a:r>
          </a:p>
          <a:p>
            <a:r>
              <a:rPr lang="en-US" dirty="0"/>
              <a:t>       where       is the standard deviation for </a:t>
            </a:r>
            <a:r>
              <a:rPr lang="en-US" dirty="0" err="1"/>
              <a:t>Kaiming</a:t>
            </a:r>
            <a:r>
              <a:rPr lang="en-US" dirty="0"/>
              <a:t> Normal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2.Pruning percentage </a:t>
            </a:r>
            <a:r>
              <a:rPr lang="en-IN" dirty="0"/>
              <a:t>=[10,30,50,70,90]</a:t>
            </a:r>
          </a:p>
          <a:p>
            <a:pPr marL="342900" indent="-342900" fontAlgn="base"/>
            <a:r>
              <a:rPr lang="en-IN" b="1" dirty="0"/>
              <a:t>3.Network Width change </a:t>
            </a:r>
            <a:r>
              <a:rPr lang="en-IN" dirty="0"/>
              <a:t>=[0.25 to 2.0]</a:t>
            </a:r>
            <a:r>
              <a:rPr lang="en-IN" b="1" dirty="0"/>
              <a:t> </a:t>
            </a:r>
            <a:endParaRPr lang="en-IN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876800"/>
            <a:ext cx="1485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5715000"/>
            <a:ext cx="2476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54102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3203</Words>
  <Application>Microsoft Office PowerPoint</Application>
  <PresentationFormat>On-screen Show (4:3)</PresentationFormat>
  <Paragraphs>492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Harshit Kumawat</cp:lastModifiedBy>
  <cp:revision>115</cp:revision>
  <dcterms:created xsi:type="dcterms:W3CDTF">2006-08-16T00:00:00Z</dcterms:created>
  <dcterms:modified xsi:type="dcterms:W3CDTF">2023-10-28T05:51:50Z</dcterms:modified>
</cp:coreProperties>
</file>