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2" r:id="rId4"/>
    <p:sldId id="270" r:id="rId5"/>
    <p:sldId id="281" r:id="rId6"/>
    <p:sldId id="272" r:id="rId7"/>
    <p:sldId id="267" r:id="rId8"/>
    <p:sldId id="280" r:id="rId9"/>
    <p:sldId id="263" r:id="rId10"/>
    <p:sldId id="273" r:id="rId11"/>
    <p:sldId id="279" r:id="rId12"/>
    <p:sldId id="264" r:id="rId13"/>
    <p:sldId id="276" r:id="rId14"/>
    <p:sldId id="277" r:id="rId15"/>
    <p:sldId id="265" r:id="rId16"/>
    <p:sldId id="278" r:id="rId17"/>
    <p:sldId id="266" r:id="rId18"/>
    <p:sldId id="283" r:id="rId19"/>
    <p:sldId id="284" r:id="rId20"/>
    <p:sldId id="285" r:id="rId21"/>
    <p:sldId id="290" r:id="rId22"/>
    <p:sldId id="291" r:id="rId23"/>
    <p:sldId id="289" r:id="rId24"/>
    <p:sldId id="288" r:id="rId25"/>
    <p:sldId id="293" r:id="rId26"/>
    <p:sldId id="292" r:id="rId27"/>
    <p:sldId id="287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3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E6FA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990600"/>
            <a:ext cx="79786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/>
          </a:p>
          <a:p>
            <a:r>
              <a:rPr lang="en-IN" sz="2400" b="1"/>
              <a:t>PRUNING NEURAL NETWORKS</a:t>
            </a:r>
            <a:r>
              <a:rPr lang="en-IN" sz="2400" b="1" dirty="0"/>
              <a:t>: LOTTERY TICKET APPROACH</a:t>
            </a:r>
          </a:p>
          <a:p>
            <a:r>
              <a:rPr lang="en-IN" sz="2400" b="1" dirty="0"/>
              <a:t>			</a:t>
            </a:r>
          </a:p>
          <a:p>
            <a:r>
              <a:rPr lang="en-IN" sz="2400" b="1" dirty="0"/>
              <a:t>			        by</a:t>
            </a:r>
          </a:p>
          <a:p>
            <a:r>
              <a:rPr lang="en-IN" sz="2400" b="1" dirty="0"/>
              <a:t>                                     ---------------------- </a:t>
            </a:r>
            <a:endParaRPr lang="en-US" sz="2400" b="1" dirty="0"/>
          </a:p>
          <a:p>
            <a:r>
              <a:rPr lang="en-IN" sz="2400" b="1" dirty="0"/>
              <a:t> 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2149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Paper3 Results</a:t>
            </a:r>
            <a:r>
              <a:rPr lang="en-IN" sz="2400" dirty="0"/>
              <a:t>: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1219200"/>
            <a:ext cx="701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/>
            <a:r>
              <a:rPr lang="en-IN" b="1" dirty="0"/>
              <a:t>1. Varying the % of Weights </a:t>
            </a:r>
          </a:p>
          <a:p>
            <a:pPr marL="342900" indent="-342900" fontAlgn="base"/>
            <a:r>
              <a:rPr lang="en-IN" dirty="0"/>
              <a:t>Percentage of weights remaining in sub network  Is selected from set  k=[10,30,50,70,90]</a:t>
            </a:r>
          </a:p>
          <a:p>
            <a:pPr marL="342900" indent="-342900" fontAlgn="base"/>
            <a:r>
              <a:rPr lang="en-IN" dirty="0"/>
              <a:t>     </a:t>
            </a:r>
            <a:r>
              <a:rPr lang="en-IN" b="1" dirty="0"/>
              <a:t>Best accuracy achieved at sub network with </a:t>
            </a:r>
            <a:r>
              <a:rPr lang="en-IN" sz="2000" b="1" dirty="0">
                <a:solidFill>
                  <a:srgbClr val="FF0000"/>
                </a:solidFill>
              </a:rPr>
              <a:t>k=50</a:t>
            </a:r>
          </a:p>
          <a:p>
            <a:pPr marL="342900" indent="-342900" fontAlgn="base"/>
            <a:r>
              <a:rPr lang="en-IN" b="1" dirty="0"/>
              <a:t>2. Varying the Width</a:t>
            </a:r>
          </a:p>
          <a:p>
            <a:pPr marL="342900" indent="-342900" fontAlgn="base"/>
            <a:r>
              <a:rPr lang="en-IN" b="1" dirty="0"/>
              <a:t>    </a:t>
            </a:r>
            <a:r>
              <a:rPr lang="en-IN" dirty="0"/>
              <a:t> width of layers is varied from set  w=[0.25 to 2.0]</a:t>
            </a:r>
          </a:p>
          <a:p>
            <a:pPr marL="342900" indent="-342900" fontAlgn="base"/>
            <a:r>
              <a:rPr lang="en-IN" dirty="0"/>
              <a:t>      </a:t>
            </a:r>
            <a:r>
              <a:rPr lang="en-IN" b="1" dirty="0"/>
              <a:t>Best accuracy achieved at sub network with </a:t>
            </a:r>
            <a:r>
              <a:rPr lang="en-IN" b="1" dirty="0">
                <a:solidFill>
                  <a:srgbClr val="FF0000"/>
                </a:solidFill>
              </a:rPr>
              <a:t>50 % weights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b="1" dirty="0"/>
              <a:t>3. Comparing with Paper 2.Deconstructing lottery tickets: Zeros, signs, and the </a:t>
            </a:r>
            <a:r>
              <a:rPr lang="en-IN" b="1" dirty="0" err="1"/>
              <a:t>supermask</a:t>
            </a:r>
            <a:r>
              <a:rPr lang="en-IN" b="1" dirty="0"/>
              <a:t>:</a:t>
            </a:r>
          </a:p>
          <a:p>
            <a:pPr marL="342900" indent="-342900" fontAlgn="base"/>
            <a:r>
              <a:rPr lang="en-US" dirty="0"/>
              <a:t>Better accuracy </a:t>
            </a:r>
            <a:r>
              <a:rPr lang="en-US" b="1" dirty="0">
                <a:solidFill>
                  <a:srgbClr val="FF0000"/>
                </a:solidFill>
              </a:rPr>
              <a:t>than paper2 </a:t>
            </a:r>
            <a:r>
              <a:rPr lang="en-US" dirty="0"/>
              <a:t>as they used   </a:t>
            </a:r>
            <a:r>
              <a:rPr lang="en-US" dirty="0" err="1"/>
              <a:t>xavier</a:t>
            </a:r>
            <a:r>
              <a:rPr lang="en-US" dirty="0"/>
              <a:t> normal distribution for weight initialization.</a:t>
            </a:r>
            <a:endParaRPr lang="en-IN" b="1" dirty="0"/>
          </a:p>
          <a:p>
            <a:pPr marL="342900" indent="-342900" fontAlgn="base"/>
            <a:r>
              <a:rPr lang="en-IN" b="1" dirty="0"/>
              <a:t>4. Effect of The Distribution</a:t>
            </a:r>
          </a:p>
          <a:p>
            <a:pPr marL="342900" indent="-342900" fontAlgn="base"/>
            <a:r>
              <a:rPr lang="en-IN" b="1" dirty="0"/>
              <a:t>    </a:t>
            </a:r>
            <a:r>
              <a:rPr lang="en-IN" b="1" dirty="0">
                <a:solidFill>
                  <a:srgbClr val="FF0000"/>
                </a:solidFill>
              </a:rPr>
              <a:t>signed </a:t>
            </a:r>
            <a:r>
              <a:rPr lang="en-IN" b="1" dirty="0" err="1">
                <a:solidFill>
                  <a:srgbClr val="FF0000"/>
                </a:solidFill>
              </a:rPr>
              <a:t>kaiming</a:t>
            </a:r>
            <a:r>
              <a:rPr lang="en-IN" b="1" dirty="0">
                <a:solidFill>
                  <a:srgbClr val="FF0000"/>
                </a:solidFill>
              </a:rPr>
              <a:t> distribution </a:t>
            </a:r>
            <a:r>
              <a:rPr lang="en-IN" dirty="0"/>
              <a:t>of weights gave good results, compared to</a:t>
            </a:r>
          </a:p>
          <a:p>
            <a:pPr marL="342900" indent="-342900" fontAlgn="base"/>
            <a:r>
              <a:rPr lang="en-IN" dirty="0"/>
              <a:t>Xavier and </a:t>
            </a:r>
            <a:r>
              <a:rPr lang="en-IN" dirty="0" err="1"/>
              <a:t>kaiming</a:t>
            </a:r>
            <a:r>
              <a:rPr lang="en-IN" dirty="0"/>
              <a:t> distribution . </a:t>
            </a:r>
          </a:p>
          <a:p>
            <a:pPr marL="342900" indent="-342900" fontAlgn="base"/>
            <a:r>
              <a:rPr lang="en-IN" b="1" dirty="0"/>
              <a:t>5. Image Net Experiments</a:t>
            </a:r>
          </a:p>
          <a:p>
            <a:pPr marL="342900" indent="-342900" fontAlgn="base"/>
            <a:r>
              <a:rPr lang="en-US" dirty="0"/>
              <a:t>Experiments on  Image Net  gave results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CIFAR-10</a:t>
            </a:r>
            <a:endParaRPr lang="en-IN" b="1" dirty="0"/>
          </a:p>
          <a:p>
            <a:pPr marL="342900" indent="-342900" fontAlgn="base"/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898925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Paper4</a:t>
            </a:r>
          </a:p>
          <a:p>
            <a:r>
              <a:rPr lang="en-IN" sz="2400" b="1" dirty="0"/>
              <a:t>    Understanding the difficulty of training deep feed forward </a:t>
            </a:r>
          </a:p>
          <a:p>
            <a:r>
              <a:rPr lang="en-IN" sz="2400" b="1" dirty="0"/>
              <a:t>                                         neural networks</a:t>
            </a:r>
          </a:p>
          <a:p>
            <a:r>
              <a:rPr lang="en-IN" dirty="0"/>
              <a:t>                                                Xavier </a:t>
            </a:r>
            <a:r>
              <a:rPr lang="en-IN" dirty="0" err="1"/>
              <a:t>Glorot</a:t>
            </a:r>
            <a:r>
              <a:rPr lang="en-IN" dirty="0"/>
              <a:t> </a:t>
            </a:r>
            <a:r>
              <a:rPr lang="en-IN" dirty="0" err="1"/>
              <a:t>Yoshua</a:t>
            </a:r>
            <a:r>
              <a:rPr lang="en-IN" dirty="0"/>
              <a:t> </a:t>
            </a:r>
            <a:r>
              <a:rPr lang="en-IN" dirty="0" err="1"/>
              <a:t>Bengio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Rational </a:t>
            </a:r>
            <a:r>
              <a:rPr lang="en-IN" dirty="0"/>
              <a:t>:</a:t>
            </a:r>
            <a:r>
              <a:rPr lang="en-US" dirty="0"/>
              <a:t>For deep neural networks we study how activations and gradients vary across layers </a:t>
            </a:r>
          </a:p>
          <a:p>
            <a:r>
              <a:rPr lang="en-US" dirty="0"/>
              <a:t>during training and testing.</a:t>
            </a:r>
          </a:p>
          <a:p>
            <a:endParaRPr lang="en-IN" b="1" dirty="0"/>
          </a:p>
          <a:p>
            <a:r>
              <a:rPr lang="en-IN" b="1" dirty="0"/>
              <a:t>Hypothesis </a:t>
            </a:r>
            <a:r>
              <a:rPr lang="en-IN" dirty="0"/>
              <a:t>: </a:t>
            </a:r>
            <a:r>
              <a:rPr lang="en-US" dirty="0"/>
              <a:t>propose a  weights initialization scheme  and activation function that brings </a:t>
            </a:r>
          </a:p>
          <a:p>
            <a:r>
              <a:rPr lang="en-US" dirty="0"/>
              <a:t>substantially faster convergence.</a:t>
            </a:r>
          </a:p>
          <a:p>
            <a:endParaRPr lang="en-IN" dirty="0"/>
          </a:p>
          <a:p>
            <a:r>
              <a:rPr lang="en-IN" b="1" dirty="0"/>
              <a:t>Datasets:CIFAR-10,IMAGENET</a:t>
            </a:r>
          </a:p>
          <a:p>
            <a:endParaRPr lang="en-US" b="1" dirty="0"/>
          </a:p>
          <a:p>
            <a:r>
              <a:rPr lang="en-IN" b="1" dirty="0"/>
              <a:t>networks: Conv-2,Conv-4 ,Conv-6,CONV-8</a:t>
            </a:r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r>
              <a:rPr lang="en-IN" b="1" dirty="0"/>
              <a:t> 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85800"/>
            <a:ext cx="8839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Paper4  Methodology </a:t>
            </a:r>
            <a:r>
              <a:rPr lang="en-IN" sz="2400" dirty="0"/>
              <a:t>:</a:t>
            </a:r>
          </a:p>
          <a:p>
            <a:endParaRPr lang="en-US" dirty="0"/>
          </a:p>
          <a:p>
            <a:r>
              <a:rPr lang="en-IN" dirty="0"/>
              <a:t> 1.Train and test a </a:t>
            </a:r>
            <a:r>
              <a:rPr lang="en-US" dirty="0"/>
              <a:t>feed forward neural networks with </a:t>
            </a:r>
            <a:r>
              <a:rPr lang="en-US" b="1" i="1" dirty="0"/>
              <a:t>one to five hidden layers</a:t>
            </a:r>
            <a:r>
              <a:rPr lang="en-US" dirty="0"/>
              <a:t>, with </a:t>
            </a:r>
            <a:r>
              <a:rPr lang="en-US" b="1" i="1" dirty="0"/>
              <a:t>one thousand hidden units per layer</a:t>
            </a:r>
            <a:r>
              <a:rPr lang="en-US" dirty="0"/>
              <a:t>.</a:t>
            </a:r>
          </a:p>
          <a:p>
            <a:endParaRPr lang="en-IN" dirty="0"/>
          </a:p>
          <a:p>
            <a:r>
              <a:rPr lang="en-IN" dirty="0"/>
              <a:t>2.Execute step 1 for three different activation functions : </a:t>
            </a:r>
            <a:r>
              <a:rPr lang="en-IN" b="1" i="1" dirty="0"/>
              <a:t>sigmoid , </a:t>
            </a:r>
            <a:r>
              <a:rPr lang="en-IN" b="1" i="1" dirty="0" err="1"/>
              <a:t>tanh</a:t>
            </a:r>
            <a:r>
              <a:rPr lang="en-IN" b="1" i="1" dirty="0"/>
              <a:t> , </a:t>
            </a:r>
            <a:r>
              <a:rPr lang="en-IN" b="1" i="1" dirty="0" err="1"/>
              <a:t>softsign</a:t>
            </a:r>
            <a:r>
              <a:rPr lang="en-IN" b="1" i="1" dirty="0"/>
              <a:t>[x/(1+|x|)]</a:t>
            </a:r>
          </a:p>
          <a:p>
            <a:endParaRPr lang="en-IN" b="1" i="1" dirty="0"/>
          </a:p>
          <a:p>
            <a:r>
              <a:rPr lang="en-IN" i="1" dirty="0"/>
              <a:t>3.</a:t>
            </a:r>
            <a:r>
              <a:rPr lang="en-IN" dirty="0"/>
              <a:t>Run step2 with</a:t>
            </a:r>
            <a:r>
              <a:rPr lang="en-IN" i="1" dirty="0"/>
              <a:t> </a:t>
            </a:r>
            <a:r>
              <a:rPr lang="en-IN" b="1" dirty="0"/>
              <a:t>standard weights and normalized weight initialization</a:t>
            </a:r>
            <a:r>
              <a:rPr lang="en-IN" i="1" dirty="0"/>
              <a:t>. </a:t>
            </a:r>
            <a:r>
              <a:rPr lang="en-IN" dirty="0"/>
              <a:t>as per formula:</a:t>
            </a:r>
          </a:p>
          <a:p>
            <a:endParaRPr lang="en-IN" dirty="0"/>
          </a:p>
          <a:p>
            <a:endParaRPr lang="en-IN" i="1" dirty="0"/>
          </a:p>
          <a:p>
            <a:r>
              <a:rPr lang="en-IN" dirty="0"/>
              <a:t>Where u is uniform distribution, n =size of previous layer</a:t>
            </a:r>
          </a:p>
          <a:p>
            <a:endParaRPr lang="en-IN" dirty="0"/>
          </a:p>
          <a:p>
            <a:r>
              <a:rPr lang="en-IN" i="1" dirty="0"/>
              <a:t>4.</a:t>
            </a:r>
            <a:r>
              <a:rPr lang="en-IN" dirty="0"/>
              <a:t>For each layer in above steps obtain:</a:t>
            </a:r>
            <a:r>
              <a:rPr lang="en-IN" i="1" dirty="0"/>
              <a:t> </a:t>
            </a:r>
            <a:r>
              <a:rPr lang="en-IN" b="1" dirty="0"/>
              <a:t>activation outputs, back propagation gradients, train and test errors.</a:t>
            </a:r>
            <a:endParaRPr lang="en-US" b="1" dirty="0"/>
          </a:p>
          <a:p>
            <a:endParaRPr lang="en-US" dirty="0"/>
          </a:p>
          <a:p>
            <a:r>
              <a:rPr lang="en-IN" dirty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048000"/>
            <a:ext cx="21621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2152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Paper4 Results:</a:t>
            </a:r>
          </a:p>
          <a:p>
            <a:r>
              <a:rPr lang="en-IN" sz="2000" b="1" dirty="0"/>
              <a:t>Test Errors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9906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Shape 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MNIST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CIFAR-10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Image Net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 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16.27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1.64 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69.14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 sign 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16.06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1.72 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53.8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68.13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1.76 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Tanh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15.60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1.64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52.92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68.57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Sigmoid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57.28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58140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1.The </a:t>
            </a:r>
            <a:r>
              <a:rPr lang="en-US" b="1" dirty="0" err="1"/>
              <a:t>softsign</a:t>
            </a:r>
            <a:r>
              <a:rPr lang="en-US" dirty="0"/>
              <a:t> networks seem to be more </a:t>
            </a:r>
            <a:r>
              <a:rPr lang="en-US" b="1" dirty="0"/>
              <a:t>robust</a:t>
            </a:r>
            <a:r>
              <a:rPr lang="en-US" dirty="0"/>
              <a:t> to the initialization procedure than the </a:t>
            </a:r>
            <a:r>
              <a:rPr lang="en-US" dirty="0" err="1"/>
              <a:t>tanh</a:t>
            </a:r>
            <a:r>
              <a:rPr lang="en-US" dirty="0"/>
              <a:t> networks</a:t>
            </a:r>
          </a:p>
          <a:p>
            <a:endParaRPr lang="en-IN" dirty="0"/>
          </a:p>
          <a:p>
            <a:r>
              <a:rPr lang="en-US" dirty="0"/>
              <a:t>2.For </a:t>
            </a:r>
            <a:r>
              <a:rPr lang="en-US" b="1" i="1" dirty="0" err="1"/>
              <a:t>tanh</a:t>
            </a:r>
            <a:r>
              <a:rPr lang="en-US" dirty="0"/>
              <a:t> networks, the proposed </a:t>
            </a:r>
            <a:r>
              <a:rPr lang="en-US" b="1" i="1" dirty="0"/>
              <a:t>normalized initialization</a:t>
            </a:r>
            <a:r>
              <a:rPr lang="en-US" dirty="0"/>
              <a:t> can be quite helpful</a:t>
            </a:r>
          </a:p>
          <a:p>
            <a:endParaRPr lang="en-US" dirty="0"/>
          </a:p>
          <a:p>
            <a:r>
              <a:rPr lang="en-US" b="1" i="1" dirty="0"/>
              <a:t>3.sigmoid or  hyperbolic tangent units</a:t>
            </a:r>
            <a:r>
              <a:rPr lang="en-US" dirty="0"/>
              <a:t> and </a:t>
            </a:r>
            <a:r>
              <a:rPr lang="en-US" b="1" i="1" dirty="0"/>
              <a:t>standard initialization</a:t>
            </a:r>
            <a:r>
              <a:rPr lang="en-US" dirty="0"/>
              <a:t> fare rather poorly.</a:t>
            </a:r>
          </a:p>
          <a:p>
            <a:endParaRPr lang="en-IN" dirty="0"/>
          </a:p>
          <a:p>
            <a:r>
              <a:rPr lang="en-IN" dirty="0"/>
              <a:t>4.Activation outputs </a:t>
            </a:r>
            <a:r>
              <a:rPr lang="en-IN" b="1" i="1" dirty="0"/>
              <a:t>saturation(nearing zero) is reduced </a:t>
            </a:r>
            <a:r>
              <a:rPr lang="en-IN" dirty="0"/>
              <a:t>by </a:t>
            </a:r>
            <a:r>
              <a:rPr lang="en-IN" dirty="0" err="1"/>
              <a:t>softsign</a:t>
            </a:r>
            <a:r>
              <a:rPr lang="en-IN" dirty="0"/>
              <a:t> when compared with </a:t>
            </a:r>
            <a:r>
              <a:rPr lang="en-IN" dirty="0" err="1"/>
              <a:t>tanh</a:t>
            </a:r>
            <a:r>
              <a:rPr lang="en-IN" dirty="0"/>
              <a:t> and sigmoid.</a:t>
            </a:r>
          </a:p>
          <a:p>
            <a:endParaRPr lang="en-IN" dirty="0"/>
          </a:p>
          <a:p>
            <a:r>
              <a:rPr lang="en-IN" dirty="0"/>
              <a:t>5.Back propagation </a:t>
            </a:r>
            <a:r>
              <a:rPr lang="en-IN" b="1" i="1" dirty="0"/>
              <a:t>gradients  values increased</a:t>
            </a:r>
            <a:r>
              <a:rPr lang="en-IN" dirty="0"/>
              <a:t> with </a:t>
            </a:r>
            <a:r>
              <a:rPr lang="en-IN" b="1" i="1" dirty="0"/>
              <a:t>normalized initialization</a:t>
            </a:r>
            <a:r>
              <a:rPr lang="en-IN" dirty="0"/>
              <a:t> for three activations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73629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Paper5</a:t>
            </a:r>
          </a:p>
          <a:p>
            <a:endParaRPr lang="en-IN" sz="2400" b="1" u="sng" dirty="0"/>
          </a:p>
          <a:p>
            <a:r>
              <a:rPr lang="en-IN" sz="2400" b="1" dirty="0"/>
              <a:t>PRUNING CONVOLUTIONAL NEURAL NETWORKS</a:t>
            </a:r>
            <a:r>
              <a:rPr lang="en-US" sz="2400" b="1" dirty="0"/>
              <a:t> </a:t>
            </a:r>
            <a:r>
              <a:rPr lang="en-IN" sz="2400" b="1" dirty="0"/>
              <a:t>FOR RESOURCE </a:t>
            </a:r>
          </a:p>
          <a:p>
            <a:r>
              <a:rPr lang="en-IN" sz="2400" b="1" dirty="0"/>
              <a:t>EFFICIENT   INFERENCE                                           </a:t>
            </a:r>
          </a:p>
          <a:p>
            <a:r>
              <a:rPr lang="en-IN" sz="2400" b="1" dirty="0"/>
              <a:t>               </a:t>
            </a:r>
            <a:r>
              <a:rPr lang="en-IN" sz="2400" dirty="0" err="1"/>
              <a:t>Pavlo</a:t>
            </a:r>
            <a:r>
              <a:rPr lang="en-IN" sz="2400" dirty="0"/>
              <a:t> </a:t>
            </a:r>
            <a:r>
              <a:rPr lang="en-IN" sz="2400" dirty="0" err="1"/>
              <a:t>Molchanov</a:t>
            </a:r>
            <a:r>
              <a:rPr lang="en-IN" sz="2400" dirty="0"/>
              <a:t>, Stephen Tyree, </a:t>
            </a:r>
            <a:r>
              <a:rPr lang="en-IN" sz="2400" dirty="0" err="1"/>
              <a:t>Tero</a:t>
            </a:r>
            <a:r>
              <a:rPr lang="en-IN" sz="2400" dirty="0"/>
              <a:t> </a:t>
            </a:r>
            <a:r>
              <a:rPr lang="en-IN" sz="2400" dirty="0" err="1"/>
              <a:t>Karras</a:t>
            </a:r>
            <a:r>
              <a:rPr lang="en-IN" sz="2400" dirty="0"/>
              <a:t>,</a:t>
            </a:r>
          </a:p>
          <a:p>
            <a:r>
              <a:rPr lang="en-IN" sz="2400" dirty="0"/>
              <a:t>                                     </a:t>
            </a:r>
            <a:r>
              <a:rPr lang="en-IN" sz="2400" dirty="0" err="1"/>
              <a:t>Timo</a:t>
            </a:r>
            <a:r>
              <a:rPr lang="en-IN" sz="2400" dirty="0"/>
              <a:t> </a:t>
            </a:r>
            <a:r>
              <a:rPr lang="en-IN" sz="2400" dirty="0" err="1"/>
              <a:t>Aila</a:t>
            </a:r>
            <a:r>
              <a:rPr lang="en-IN" sz="2400" dirty="0"/>
              <a:t>, Jan </a:t>
            </a:r>
            <a:r>
              <a:rPr lang="en-IN" sz="2400" dirty="0" err="1"/>
              <a:t>Kautz</a:t>
            </a:r>
            <a:endParaRPr lang="en-US" sz="2400" b="1" dirty="0"/>
          </a:p>
          <a:p>
            <a:endParaRPr lang="en-IN" sz="2400" b="1" u="sng" dirty="0"/>
          </a:p>
          <a:p>
            <a:r>
              <a:rPr lang="en-IN" b="1" dirty="0"/>
              <a:t>Rational </a:t>
            </a:r>
            <a:r>
              <a:rPr lang="en-IN" dirty="0"/>
              <a:t>:</a:t>
            </a:r>
            <a:r>
              <a:rPr lang="en-US" dirty="0"/>
              <a:t> pruning </a:t>
            </a:r>
            <a:r>
              <a:rPr lang="en-US" b="1" i="1" dirty="0"/>
              <a:t>convolution kernels</a:t>
            </a:r>
            <a:r>
              <a:rPr lang="en-US" dirty="0"/>
              <a:t> in neural networks to enable efficient inference.</a:t>
            </a:r>
          </a:p>
          <a:p>
            <a:endParaRPr lang="en-IN" b="1" dirty="0"/>
          </a:p>
          <a:p>
            <a:r>
              <a:rPr lang="en-IN" b="1" dirty="0"/>
              <a:t>Hypothesis </a:t>
            </a:r>
            <a:r>
              <a:rPr lang="en-IN" dirty="0"/>
              <a:t>: </a:t>
            </a:r>
            <a:r>
              <a:rPr lang="en-US" dirty="0"/>
              <a:t>Propose Taylor expansion that approximates the change in the cost function </a:t>
            </a:r>
          </a:p>
          <a:p>
            <a:r>
              <a:rPr lang="en-US" dirty="0"/>
              <a:t>induced by  pruning network parameters.</a:t>
            </a:r>
          </a:p>
          <a:p>
            <a:endParaRPr lang="en-IN" dirty="0"/>
          </a:p>
          <a:p>
            <a:endParaRPr lang="en-US" b="1" u="sng" dirty="0"/>
          </a:p>
          <a:p>
            <a:r>
              <a:rPr lang="en-IN" b="1" dirty="0"/>
              <a:t>Datasets:</a:t>
            </a:r>
            <a:r>
              <a:rPr lang="en-US" b="1" dirty="0"/>
              <a:t>Flowers102,Birds200,Imagenet,nvGesture</a:t>
            </a:r>
          </a:p>
          <a:p>
            <a:endParaRPr lang="en-US" b="1" dirty="0"/>
          </a:p>
          <a:p>
            <a:r>
              <a:rPr lang="en-US" b="1" dirty="0"/>
              <a:t>networks:VGC16,AlexNet,R3DCNN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858671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Paper5 Methodology </a:t>
            </a:r>
            <a:r>
              <a:rPr lang="en-IN" sz="2400" dirty="0"/>
              <a:t>:</a:t>
            </a:r>
          </a:p>
          <a:p>
            <a:endParaRPr lang="en-US" dirty="0"/>
          </a:p>
          <a:p>
            <a:r>
              <a:rPr lang="en-IN" dirty="0"/>
              <a:t> 1.Evaluate  Neural network</a:t>
            </a:r>
          </a:p>
          <a:p>
            <a:r>
              <a:rPr lang="en-IN" dirty="0"/>
              <a:t> 2. obtain new parameters based back propagation  of cost function.</a:t>
            </a:r>
          </a:p>
          <a:p>
            <a:r>
              <a:rPr lang="en-IN" dirty="0"/>
              <a:t>3. Use Pruning criteria :</a:t>
            </a:r>
            <a:r>
              <a:rPr lang="en-IN" b="1" i="1" dirty="0"/>
              <a:t>Minimum weight, minimum activation values , minimum mutual </a:t>
            </a:r>
          </a:p>
          <a:p>
            <a:r>
              <a:rPr lang="en-IN" b="1" i="1" dirty="0"/>
              <a:t>Information, Taylor expansion of cost function with and without pruning.</a:t>
            </a:r>
          </a:p>
          <a:p>
            <a:r>
              <a:rPr lang="en-IN" dirty="0"/>
              <a:t>4.Stop pruning after achieving good accuracy or better memory utilization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0"/>
            <a:ext cx="8077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2438400"/>
            <a:ext cx="1881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Paper 5 Results:</a:t>
            </a:r>
            <a:endParaRPr lang="en-US" sz="2000" b="1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93911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Paper6</a:t>
            </a:r>
          </a:p>
          <a:p>
            <a:endParaRPr lang="en-IN" b="1" dirty="0"/>
          </a:p>
          <a:p>
            <a:r>
              <a:rPr lang="en-IN" sz="2400" b="1" dirty="0"/>
              <a:t>                     PRUNING FILTERS FOR EFFICIENT CONVNETS</a:t>
            </a:r>
          </a:p>
          <a:p>
            <a:r>
              <a:rPr lang="en-IN" dirty="0"/>
              <a:t>                                 </a:t>
            </a:r>
            <a:r>
              <a:rPr lang="en-IN" dirty="0" err="1"/>
              <a:t>Hao</a:t>
            </a:r>
            <a:r>
              <a:rPr lang="en-IN" dirty="0"/>
              <a:t> Li, </a:t>
            </a:r>
            <a:r>
              <a:rPr lang="en-IN" dirty="0" err="1"/>
              <a:t>Asim</a:t>
            </a:r>
            <a:r>
              <a:rPr lang="en-IN" dirty="0"/>
              <a:t> </a:t>
            </a:r>
            <a:r>
              <a:rPr lang="en-IN" dirty="0" err="1"/>
              <a:t>Kadav</a:t>
            </a:r>
            <a:r>
              <a:rPr lang="en-IN" dirty="0"/>
              <a:t>, Igor </a:t>
            </a:r>
            <a:r>
              <a:rPr lang="en-IN" dirty="0" err="1"/>
              <a:t>Durdanovic</a:t>
            </a:r>
            <a:r>
              <a:rPr lang="en-IN" dirty="0"/>
              <a:t>, </a:t>
            </a:r>
            <a:r>
              <a:rPr lang="en-IN" dirty="0" err="1"/>
              <a:t>Hanan</a:t>
            </a:r>
            <a:r>
              <a:rPr lang="en-IN" dirty="0"/>
              <a:t> </a:t>
            </a:r>
            <a:r>
              <a:rPr lang="en-IN" dirty="0" err="1"/>
              <a:t>Samet</a:t>
            </a:r>
            <a:r>
              <a:rPr lang="en-IN" dirty="0"/>
              <a:t>, </a:t>
            </a:r>
          </a:p>
          <a:p>
            <a:endParaRPr lang="en-IN" dirty="0"/>
          </a:p>
          <a:p>
            <a:r>
              <a:rPr lang="en-IN" b="1" dirty="0"/>
              <a:t>Rational </a:t>
            </a:r>
            <a:r>
              <a:rPr lang="en-IN" dirty="0"/>
              <a:t>: </a:t>
            </a:r>
            <a:r>
              <a:rPr lang="en-US" dirty="0"/>
              <a:t>Reduce </a:t>
            </a:r>
            <a:r>
              <a:rPr lang="en-US" b="1" i="1" dirty="0"/>
              <a:t>computational cost</a:t>
            </a:r>
            <a:r>
              <a:rPr lang="en-US" dirty="0"/>
              <a:t> of neural networks by </a:t>
            </a:r>
            <a:r>
              <a:rPr lang="en-US" b="1" i="1" dirty="0"/>
              <a:t>pruning filters</a:t>
            </a:r>
            <a:r>
              <a:rPr lang="en-US" dirty="0"/>
              <a:t> of CNNs.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Hypothesis </a:t>
            </a:r>
            <a:r>
              <a:rPr lang="en-IN" dirty="0"/>
              <a:t>:</a:t>
            </a:r>
            <a:r>
              <a:rPr lang="en-US" dirty="0"/>
              <a:t> simple filter pruning techniques can reduce inference costs for neural networks  </a:t>
            </a:r>
          </a:p>
          <a:p>
            <a:r>
              <a:rPr lang="en-US" dirty="0"/>
              <a:t>while  regaining close to the original accuracy by retraining the networks.</a:t>
            </a:r>
          </a:p>
          <a:p>
            <a:endParaRPr lang="en-US" b="1" u="sng" dirty="0"/>
          </a:p>
          <a:p>
            <a:r>
              <a:rPr lang="en-IN" b="1" dirty="0"/>
              <a:t>Datasets:</a:t>
            </a:r>
            <a:r>
              <a:rPr lang="en-US" b="1" dirty="0"/>
              <a:t> </a:t>
            </a:r>
            <a:r>
              <a:rPr lang="en-IN" b="1" dirty="0"/>
              <a:t>CIFAR-10,IMAGENET</a:t>
            </a:r>
          </a:p>
          <a:p>
            <a:endParaRPr lang="en-US" b="1" dirty="0"/>
          </a:p>
          <a:p>
            <a:r>
              <a:rPr lang="en-US" b="1" dirty="0"/>
              <a:t>Networks:VGC16,ResNet34, ResNet56,ResNet110</a:t>
            </a:r>
            <a:r>
              <a:rPr lang="en-IN" b="1" dirty="0"/>
              <a:t> </a:t>
            </a:r>
          </a:p>
          <a:p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300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Paper6 Methodology</a:t>
            </a:r>
            <a:r>
              <a:rPr lang="en-IN" sz="2400" dirty="0"/>
              <a:t>: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578" y="1447800"/>
            <a:ext cx="884742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sz="2000" b="1" i="1" dirty="0">
                <a:solidFill>
                  <a:srgbClr val="C00000"/>
                </a:solidFill>
              </a:rPr>
              <a:t>procedure</a:t>
            </a:r>
            <a:r>
              <a:rPr lang="en-US" dirty="0"/>
              <a:t> of pruning m filters from the </a:t>
            </a:r>
            <a:r>
              <a:rPr lang="en-US" dirty="0" err="1"/>
              <a:t>ith</a:t>
            </a:r>
            <a:r>
              <a:rPr lang="en-US" dirty="0"/>
              <a:t> convolution layer is as follows: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each filter </a:t>
            </a:r>
            <a:r>
              <a:rPr lang="en-US" dirty="0" err="1"/>
              <a:t>F</a:t>
            </a:r>
            <a:r>
              <a:rPr lang="en-US" baseline="-25000" dirty="0" err="1"/>
              <a:t>ij</a:t>
            </a:r>
            <a:r>
              <a:rPr lang="en-US" dirty="0"/>
              <a:t>, calculate the sum of its </a:t>
            </a:r>
            <a:r>
              <a:rPr lang="en-US" b="1" i="1" dirty="0"/>
              <a:t>absolute kernel weights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marL="342900" indent="-342900">
              <a:buAutoNum type="arabicPeriod"/>
            </a:pPr>
            <a:endParaRPr lang="en-US" baseline="-25000" dirty="0"/>
          </a:p>
          <a:p>
            <a:r>
              <a:rPr lang="en-US" dirty="0"/>
              <a:t>2. </a:t>
            </a:r>
            <a:r>
              <a:rPr lang="en-US" b="1" i="1" dirty="0"/>
              <a:t>Sort </a:t>
            </a:r>
            <a:r>
              <a:rPr lang="en-US" dirty="0"/>
              <a:t>the filters by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b="1" i="1" dirty="0"/>
              <a:t>Prune m filters </a:t>
            </a:r>
            <a:r>
              <a:rPr lang="en-US" dirty="0"/>
              <a:t>with the smallest sum values and their corresponding feature maps. The</a:t>
            </a:r>
          </a:p>
          <a:p>
            <a:r>
              <a:rPr lang="en-US" dirty="0"/>
              <a:t>kernels in the next convolution layer corresponding to the pruned feature maps are also</a:t>
            </a:r>
          </a:p>
          <a:p>
            <a:r>
              <a:rPr lang="en-US" dirty="0"/>
              <a:t>removed.</a:t>
            </a:r>
          </a:p>
          <a:p>
            <a:endParaRPr lang="en-US" dirty="0"/>
          </a:p>
          <a:p>
            <a:r>
              <a:rPr lang="en-US" dirty="0"/>
              <a:t>4. A </a:t>
            </a:r>
            <a:r>
              <a:rPr lang="en-US" b="1" i="1" dirty="0"/>
              <a:t>new kernel matrix </a:t>
            </a:r>
            <a:r>
              <a:rPr lang="en-US" dirty="0"/>
              <a:t>is created for both the </a:t>
            </a:r>
            <a:r>
              <a:rPr lang="en-US" dirty="0" err="1"/>
              <a:t>ith</a:t>
            </a:r>
            <a:r>
              <a:rPr lang="en-US" dirty="0"/>
              <a:t> and </a:t>
            </a:r>
            <a:r>
              <a:rPr lang="en-US" dirty="0" err="1"/>
              <a:t>i</a:t>
            </a:r>
            <a:r>
              <a:rPr lang="en-US" dirty="0"/>
              <a:t> + 1th layers, and the remaining kernel</a:t>
            </a:r>
          </a:p>
          <a:p>
            <a:r>
              <a:rPr lang="en-US" dirty="0"/>
              <a:t>weights are copied to the new model.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029200"/>
            <a:ext cx="86276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IN" b="1" i="1" u="sng" dirty="0">
                <a:solidFill>
                  <a:srgbClr val="C00000"/>
                </a:solidFill>
              </a:rPr>
              <a:t>Pruning across layers</a:t>
            </a:r>
            <a:endParaRPr lang="en-US" b="1" i="1" u="sng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i="1" dirty="0"/>
              <a:t>Prune once and retrain</a:t>
            </a:r>
            <a:r>
              <a:rPr lang="en-US" dirty="0"/>
              <a:t>: Prune </a:t>
            </a:r>
            <a:r>
              <a:rPr lang="en-US" b="1" i="1" dirty="0"/>
              <a:t>filters of multiple layers at once</a:t>
            </a:r>
            <a:r>
              <a:rPr lang="en-US" dirty="0"/>
              <a:t> and retrain them until </a:t>
            </a:r>
          </a:p>
          <a:p>
            <a:pPr marL="342900" indent="-342900"/>
            <a:r>
              <a:rPr lang="en-US" dirty="0"/>
              <a:t>the original accuracy is restored.</a:t>
            </a:r>
          </a:p>
          <a:p>
            <a:r>
              <a:rPr lang="en-US" dirty="0"/>
              <a:t>2.</a:t>
            </a:r>
            <a:r>
              <a:rPr lang="en-US" b="1" i="1" dirty="0"/>
              <a:t> Prune and retrain iteratively</a:t>
            </a:r>
            <a:r>
              <a:rPr lang="en-US" dirty="0"/>
              <a:t>: Prune </a:t>
            </a:r>
            <a:r>
              <a:rPr lang="en-US" b="1" i="1" dirty="0"/>
              <a:t>filters layer by layer or filter by filter</a:t>
            </a:r>
            <a:r>
              <a:rPr lang="en-US" dirty="0"/>
              <a:t> and then </a:t>
            </a:r>
          </a:p>
          <a:p>
            <a:r>
              <a:rPr lang="en-US" dirty="0"/>
              <a:t>retrain iteratively. The model is retrained before pruning the next layer for the weights to </a:t>
            </a:r>
          </a:p>
          <a:p>
            <a:r>
              <a:rPr lang="en-US" dirty="0"/>
              <a:t>adapt to the changes from the pruning process.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381000"/>
            <a:ext cx="206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Paper5 Results</a:t>
            </a:r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7322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Research problem</a:t>
            </a:r>
          </a:p>
          <a:p>
            <a:endParaRPr lang="en-IN" sz="2400" b="1" dirty="0"/>
          </a:p>
          <a:p>
            <a:r>
              <a:rPr lang="en-IN" sz="2400" b="1" dirty="0"/>
              <a:t>Pruning of Neural Network : Lottery Ticket sub Networks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33400"/>
            <a:ext cx="9423477" cy="643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Literature Survey</a:t>
            </a:r>
          </a:p>
          <a:p>
            <a:r>
              <a:rPr lang="en-US" sz="2400" b="1" dirty="0"/>
              <a:t>The following papers are studied.</a:t>
            </a:r>
          </a:p>
          <a:p>
            <a:endParaRPr lang="en-US" sz="2400" b="1" dirty="0"/>
          </a:p>
          <a:p>
            <a:r>
              <a:rPr lang="en-IN" sz="2000" b="1" dirty="0"/>
              <a:t>1.THE LOTTERY TICKET HYPOTHESIS:FINDING SPARSE, TRAINABLE NEURAL NETWORKS</a:t>
            </a:r>
            <a:endParaRPr lang="en-US" sz="2000" b="1" dirty="0"/>
          </a:p>
          <a:p>
            <a:r>
              <a:rPr lang="en-IN" sz="2000" b="1" dirty="0"/>
              <a:t>                                                                      - </a:t>
            </a:r>
            <a:r>
              <a:rPr lang="en-IN" sz="2000" dirty="0"/>
              <a:t>Jonathan </a:t>
            </a:r>
            <a:r>
              <a:rPr lang="en-IN" sz="2000" dirty="0" err="1"/>
              <a:t>Frankl,Michael</a:t>
            </a:r>
            <a:r>
              <a:rPr lang="en-IN" sz="2000" dirty="0"/>
              <a:t> </a:t>
            </a:r>
            <a:r>
              <a:rPr lang="en-IN" sz="2000" dirty="0" err="1"/>
              <a:t>Carbin</a:t>
            </a:r>
            <a:endParaRPr lang="en-IN" sz="2000" dirty="0"/>
          </a:p>
          <a:p>
            <a:r>
              <a:rPr lang="en-IN" sz="2000" b="1" dirty="0"/>
              <a:t>2.Deconstructing Lottery Tickets: Zeros, Signs, and the Super mask</a:t>
            </a:r>
            <a:endParaRPr lang="en-US" sz="2000" b="1" dirty="0"/>
          </a:p>
          <a:p>
            <a:r>
              <a:rPr lang="en-IN" sz="2000" b="1" dirty="0"/>
              <a:t>                                                               - </a:t>
            </a:r>
            <a:r>
              <a:rPr lang="en-IN" sz="2000" dirty="0"/>
              <a:t>Hattie Zhou, Janice </a:t>
            </a:r>
            <a:r>
              <a:rPr lang="en-IN" sz="2000" dirty="0" err="1"/>
              <a:t>Lan</a:t>
            </a:r>
            <a:r>
              <a:rPr lang="en-IN" sz="2000" dirty="0"/>
              <a:t>, Rosanne </a:t>
            </a:r>
            <a:r>
              <a:rPr lang="en-IN" sz="2000" dirty="0" err="1"/>
              <a:t>Liu,Jason</a:t>
            </a:r>
            <a:r>
              <a:rPr lang="en-IN" sz="2000" dirty="0"/>
              <a:t> </a:t>
            </a:r>
            <a:r>
              <a:rPr lang="en-IN" sz="2000" dirty="0" err="1"/>
              <a:t>Yosinski</a:t>
            </a:r>
            <a:endParaRPr lang="en-US" sz="2000" b="1" dirty="0"/>
          </a:p>
          <a:p>
            <a:r>
              <a:rPr lang="en-IN" sz="2000" b="1" dirty="0"/>
              <a:t>3.What’s Hidden in a Randomly Weighted Neural Network?</a:t>
            </a:r>
            <a:endParaRPr lang="en-US" sz="2000" b="1" dirty="0"/>
          </a:p>
          <a:p>
            <a:r>
              <a:rPr lang="en-IN" sz="2000" b="1" dirty="0"/>
              <a:t>                                                                - </a:t>
            </a:r>
            <a:r>
              <a:rPr lang="en-IN" sz="2000" dirty="0" err="1"/>
              <a:t>Vivek</a:t>
            </a:r>
            <a:r>
              <a:rPr lang="en-IN" sz="2000" dirty="0"/>
              <a:t> </a:t>
            </a:r>
            <a:r>
              <a:rPr lang="en-IN" sz="2000" dirty="0" err="1"/>
              <a:t>Ramanujan</a:t>
            </a:r>
            <a:r>
              <a:rPr lang="en-IN" sz="2000" dirty="0"/>
              <a:t>, Mitchell </a:t>
            </a:r>
            <a:r>
              <a:rPr lang="en-IN" sz="2000" dirty="0" err="1"/>
              <a:t>Wortsman</a:t>
            </a:r>
            <a:r>
              <a:rPr lang="en-IN" sz="2000" dirty="0"/>
              <a:t>,  </a:t>
            </a:r>
            <a:r>
              <a:rPr lang="en-IN" sz="2000" dirty="0" err="1"/>
              <a:t>Aniruddha</a:t>
            </a:r>
            <a:r>
              <a:rPr lang="en-IN" sz="2000" dirty="0"/>
              <a:t>,</a:t>
            </a:r>
          </a:p>
          <a:p>
            <a:r>
              <a:rPr lang="en-IN" sz="2000" dirty="0"/>
              <a:t>                                                                  </a:t>
            </a:r>
            <a:r>
              <a:rPr lang="en-IN" sz="2000" dirty="0" err="1"/>
              <a:t>Kembhavi,Ali</a:t>
            </a:r>
            <a:r>
              <a:rPr lang="en-IN" sz="2000" dirty="0"/>
              <a:t> </a:t>
            </a:r>
            <a:r>
              <a:rPr lang="en-IN" sz="2000" dirty="0" err="1"/>
              <a:t>Farhadi</a:t>
            </a:r>
            <a:r>
              <a:rPr lang="en-IN" sz="2000" dirty="0"/>
              <a:t> ,Mohammad </a:t>
            </a:r>
            <a:r>
              <a:rPr lang="en-IN" sz="2000" dirty="0" err="1"/>
              <a:t>Rastegari</a:t>
            </a:r>
            <a:endParaRPr lang="en-US" sz="2000" b="1" dirty="0"/>
          </a:p>
          <a:p>
            <a:r>
              <a:rPr lang="en-IN" sz="2000" b="1" dirty="0"/>
              <a:t>4.Understanding the difficulty of training deep feed forward neural networks</a:t>
            </a:r>
          </a:p>
          <a:p>
            <a:r>
              <a:rPr lang="en-IN" sz="2000" dirty="0"/>
              <a:t>                                                                  -Xavier </a:t>
            </a:r>
            <a:r>
              <a:rPr lang="en-IN" sz="2000" dirty="0" err="1"/>
              <a:t>Glorot</a:t>
            </a:r>
            <a:r>
              <a:rPr lang="en-IN" sz="2000" dirty="0"/>
              <a:t> </a:t>
            </a:r>
            <a:r>
              <a:rPr lang="en-IN" sz="2000" dirty="0" err="1"/>
              <a:t>Yoshua</a:t>
            </a:r>
            <a:r>
              <a:rPr lang="en-IN" sz="2000" dirty="0"/>
              <a:t> </a:t>
            </a:r>
            <a:r>
              <a:rPr lang="en-IN" sz="2000" dirty="0" err="1"/>
              <a:t>Bengio</a:t>
            </a:r>
            <a:endParaRPr lang="en-US" sz="2000" b="1" dirty="0"/>
          </a:p>
          <a:p>
            <a:r>
              <a:rPr lang="en-IN" sz="2000" b="1" dirty="0"/>
              <a:t> </a:t>
            </a:r>
            <a:endParaRPr lang="en-US" sz="2000" b="1" dirty="0"/>
          </a:p>
          <a:p>
            <a:r>
              <a:rPr lang="en-IN" sz="2000" b="1" dirty="0"/>
              <a:t>5.PRUNING CONVOLUTIONAL NEURAL NETWORKS</a:t>
            </a:r>
            <a:r>
              <a:rPr lang="en-US" sz="2000" b="1" dirty="0"/>
              <a:t> </a:t>
            </a:r>
            <a:r>
              <a:rPr lang="en-IN" sz="2000" b="1" dirty="0"/>
              <a:t>FOR RESOURCE EFFICIENT </a:t>
            </a:r>
          </a:p>
          <a:p>
            <a:r>
              <a:rPr lang="en-IN" sz="2000" b="1" dirty="0"/>
              <a:t>     INFERENCE                                              -</a:t>
            </a:r>
            <a:r>
              <a:rPr lang="en-IN" sz="2000" dirty="0" err="1"/>
              <a:t>Pavlo</a:t>
            </a:r>
            <a:r>
              <a:rPr lang="en-IN" sz="2000" dirty="0"/>
              <a:t> </a:t>
            </a:r>
            <a:r>
              <a:rPr lang="en-IN" sz="2000" dirty="0" err="1"/>
              <a:t>Molchanov</a:t>
            </a:r>
            <a:r>
              <a:rPr lang="en-IN" sz="2000" dirty="0"/>
              <a:t>, Stephen Tyree, </a:t>
            </a:r>
            <a:r>
              <a:rPr lang="en-IN" sz="2000" dirty="0" err="1"/>
              <a:t>Tero</a:t>
            </a:r>
            <a:r>
              <a:rPr lang="en-IN" sz="2000" dirty="0"/>
              <a:t> </a:t>
            </a:r>
            <a:r>
              <a:rPr lang="en-IN" sz="2000" dirty="0" err="1"/>
              <a:t>Karras</a:t>
            </a:r>
            <a:r>
              <a:rPr lang="en-IN" sz="2000" dirty="0"/>
              <a:t>,</a:t>
            </a:r>
          </a:p>
          <a:p>
            <a:r>
              <a:rPr lang="en-IN" sz="2000" dirty="0"/>
              <a:t>                                                                         </a:t>
            </a:r>
            <a:r>
              <a:rPr lang="en-IN" sz="2000" dirty="0" err="1"/>
              <a:t>Timo</a:t>
            </a:r>
            <a:r>
              <a:rPr lang="en-IN" sz="2000" dirty="0"/>
              <a:t> </a:t>
            </a:r>
            <a:r>
              <a:rPr lang="en-IN" sz="2000" dirty="0" err="1"/>
              <a:t>Aila</a:t>
            </a:r>
            <a:r>
              <a:rPr lang="en-IN" sz="2000" dirty="0"/>
              <a:t>, Jan </a:t>
            </a:r>
            <a:r>
              <a:rPr lang="en-IN" sz="2000" dirty="0" err="1"/>
              <a:t>Kautz</a:t>
            </a:r>
            <a:endParaRPr lang="en-US" sz="2000" b="1" dirty="0"/>
          </a:p>
          <a:p>
            <a:r>
              <a:rPr lang="en-IN" sz="2000" b="1" dirty="0"/>
              <a:t> </a:t>
            </a:r>
            <a:endParaRPr lang="en-US" sz="2000" b="1" dirty="0"/>
          </a:p>
          <a:p>
            <a:r>
              <a:rPr lang="en-IN" sz="2000" b="1" dirty="0"/>
              <a:t>6.PRUNING FILTERS FOR EFFICIENT CONVNETS</a:t>
            </a:r>
          </a:p>
          <a:p>
            <a:r>
              <a:rPr lang="en-IN" sz="2000" dirty="0"/>
              <a:t>                                                                  -</a:t>
            </a:r>
            <a:r>
              <a:rPr lang="en-IN" sz="2000" dirty="0" err="1"/>
              <a:t>Hao</a:t>
            </a:r>
            <a:r>
              <a:rPr lang="en-IN" sz="2000" dirty="0"/>
              <a:t> Li, </a:t>
            </a:r>
            <a:r>
              <a:rPr lang="en-IN" sz="2000" dirty="0" err="1"/>
              <a:t>Asim</a:t>
            </a:r>
            <a:r>
              <a:rPr lang="en-IN" sz="2000" dirty="0"/>
              <a:t> </a:t>
            </a:r>
            <a:r>
              <a:rPr lang="en-IN" sz="2000" dirty="0" err="1"/>
              <a:t>Kadav</a:t>
            </a:r>
            <a:r>
              <a:rPr lang="en-IN" sz="2000" dirty="0"/>
              <a:t>, Igor </a:t>
            </a:r>
            <a:r>
              <a:rPr lang="en-IN" sz="2000" dirty="0" err="1"/>
              <a:t>Durdanovic</a:t>
            </a:r>
            <a:r>
              <a:rPr lang="en-IN" sz="2000" dirty="0"/>
              <a:t>, </a:t>
            </a:r>
            <a:r>
              <a:rPr lang="en-IN" sz="2000" dirty="0" err="1"/>
              <a:t>Hanan</a:t>
            </a:r>
            <a:r>
              <a:rPr lang="en-IN" sz="2000" dirty="0"/>
              <a:t> </a:t>
            </a:r>
            <a:r>
              <a:rPr lang="en-IN" sz="2000" dirty="0" err="1"/>
              <a:t>Samet</a:t>
            </a:r>
            <a:r>
              <a:rPr lang="en-IN" sz="2000" dirty="0"/>
              <a:t>, </a:t>
            </a:r>
          </a:p>
          <a:p>
            <a:r>
              <a:rPr lang="en-IN" sz="2000" dirty="0"/>
              <a:t>                                                                    Hans Peter Graf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341497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Motivation.</a:t>
            </a:r>
          </a:p>
          <a:p>
            <a:r>
              <a:rPr lang="en-US" sz="2000" dirty="0"/>
              <a:t>MODEL COMPLEXITY</a:t>
            </a:r>
          </a:p>
          <a:p>
            <a:r>
              <a:rPr lang="en-US" sz="2000" dirty="0"/>
              <a:t>MEMORY USAGE</a:t>
            </a:r>
          </a:p>
          <a:p>
            <a:r>
              <a:rPr lang="en-US" sz="2000" dirty="0"/>
              <a:t>COMPUTATIONAL COMPLEXITY</a:t>
            </a:r>
          </a:p>
          <a:p>
            <a:r>
              <a:rPr lang="en-US" sz="2000" dirty="0"/>
              <a:t>INFERENCE TIME</a:t>
            </a:r>
          </a:p>
          <a:p>
            <a:r>
              <a:rPr lang="en-IN" sz="2000" dirty="0"/>
              <a:t>E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22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approaches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281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management plan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38200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feasibility and risk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838200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preliminary study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24791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Paper1</a:t>
            </a:r>
          </a:p>
          <a:p>
            <a:r>
              <a:rPr lang="en-IN" sz="2400" b="1" dirty="0"/>
              <a:t>THE LOTTERY TICKET HYPOTHESIS:FINDING SPARSE  TRAINABLE </a:t>
            </a:r>
          </a:p>
          <a:p>
            <a:r>
              <a:rPr lang="en-IN" sz="2400" b="1" dirty="0"/>
              <a:t>                                        NEURAL NETWORKS</a:t>
            </a:r>
            <a:endParaRPr lang="en-US" sz="2400" b="1" dirty="0"/>
          </a:p>
          <a:p>
            <a:r>
              <a:rPr lang="en-IN" sz="2400" b="1" dirty="0"/>
              <a:t>                         </a:t>
            </a:r>
            <a:r>
              <a:rPr lang="en-IN" sz="2400" dirty="0"/>
              <a:t>Jonathan </a:t>
            </a:r>
            <a:r>
              <a:rPr lang="en-IN" sz="2400" dirty="0" err="1"/>
              <a:t>Frankl</a:t>
            </a:r>
            <a:r>
              <a:rPr lang="en-IN" sz="2400" dirty="0"/>
              <a:t>, Michael </a:t>
            </a:r>
            <a:r>
              <a:rPr lang="en-IN" sz="2400" dirty="0" err="1"/>
              <a:t>Carbin</a:t>
            </a:r>
            <a:endParaRPr lang="en-IN" sz="2400" dirty="0"/>
          </a:p>
          <a:p>
            <a:r>
              <a:rPr lang="en-IN" sz="2000" b="1" dirty="0"/>
              <a:t>Rational </a:t>
            </a:r>
            <a:r>
              <a:rPr lang="en-IN" sz="2000" dirty="0"/>
              <a:t>:reduce the </a:t>
            </a:r>
            <a:r>
              <a:rPr lang="en-IN" sz="2000" b="1" i="1" dirty="0"/>
              <a:t>parameter counts</a:t>
            </a:r>
            <a:r>
              <a:rPr lang="en-IN" sz="2000" dirty="0"/>
              <a:t>, decreasing </a:t>
            </a:r>
            <a:r>
              <a:rPr lang="en-IN" sz="2000" b="1" i="1" dirty="0"/>
              <a:t>storage requirements</a:t>
            </a:r>
            <a:r>
              <a:rPr lang="en-IN" sz="2000" dirty="0"/>
              <a:t>, and</a:t>
            </a:r>
          </a:p>
          <a:p>
            <a:r>
              <a:rPr lang="en-IN" sz="2000" dirty="0"/>
              <a:t> improving  computational </a:t>
            </a:r>
            <a:r>
              <a:rPr lang="en-IN" sz="2000" b="1" i="1" dirty="0"/>
              <a:t>performance of inference</a:t>
            </a:r>
            <a:r>
              <a:rPr lang="en-IN" sz="2000" dirty="0"/>
              <a:t> ,without  compromising </a:t>
            </a:r>
            <a:r>
              <a:rPr lang="en-IN" sz="2000" b="1" i="1" dirty="0"/>
              <a:t>accuracy</a:t>
            </a:r>
            <a:r>
              <a:rPr lang="en-IN" sz="2000" dirty="0"/>
              <a:t>.</a:t>
            </a:r>
          </a:p>
          <a:p>
            <a:endParaRPr lang="en-IN" sz="2400" dirty="0"/>
          </a:p>
          <a:p>
            <a:r>
              <a:rPr lang="en-IN" sz="2000" b="1" dirty="0"/>
              <a:t>Hypothesis </a:t>
            </a:r>
            <a:r>
              <a:rPr lang="en-IN" sz="2000" dirty="0"/>
              <a:t>: dense, randomly-initialized, feed-forward networks contain sub networks </a:t>
            </a:r>
          </a:p>
          <a:p>
            <a:r>
              <a:rPr lang="en-IN" sz="2000" dirty="0"/>
              <a:t>(winning tickets) that—when trained in isolation—reach test accuracy comparable to </a:t>
            </a:r>
          </a:p>
          <a:p>
            <a:r>
              <a:rPr lang="en-IN" sz="2000" dirty="0"/>
              <a:t>the original network in a similar number of iterations.</a:t>
            </a:r>
          </a:p>
          <a:p>
            <a:endParaRPr lang="en-IN" sz="2000" dirty="0"/>
          </a:p>
          <a:p>
            <a:r>
              <a:rPr lang="en-IN" sz="2000" b="1" dirty="0"/>
              <a:t>Datasets:MNIST,CIFAR-10</a:t>
            </a:r>
          </a:p>
          <a:p>
            <a:endParaRPr lang="en-US" sz="2000" b="1" dirty="0"/>
          </a:p>
          <a:p>
            <a:r>
              <a:rPr lang="en-IN" sz="2000" b="1" dirty="0"/>
              <a:t>networks: Le net ,Conv-2,Conv-4 ,Conv-6, Resnet-18 ,VGG-19</a:t>
            </a:r>
          </a:p>
          <a:p>
            <a:endParaRPr lang="en-US" sz="2000" dirty="0"/>
          </a:p>
          <a:p>
            <a:endParaRPr lang="en-US" sz="2000" b="1" dirty="0"/>
          </a:p>
          <a:p>
            <a:r>
              <a:rPr lang="en-IN" sz="2000" b="1" dirty="0"/>
              <a:t> </a:t>
            </a:r>
            <a:endParaRPr lang="en-US" sz="2000" b="1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0"/>
            <a:ext cx="8296887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Paper1.Methodology to find winning sub networks:</a:t>
            </a:r>
            <a:endParaRPr lang="en-US" sz="2400" dirty="0"/>
          </a:p>
          <a:p>
            <a:r>
              <a:rPr lang="en-IN" dirty="0"/>
              <a:t> </a:t>
            </a:r>
            <a:r>
              <a:rPr lang="en-IN" b="1" u="sng" dirty="0"/>
              <a:t>A </a:t>
            </a:r>
            <a:r>
              <a:rPr lang="en-IN" u="sng" dirty="0"/>
              <a:t>. </a:t>
            </a:r>
            <a:r>
              <a:rPr lang="en-IN" b="1" u="sng" dirty="0"/>
              <a:t>One-shot Pruning: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IN" dirty="0"/>
              <a:t>Randomly </a:t>
            </a:r>
            <a:r>
              <a:rPr lang="en-IN" sz="2400" b="1" i="1" dirty="0"/>
              <a:t>initialize</a:t>
            </a:r>
            <a:r>
              <a:rPr lang="en-IN" dirty="0"/>
              <a:t> a neural network parameters as θ</a:t>
            </a:r>
            <a:r>
              <a:rPr lang="en-IN" baseline="-25000" dirty="0"/>
              <a:t>0.</a:t>
            </a:r>
            <a:endParaRPr lang="en-US" dirty="0"/>
          </a:p>
          <a:p>
            <a:pPr marL="342900" indent="-342900">
              <a:buAutoNum type="arabicPeriod" startAt="2"/>
            </a:pPr>
            <a:r>
              <a:rPr lang="en-IN" dirty="0"/>
              <a:t>Train the network for j iterations, arriving at </a:t>
            </a:r>
            <a:r>
              <a:rPr lang="en-IN" sz="2400" b="1" i="1" dirty="0"/>
              <a:t>new parameters</a:t>
            </a:r>
            <a:r>
              <a:rPr lang="en-IN" sz="2400" dirty="0"/>
              <a:t> </a:t>
            </a:r>
            <a:r>
              <a:rPr lang="en-IN" sz="2400" dirty="0" err="1"/>
              <a:t>θ</a:t>
            </a:r>
            <a:r>
              <a:rPr lang="en-IN" sz="2400" baseline="-25000" dirty="0" err="1"/>
              <a:t>j</a:t>
            </a:r>
            <a:r>
              <a:rPr lang="en-IN" sz="2400" dirty="0"/>
              <a:t>.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IN" sz="2400" b="1" i="1" dirty="0"/>
              <a:t>Prune p%</a:t>
            </a:r>
            <a:r>
              <a:rPr lang="en-IN" dirty="0"/>
              <a:t> of the parameters in </a:t>
            </a:r>
            <a:r>
              <a:rPr lang="en-IN" dirty="0" err="1"/>
              <a:t>θ</a:t>
            </a:r>
            <a:r>
              <a:rPr lang="en-IN" baseline="-25000" dirty="0" err="1"/>
              <a:t>j</a:t>
            </a:r>
            <a:r>
              <a:rPr lang="en-IN" dirty="0"/>
              <a:t>, creating a mask=m(</a:t>
            </a:r>
            <a:r>
              <a:rPr lang="en-IN" b="1" i="1" dirty="0"/>
              <a:t>keep high value weights</a:t>
            </a:r>
            <a:r>
              <a:rPr lang="en-IN" dirty="0"/>
              <a:t>).</a:t>
            </a:r>
            <a:endParaRPr lang="en-US" dirty="0"/>
          </a:p>
          <a:p>
            <a:r>
              <a:rPr lang="en-IN" dirty="0"/>
              <a:t>4.     </a:t>
            </a:r>
            <a:r>
              <a:rPr lang="en-IN" sz="2400" b="1" dirty="0"/>
              <a:t>Reset</a:t>
            </a:r>
            <a:r>
              <a:rPr lang="en-IN" dirty="0"/>
              <a:t> the remaining parameters to their </a:t>
            </a:r>
            <a:r>
              <a:rPr lang="en-IN" sz="2400" b="1" i="1" dirty="0"/>
              <a:t>initial values</a:t>
            </a:r>
            <a:r>
              <a:rPr lang="en-IN" sz="2400" dirty="0"/>
              <a:t> </a:t>
            </a:r>
            <a:r>
              <a:rPr lang="en-IN" dirty="0"/>
              <a:t>in θ</a:t>
            </a:r>
            <a:r>
              <a:rPr lang="en-IN" baseline="-25000" dirty="0"/>
              <a:t>0</a:t>
            </a:r>
            <a:r>
              <a:rPr lang="en-IN" dirty="0"/>
              <a:t>,</a:t>
            </a:r>
          </a:p>
          <a:p>
            <a:r>
              <a:rPr lang="en-IN" dirty="0"/>
              <a:t>         creating the </a:t>
            </a:r>
            <a:r>
              <a:rPr lang="en-IN" sz="2400" b="1" i="1" dirty="0"/>
              <a:t>winning sub network</a:t>
            </a:r>
            <a:r>
              <a:rPr lang="en-IN" dirty="0"/>
              <a:t>.</a:t>
            </a:r>
            <a:endParaRPr lang="en-US" dirty="0"/>
          </a:p>
          <a:p>
            <a:r>
              <a:rPr lang="en-IN" u="sng" dirty="0"/>
              <a:t> </a:t>
            </a:r>
            <a:r>
              <a:rPr lang="en-IN" b="1" u="sng" dirty="0"/>
              <a:t>B . Iterative Pruning:</a:t>
            </a:r>
            <a:r>
              <a:rPr lang="en-IN" dirty="0"/>
              <a:t>  </a:t>
            </a:r>
          </a:p>
          <a:p>
            <a:r>
              <a:rPr lang="en-IN" dirty="0"/>
              <a:t>The above procedure repeated for </a:t>
            </a:r>
            <a:r>
              <a:rPr lang="en-IN" sz="2400" b="1" dirty="0"/>
              <a:t>n</a:t>
            </a:r>
            <a:r>
              <a:rPr lang="en-IN" dirty="0"/>
              <a:t> iterations,   </a:t>
            </a:r>
            <a:r>
              <a:rPr lang="en-IN" sz="2400" b="1" dirty="0"/>
              <a:t>p</a:t>
            </a:r>
            <a:r>
              <a:rPr lang="en-IN" sz="2400" b="1" baseline="30000" dirty="0"/>
              <a:t>1/n</a:t>
            </a:r>
            <a:r>
              <a:rPr lang="en-IN" sz="2400" b="1" dirty="0"/>
              <a:t>%</a:t>
            </a:r>
            <a:r>
              <a:rPr lang="en-IN" dirty="0"/>
              <a:t> parameters of the previous </a:t>
            </a:r>
          </a:p>
          <a:p>
            <a:r>
              <a:rPr lang="en-IN" dirty="0"/>
              <a:t>iteration are </a:t>
            </a:r>
            <a:r>
              <a:rPr lang="en-IN" b="1" dirty="0"/>
              <a:t>pruned.                              </a:t>
            </a:r>
            <a:r>
              <a:rPr lang="en-IN" b="1" u="sng" dirty="0"/>
              <a:t>RESULTS:</a:t>
            </a: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627408"/>
          <a:ext cx="7848600" cy="3230592"/>
        </p:xfrm>
        <a:graphic>
          <a:graphicData uri="http://schemas.openxmlformats.org/drawingml/2006/table">
            <a:tbl>
              <a:tblPr/>
              <a:tblGrid>
                <a:gridCol w="138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98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Arial"/>
                          <a:ea typeface="Calibri"/>
                          <a:cs typeface="Times New Roman"/>
                        </a:rPr>
                        <a:t>Network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latin typeface="Arial"/>
                          <a:ea typeface="Calibri"/>
                          <a:cs typeface="Times New Roman"/>
                        </a:rPr>
                        <a:t>Lenet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latin typeface="Arial"/>
                          <a:ea typeface="Calibri"/>
                          <a:cs typeface="Times New Roman"/>
                        </a:rPr>
                        <a:t>Conv-2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latin typeface="Arial"/>
                          <a:ea typeface="Calibri"/>
                          <a:cs typeface="Times New Roman"/>
                        </a:rPr>
                        <a:t>Conv-4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latin typeface="Arial"/>
                          <a:ea typeface="Calibri"/>
                          <a:cs typeface="Times New Roman"/>
                        </a:rPr>
                        <a:t>Conv-6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latin typeface="Arial"/>
                          <a:ea typeface="Calibri"/>
                          <a:cs typeface="Times New Roman"/>
                        </a:rPr>
                        <a:t>Resnet-18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latin typeface="Arial"/>
                          <a:ea typeface="Calibri"/>
                          <a:cs typeface="Times New Roman"/>
                        </a:rPr>
                        <a:t>VGG-19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7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Convolutions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b="1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64, 64, pool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64, 64, pool 128,128,pool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64, 64, pool  128,128,pool         256,256,pool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b="1" kern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3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000" b="1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2x[64,64] </a:t>
                      </a:r>
                      <a:endParaRPr lang="en-US" sz="1000" b="1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2x[128,128] </a:t>
                      </a:r>
                      <a:endParaRPr lang="en-US" sz="1000" b="1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2x</a:t>
                      </a:r>
                      <a:r>
                        <a:rPr lang="en-IN" sz="10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[256,256]</a:t>
                      </a:r>
                      <a:endParaRPr lang="en-US" sz="1000" b="1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2x</a:t>
                      </a:r>
                      <a:r>
                        <a:rPr lang="en-IN" sz="10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[512,512]</a:t>
                      </a:r>
                      <a:r>
                        <a:rPr lang="en-IN" sz="1000" b="1" kern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2x64 pool 2x128pool, 4x256, pool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4x512, pool, 4x512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FC Layers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300,100,10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256, 256,10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256, 256, 10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256, 256, 10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avg-pool, 10</a:t>
                      </a:r>
                      <a:endParaRPr lang="en-US" sz="1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avg-pool, 10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All/Conv Weights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266K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4.3M / 38K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2.4M / 260K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1.7M / 1.1M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274K / 270K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20.0M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Iterations/Batch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50K / 60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20K / 60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25K / 60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30K / 60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30K / 128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112K / 64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Optimizer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Adam 1.2e-3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Adam 2e-4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Adam 3e-4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Adam 3e-4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←SGD 0.1-0.01-0.001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Momentum 0.9→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rgbClr val="C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Winning sub network Pruning Rate</a:t>
                      </a: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fc20%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latin typeface="Arial"/>
                          <a:ea typeface="Calibri"/>
                          <a:cs typeface="Times New Roman"/>
                        </a:rPr>
                        <a:t>conv10% fc20%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conv10% fc20%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latin typeface="Arial"/>
                          <a:ea typeface="Calibri"/>
                          <a:cs typeface="Times New Roman"/>
                        </a:rPr>
                        <a:t>conv15% fc20%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latin typeface="Arial"/>
                          <a:ea typeface="Calibri"/>
                          <a:cs typeface="Times New Roman"/>
                        </a:rPr>
                        <a:t>conv20% fc0%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latin typeface="Arial"/>
                          <a:ea typeface="Calibri"/>
                          <a:cs typeface="Times New Roman"/>
                        </a:rPr>
                        <a:t>conv20% fc0%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895918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Paper2</a:t>
            </a:r>
          </a:p>
          <a:p>
            <a:endParaRPr lang="en-IN" sz="2400" b="1" u="sng" dirty="0"/>
          </a:p>
          <a:p>
            <a:r>
              <a:rPr lang="en-IN" sz="2400" b="1" dirty="0"/>
              <a:t>  Deconstructing Lottery Tickets: Zeros, Signs, and the Super mask</a:t>
            </a:r>
            <a:endParaRPr lang="en-US" sz="2400" b="1" dirty="0"/>
          </a:p>
          <a:p>
            <a:r>
              <a:rPr lang="en-IN" sz="2400" b="1" dirty="0"/>
              <a:t>                 </a:t>
            </a:r>
            <a:r>
              <a:rPr lang="en-IN" sz="2400" dirty="0"/>
              <a:t>Hattie Zhou, Janice </a:t>
            </a:r>
            <a:r>
              <a:rPr lang="en-IN" sz="2400" dirty="0" err="1"/>
              <a:t>Lan</a:t>
            </a:r>
            <a:r>
              <a:rPr lang="en-IN" sz="2400" dirty="0"/>
              <a:t>, Rosanne </a:t>
            </a:r>
            <a:r>
              <a:rPr lang="en-IN" sz="2400" dirty="0" err="1"/>
              <a:t>Liu,Jason</a:t>
            </a:r>
            <a:r>
              <a:rPr lang="en-IN" sz="2400" dirty="0"/>
              <a:t> </a:t>
            </a:r>
            <a:r>
              <a:rPr lang="en-IN" sz="2400" dirty="0" err="1"/>
              <a:t>Yosinski</a:t>
            </a:r>
            <a:endParaRPr lang="en-IN" sz="2400" dirty="0"/>
          </a:p>
          <a:p>
            <a:endParaRPr lang="en-IN" sz="2400" dirty="0"/>
          </a:p>
          <a:p>
            <a:r>
              <a:rPr lang="en-IN" sz="2000" b="1" dirty="0"/>
              <a:t>Rational </a:t>
            </a:r>
            <a:r>
              <a:rPr lang="en-IN" sz="2000" dirty="0"/>
              <a:t>: Zeros, Signs, and the Super mask explain performance improvement of</a:t>
            </a:r>
          </a:p>
          <a:p>
            <a:r>
              <a:rPr lang="en-IN" sz="2000" dirty="0"/>
              <a:t> Lottery Ticket Algorithm</a:t>
            </a:r>
          </a:p>
          <a:p>
            <a:endParaRPr lang="en-IN" sz="2000" dirty="0"/>
          </a:p>
          <a:p>
            <a:r>
              <a:rPr lang="en-IN" sz="2000" b="1" dirty="0"/>
              <a:t>Hypothesis</a:t>
            </a:r>
            <a:r>
              <a:rPr lang="en-IN" sz="2000" dirty="0"/>
              <a:t>: Study  the effects of </a:t>
            </a:r>
            <a:r>
              <a:rPr lang="en-IN" sz="2000" b="1" i="1" dirty="0"/>
              <a:t>Zeros, Signs, and the Super mask</a:t>
            </a:r>
            <a:r>
              <a:rPr lang="en-IN" sz="2000" dirty="0"/>
              <a:t> on Lottery Ticket </a:t>
            </a:r>
          </a:p>
          <a:p>
            <a:r>
              <a:rPr lang="en-IN" sz="2000" dirty="0"/>
              <a:t>algorithm.</a:t>
            </a:r>
          </a:p>
          <a:p>
            <a:endParaRPr lang="en-IN" sz="2000" dirty="0"/>
          </a:p>
          <a:p>
            <a:r>
              <a:rPr lang="en-IN" sz="2000" b="1" dirty="0"/>
              <a:t>Datasets:MNIST,CIFAR-10</a:t>
            </a:r>
          </a:p>
          <a:p>
            <a:endParaRPr lang="en-US" sz="2000" b="1" dirty="0"/>
          </a:p>
          <a:p>
            <a:r>
              <a:rPr lang="en-IN" sz="2000" b="1" dirty="0"/>
              <a:t>networks: FC ,Conv-2,Conv-4 ,Conv-6</a:t>
            </a:r>
            <a:endParaRPr lang="en-IN" b="1" dirty="0"/>
          </a:p>
          <a:p>
            <a:endParaRPr lang="en-US" dirty="0"/>
          </a:p>
          <a:p>
            <a:endParaRPr lang="en-US" b="1" dirty="0"/>
          </a:p>
          <a:p>
            <a:r>
              <a:rPr lang="en-IN" b="1" dirty="0"/>
              <a:t> 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/>
              <a:t>Paper2</a:t>
            </a:r>
            <a:r>
              <a:rPr lang="en-IN" b="1" u="sng" dirty="0"/>
              <a:t> </a:t>
            </a:r>
            <a:r>
              <a:rPr lang="en-IN" b="1" u="sng" dirty="0">
                <a:solidFill>
                  <a:srgbClr val="FF0000"/>
                </a:solidFill>
              </a:rPr>
              <a:t>Methodology I</a:t>
            </a:r>
            <a:endParaRPr lang="en-US" b="1" i="1" u="sng" dirty="0">
              <a:solidFill>
                <a:srgbClr val="FF0000"/>
              </a:solidFill>
            </a:endParaRPr>
          </a:p>
          <a:p>
            <a:r>
              <a:rPr lang="en-US" b="1" i="1" dirty="0"/>
              <a:t>Initialize</a:t>
            </a:r>
            <a:r>
              <a:rPr lang="en-US" dirty="0"/>
              <a:t> a mask m to all ones. Randomly initialize the parameters w of a network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i="1" dirty="0"/>
              <a:t>Train the parameters w</a:t>
            </a:r>
            <a:r>
              <a:rPr lang="en-US" dirty="0"/>
              <a:t> of the network  to completion. (initial weights=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weights after </a:t>
            </a:r>
          </a:p>
          <a:p>
            <a:pPr marL="342900" indent="-342900"/>
            <a:r>
              <a:rPr lang="en-US" dirty="0"/>
              <a:t>            training =</a:t>
            </a:r>
            <a:r>
              <a:rPr lang="en-US" dirty="0" err="1"/>
              <a:t>w</a:t>
            </a:r>
            <a:r>
              <a:rPr lang="en-US" baseline="-25000" dirty="0" err="1"/>
              <a:t>f</a:t>
            </a:r>
            <a:r>
              <a:rPr lang="en-US" dirty="0"/>
              <a:t> ).</a:t>
            </a:r>
          </a:p>
          <a:p>
            <a:pPr marL="457200" indent="-457200"/>
            <a:r>
              <a:rPr lang="en-IN" sz="1600" b="1" dirty="0"/>
              <a:t>2.Choose one Mask Criteria to keep  Weights: </a:t>
            </a:r>
            <a:r>
              <a:rPr lang="en-US" sz="1400" dirty="0"/>
              <a:t>large final (|</a:t>
            </a:r>
            <a:r>
              <a:rPr lang="en-US" sz="1400" dirty="0" err="1"/>
              <a:t>w</a:t>
            </a:r>
            <a:r>
              <a:rPr lang="en-US" sz="1400" baseline="-25000" dirty="0" err="1"/>
              <a:t>f</a:t>
            </a:r>
            <a:r>
              <a:rPr lang="en-US" sz="1400" dirty="0"/>
              <a:t>|),small final (-|</a:t>
            </a:r>
            <a:r>
              <a:rPr lang="en-US" sz="1400" dirty="0" err="1"/>
              <a:t>w</a:t>
            </a:r>
            <a:r>
              <a:rPr lang="en-US" sz="1400" baseline="-25000" dirty="0" err="1"/>
              <a:t>f</a:t>
            </a:r>
            <a:r>
              <a:rPr lang="en-US" sz="1400" dirty="0"/>
              <a:t>|), large init (|</a:t>
            </a:r>
            <a:r>
              <a:rPr lang="en-US" sz="1400" dirty="0" err="1"/>
              <a:t>w</a:t>
            </a:r>
            <a:r>
              <a:rPr lang="en-US" sz="1400" baseline="-25000" dirty="0" err="1"/>
              <a:t>i</a:t>
            </a:r>
            <a:r>
              <a:rPr lang="en-US" sz="1400" dirty="0"/>
              <a:t>|),</a:t>
            </a:r>
          </a:p>
          <a:p>
            <a:pPr marL="457200" indent="-457200"/>
            <a:r>
              <a:rPr lang="en-US" sz="1400" dirty="0"/>
              <a:t>                                     small init  (-|</a:t>
            </a:r>
            <a:r>
              <a:rPr lang="en-US" sz="1400" dirty="0" err="1"/>
              <a:t>w</a:t>
            </a:r>
            <a:r>
              <a:rPr lang="en-US" sz="1400" baseline="-25000" dirty="0" err="1"/>
              <a:t>i</a:t>
            </a:r>
            <a:r>
              <a:rPr lang="en-US" sz="1400" dirty="0"/>
              <a:t>|), min(large init; large final), -max(small init ;small final),</a:t>
            </a:r>
          </a:p>
          <a:p>
            <a:pPr marL="457200" indent="-457200"/>
            <a:r>
              <a:rPr lang="en-US" sz="1400" dirty="0"/>
              <a:t>                                       Magnitude increase(|</a:t>
            </a:r>
            <a:r>
              <a:rPr lang="en-US" sz="1400" dirty="0" err="1"/>
              <a:t>w</a:t>
            </a:r>
            <a:r>
              <a:rPr lang="en-US" sz="1400" baseline="-25000" dirty="0" err="1"/>
              <a:t>f</a:t>
            </a:r>
            <a:r>
              <a:rPr lang="en-US" sz="1400" dirty="0"/>
              <a:t>|-|</a:t>
            </a:r>
            <a:r>
              <a:rPr lang="en-US" sz="1400" dirty="0" err="1"/>
              <a:t>w</a:t>
            </a:r>
            <a:r>
              <a:rPr lang="en-US" sz="1400" baseline="-25000" dirty="0" err="1"/>
              <a:t>i</a:t>
            </a:r>
            <a:r>
              <a:rPr lang="en-US" sz="1400" dirty="0"/>
              <a:t>|),Movement (|</a:t>
            </a:r>
            <a:r>
              <a:rPr lang="en-US" sz="1400" dirty="0" err="1"/>
              <a:t>w</a:t>
            </a:r>
            <a:r>
              <a:rPr lang="en-US" sz="1400" baseline="-25000" dirty="0" err="1"/>
              <a:t>f</a:t>
            </a:r>
            <a:r>
              <a:rPr lang="en-US" sz="1400" dirty="0" err="1"/>
              <a:t>-w</a:t>
            </a:r>
            <a:r>
              <a:rPr lang="en-US" sz="1400" baseline="-25000" dirty="0" err="1"/>
              <a:t>i</a:t>
            </a:r>
            <a:r>
              <a:rPr lang="en-US" sz="1400" dirty="0"/>
              <a:t>|),random</a:t>
            </a:r>
          </a:p>
          <a:p>
            <a:r>
              <a:rPr lang="en-US" dirty="0"/>
              <a:t>3. </a:t>
            </a:r>
            <a:r>
              <a:rPr lang="en-US" b="1" i="1" dirty="0"/>
              <a:t>Mask Criterion:</a:t>
            </a:r>
            <a:r>
              <a:rPr lang="en-US" dirty="0"/>
              <a:t> set the mask value for the top p% to 1, the bottom (100-p)% to 0  as proposed in original paper  on Lottery Tickets.</a:t>
            </a:r>
          </a:p>
          <a:p>
            <a:r>
              <a:rPr lang="en-US" dirty="0"/>
              <a:t>4. </a:t>
            </a:r>
            <a:r>
              <a:rPr lang="en-US" b="1" dirty="0"/>
              <a:t>Mask-1 Action:</a:t>
            </a:r>
            <a:r>
              <a:rPr lang="en-US" dirty="0"/>
              <a:t> The weights with mask value  1  are studied for three methods as follows:</a:t>
            </a:r>
          </a:p>
          <a:p>
            <a:r>
              <a:rPr lang="en-US" dirty="0"/>
              <a:t>			a. reset to their </a:t>
            </a:r>
            <a:r>
              <a:rPr lang="en-US" b="1" i="1" dirty="0">
                <a:solidFill>
                  <a:srgbClr val="C00000"/>
                </a:solidFill>
              </a:rPr>
              <a:t>initial values </a:t>
            </a:r>
          </a:p>
          <a:p>
            <a:r>
              <a:rPr lang="en-US" dirty="0"/>
              <a:t>                                                    b. set after reshuffling the  initial weights</a:t>
            </a:r>
          </a:p>
          <a:p>
            <a:r>
              <a:rPr lang="en-US" dirty="0"/>
              <a:t>			c. set to </a:t>
            </a:r>
            <a:r>
              <a:rPr lang="en-US" sz="2000" b="1" i="1" dirty="0">
                <a:solidFill>
                  <a:srgbClr val="C00000"/>
                </a:solidFill>
              </a:rPr>
              <a:t>signed constant </a:t>
            </a:r>
            <a:r>
              <a:rPr lang="en-US" dirty="0"/>
              <a:t>(+S.D,0,-S.D)of  of original values</a:t>
            </a:r>
          </a:p>
          <a:p>
            <a:r>
              <a:rPr lang="en-US" dirty="0"/>
              <a:t>5.</a:t>
            </a:r>
            <a:r>
              <a:rPr lang="en-US" b="1" i="1" dirty="0"/>
              <a:t> Mask-0 Action:</a:t>
            </a:r>
            <a:r>
              <a:rPr lang="en-US" dirty="0"/>
              <a:t> The weights with mask value 0,were pruned: set to 0 and frozen </a:t>
            </a:r>
          </a:p>
          <a:p>
            <a:r>
              <a:rPr lang="en-US" dirty="0"/>
              <a:t>                                 during any subsequent training.</a:t>
            </a:r>
          </a:p>
          <a:p>
            <a:r>
              <a:rPr lang="en-US" dirty="0"/>
              <a:t>6. Repeat from 1 if performing iterative pruning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6482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IN" sz="2000" b="1" u="sng" dirty="0">
                <a:solidFill>
                  <a:srgbClr val="FF0000"/>
                </a:solidFill>
              </a:rPr>
              <a:t>Methodology II</a:t>
            </a:r>
            <a:r>
              <a:rPr lang="en-IN" sz="1600" b="1" u="sng" dirty="0"/>
              <a:t>: </a:t>
            </a:r>
            <a:r>
              <a:rPr lang="en-IN" sz="1600" b="1" dirty="0"/>
              <a:t>Same as Methodology I Except with step3 and step6 as below</a:t>
            </a:r>
            <a:endParaRPr lang="en-US" sz="1600" b="1" i="1" dirty="0"/>
          </a:p>
          <a:p>
            <a:pPr marL="342900" indent="-342900"/>
            <a:r>
              <a:rPr lang="en-US" sz="16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Super masks</a:t>
            </a:r>
          </a:p>
          <a:p>
            <a:pPr marL="342900" indent="-342900"/>
            <a:r>
              <a:rPr lang="en-US" sz="1600" dirty="0"/>
              <a:t>      Step3: apply  </a:t>
            </a:r>
            <a:r>
              <a:rPr lang="en-US" sz="1600" b="1" dirty="0" err="1"/>
              <a:t>large_final</a:t>
            </a:r>
            <a:r>
              <a:rPr lang="en-US" sz="1600" b="1" dirty="0"/>
              <a:t> masks</a:t>
            </a:r>
            <a:r>
              <a:rPr lang="en-US" sz="1600" dirty="0"/>
              <a:t> to weights.</a:t>
            </a:r>
          </a:p>
          <a:p>
            <a:pPr marL="342900" indent="-342900"/>
            <a:r>
              <a:rPr lang="en-US" sz="1600" dirty="0"/>
              <a:t>      Step6:Test accuracy of pruned network </a:t>
            </a:r>
            <a:r>
              <a:rPr lang="en-US" sz="1600" b="1" dirty="0"/>
              <a:t>without actual training</a:t>
            </a:r>
            <a:r>
              <a:rPr lang="en-US" sz="1600" dirty="0"/>
              <a:t>.</a:t>
            </a:r>
          </a:p>
          <a:p>
            <a:pPr marL="342900" indent="-342900"/>
            <a:r>
              <a:rPr lang="en-US" sz="1600" b="1" dirty="0"/>
              <a:t> Optimizing the Super mask:</a:t>
            </a:r>
            <a:r>
              <a:rPr lang="en-US" sz="1600" dirty="0"/>
              <a:t>(Apply </a:t>
            </a:r>
            <a:r>
              <a:rPr lang="en-US" sz="1600" dirty="0" err="1"/>
              <a:t>stochasticity</a:t>
            </a:r>
            <a:r>
              <a:rPr lang="en-US" sz="1600" dirty="0"/>
              <a:t> to masks)</a:t>
            </a:r>
          </a:p>
          <a:p>
            <a:pPr marL="342900" indent="-342900"/>
            <a:r>
              <a:rPr lang="en-US" sz="1600" b="1" dirty="0"/>
              <a:t> </a:t>
            </a:r>
            <a:r>
              <a:rPr lang="en-IN" sz="1600" b="1" u="sng" dirty="0"/>
              <a:t>Methodology III: </a:t>
            </a:r>
            <a:r>
              <a:rPr lang="en-IN" sz="1600" b="1" dirty="0"/>
              <a:t>Same as Methodology II Except with step3  as below</a:t>
            </a:r>
            <a:endParaRPr lang="en-US" sz="1600" b="1" i="1" dirty="0"/>
          </a:p>
          <a:p>
            <a:r>
              <a:rPr lang="en-US" sz="2000" b="1" dirty="0">
                <a:solidFill>
                  <a:srgbClr val="C00000"/>
                </a:solidFill>
              </a:rPr>
              <a:t> Dynamic Weight Rescaling</a:t>
            </a:r>
            <a:r>
              <a:rPr lang="en-US" sz="1600" b="1" dirty="0"/>
              <a:t>: </a:t>
            </a:r>
            <a:r>
              <a:rPr lang="en-US" sz="1600" dirty="0"/>
              <a:t>multiply the underlying </a:t>
            </a:r>
            <a:r>
              <a:rPr lang="en-US" sz="1600" b="1" dirty="0" err="1"/>
              <a:t>large_final</a:t>
            </a:r>
            <a:r>
              <a:rPr lang="en-US" sz="1600" b="1" dirty="0"/>
              <a:t> masks</a:t>
            </a:r>
            <a:r>
              <a:rPr lang="en-US" sz="1600" dirty="0"/>
              <a:t> weights  by the ratio of the total number of weights in the layer over  the number of ones in the corresponding mask.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21490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Paper2 Results</a:t>
            </a:r>
            <a:r>
              <a:rPr lang="en-IN" sz="2400" dirty="0"/>
              <a:t>:</a:t>
            </a:r>
          </a:p>
          <a:p>
            <a:r>
              <a:rPr lang="en-IN" dirty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295400"/>
          <a:ext cx="8534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SUPERMASK</a:t>
                      </a:r>
                    </a:p>
                    <a:p>
                      <a:r>
                        <a:rPr lang="en-IN" dirty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SUPERMASK</a:t>
                      </a:r>
                    </a:p>
                    <a:p>
                      <a:r>
                        <a:rPr lang="en-IN" dirty="0"/>
                        <a:t>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DWR</a:t>
                      </a:r>
                    </a:p>
                    <a:p>
                      <a:r>
                        <a:rPr lang="en-IN" dirty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DWR</a:t>
                      </a:r>
                    </a:p>
                    <a:p>
                      <a:r>
                        <a:rPr lang="en-IN" dirty="0"/>
                        <a:t>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MNIST 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C00000"/>
                          </a:solidFill>
                        </a:rPr>
                        <a:t>98.0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CIFAR CONV2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C00000"/>
                          </a:solidFill>
                        </a:rPr>
                        <a:t>66.3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CIFAR CONV4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C00000"/>
                          </a:solidFill>
                        </a:rPr>
                        <a:t>72.5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CIFAR CONV6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C00000"/>
                          </a:solidFill>
                        </a:rPr>
                        <a:t>76.5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33400" y="45720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Init=</a:t>
            </a:r>
            <a:r>
              <a:rPr lang="en-US" b="1" i="1" dirty="0">
                <a:solidFill>
                  <a:srgbClr val="C00000"/>
                </a:solidFill>
              </a:rPr>
              <a:t>  </a:t>
            </a:r>
            <a:r>
              <a:rPr lang="en-US" b="1" i="1" dirty="0"/>
              <a:t>set retained weights to initial values </a:t>
            </a:r>
          </a:p>
          <a:p>
            <a:endParaRPr lang="en-IN" b="1" dirty="0"/>
          </a:p>
          <a:p>
            <a:r>
              <a:rPr lang="en-IN" b="1" dirty="0"/>
              <a:t>S.C=</a:t>
            </a:r>
            <a:r>
              <a:rPr lang="en-US" b="1" dirty="0"/>
              <a:t>signed constant</a:t>
            </a:r>
            <a:r>
              <a:rPr lang="en-US" dirty="0"/>
              <a:t> =</a:t>
            </a:r>
            <a:r>
              <a:rPr lang="en-US" b="1" dirty="0"/>
              <a:t>set retained weights to one of (+S.D,0,-S.D)of  original values</a:t>
            </a:r>
          </a:p>
          <a:p>
            <a:r>
              <a:rPr lang="en-US" b="1" dirty="0"/>
              <a:t>Super mask= </a:t>
            </a:r>
            <a:r>
              <a:rPr lang="en-US" dirty="0"/>
              <a:t>apply  </a:t>
            </a:r>
            <a:r>
              <a:rPr lang="en-US" b="1" dirty="0" err="1"/>
              <a:t>large_final</a:t>
            </a:r>
            <a:r>
              <a:rPr lang="en-US" b="1" dirty="0"/>
              <a:t> masks</a:t>
            </a:r>
            <a:r>
              <a:rPr lang="en-US" dirty="0"/>
              <a:t> to retained weights.</a:t>
            </a:r>
          </a:p>
          <a:p>
            <a:endParaRPr lang="en-US" b="1" dirty="0"/>
          </a:p>
          <a:p>
            <a:r>
              <a:rPr lang="en-IN" b="1" dirty="0"/>
              <a:t>DWR=</a:t>
            </a:r>
            <a:r>
              <a:rPr lang="en-US" b="1" dirty="0"/>
              <a:t>Dynamic Weight Rescaling=</a:t>
            </a:r>
            <a:r>
              <a:rPr lang="en-US" dirty="0"/>
              <a:t> multiply the underlying </a:t>
            </a:r>
            <a:r>
              <a:rPr lang="en-US" b="1" dirty="0" err="1"/>
              <a:t>large_final</a:t>
            </a:r>
            <a:r>
              <a:rPr lang="en-US" b="1" dirty="0"/>
              <a:t> masks</a:t>
            </a:r>
            <a:r>
              <a:rPr lang="en-US" dirty="0"/>
              <a:t> weights  by the ratio of the total number of weights in the layer over  the number of ones in the corresponding mask.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849232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Paper3</a:t>
            </a:r>
          </a:p>
          <a:p>
            <a:endParaRPr lang="en-IN" sz="2400" b="1" u="sng" dirty="0"/>
          </a:p>
          <a:p>
            <a:r>
              <a:rPr lang="en-IN" sz="2400" b="1" dirty="0"/>
              <a:t>   What’s Hidden in a Randomly Weighted Neural Network?</a:t>
            </a:r>
            <a:endParaRPr lang="en-US" sz="2400" b="1" dirty="0"/>
          </a:p>
          <a:p>
            <a:r>
              <a:rPr lang="en-IN" sz="2400" b="1" dirty="0"/>
              <a:t>                 </a:t>
            </a:r>
            <a:r>
              <a:rPr lang="en-IN" sz="2400" dirty="0" err="1"/>
              <a:t>Vivek</a:t>
            </a:r>
            <a:r>
              <a:rPr lang="en-IN" sz="2400" dirty="0"/>
              <a:t> </a:t>
            </a:r>
            <a:r>
              <a:rPr lang="en-IN" sz="2400" dirty="0" err="1"/>
              <a:t>Ramanujan</a:t>
            </a:r>
            <a:r>
              <a:rPr lang="en-IN" sz="2400" dirty="0"/>
              <a:t>, Mitchell </a:t>
            </a:r>
            <a:r>
              <a:rPr lang="en-IN" sz="2400" dirty="0" err="1"/>
              <a:t>Wortsman</a:t>
            </a:r>
            <a:r>
              <a:rPr lang="en-IN" sz="2400" dirty="0"/>
              <a:t>,  </a:t>
            </a:r>
            <a:r>
              <a:rPr lang="en-IN" sz="2400" dirty="0" err="1"/>
              <a:t>Aniruddha</a:t>
            </a:r>
            <a:r>
              <a:rPr lang="en-IN" sz="2400" dirty="0"/>
              <a:t>,</a:t>
            </a:r>
          </a:p>
          <a:p>
            <a:r>
              <a:rPr lang="en-IN" sz="2400" dirty="0"/>
              <a:t>                   </a:t>
            </a:r>
            <a:r>
              <a:rPr lang="en-IN" sz="2400" dirty="0" err="1"/>
              <a:t>Kembhavi,Ali</a:t>
            </a:r>
            <a:r>
              <a:rPr lang="en-IN" sz="2400" dirty="0"/>
              <a:t> </a:t>
            </a:r>
            <a:r>
              <a:rPr lang="en-IN" sz="2400" dirty="0" err="1"/>
              <a:t>Farhadi</a:t>
            </a:r>
            <a:r>
              <a:rPr lang="en-IN" sz="2400" dirty="0"/>
              <a:t> ,Mohammad </a:t>
            </a:r>
            <a:r>
              <a:rPr lang="en-IN" sz="2400" dirty="0" err="1"/>
              <a:t>Rastegari</a:t>
            </a:r>
            <a:endParaRPr lang="en-IN" sz="2400" dirty="0"/>
          </a:p>
          <a:p>
            <a:endParaRPr lang="en-IN" sz="2400" b="1" dirty="0"/>
          </a:p>
          <a:p>
            <a:r>
              <a:rPr lang="en-IN" sz="2000" b="1" dirty="0"/>
              <a:t>Rational </a:t>
            </a:r>
            <a:r>
              <a:rPr lang="en-IN" sz="2000" dirty="0"/>
              <a:t>:Apply </a:t>
            </a:r>
            <a:r>
              <a:rPr lang="en-IN" sz="2000" b="1" i="1" dirty="0"/>
              <a:t>edge popup algorithm </a:t>
            </a:r>
            <a:r>
              <a:rPr lang="en-IN" sz="2000" dirty="0"/>
              <a:t>on randomly weighted neural networks </a:t>
            </a:r>
          </a:p>
          <a:p>
            <a:r>
              <a:rPr lang="en-IN" sz="2000" dirty="0"/>
              <a:t>Containing </a:t>
            </a:r>
            <a:r>
              <a:rPr lang="en-IN" sz="2000" b="1" i="1" dirty="0"/>
              <a:t>sub networks</a:t>
            </a:r>
            <a:r>
              <a:rPr lang="en-IN" sz="2000" dirty="0"/>
              <a:t>  to achieve impressive  performance without ever </a:t>
            </a:r>
          </a:p>
          <a:p>
            <a:r>
              <a:rPr lang="en-IN" sz="2000" dirty="0"/>
              <a:t>modifying the weight values.</a:t>
            </a:r>
          </a:p>
          <a:p>
            <a:endParaRPr lang="en-US" sz="2000" dirty="0"/>
          </a:p>
          <a:p>
            <a:r>
              <a:rPr lang="en-IN" sz="2000" dirty="0"/>
              <a:t> </a:t>
            </a:r>
            <a:r>
              <a:rPr lang="en-IN" sz="2000" b="1" dirty="0"/>
              <a:t>Hypothesis</a:t>
            </a:r>
            <a:r>
              <a:rPr lang="en-IN" sz="2000" dirty="0"/>
              <a:t>. weight pruning , weight pruning on higher width networks, weight </a:t>
            </a:r>
          </a:p>
          <a:p>
            <a:r>
              <a:rPr lang="en-IN" sz="2000" dirty="0"/>
              <a:t>distributions  give high accuracy LT sub networks.</a:t>
            </a:r>
          </a:p>
          <a:p>
            <a:endParaRPr lang="en-IN" sz="2000" dirty="0"/>
          </a:p>
          <a:p>
            <a:r>
              <a:rPr lang="en-IN" sz="2000" b="1" dirty="0"/>
              <a:t>Datasets:CIFAR-10,IMAGENET</a:t>
            </a:r>
            <a:endParaRPr lang="en-US" sz="2000" b="1" dirty="0"/>
          </a:p>
          <a:p>
            <a:r>
              <a:rPr lang="en-IN" sz="2000" b="1" dirty="0"/>
              <a:t>networks: Conv-2,Conv-4 ,Conv-6,CONV-8</a:t>
            </a:r>
            <a:endParaRPr lang="en-US" dirty="0"/>
          </a:p>
          <a:p>
            <a:endParaRPr lang="en-US" b="1" dirty="0"/>
          </a:p>
          <a:p>
            <a:r>
              <a:rPr lang="en-IN" b="1" dirty="0"/>
              <a:t> 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300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Paper3 Methodology </a:t>
            </a:r>
            <a:r>
              <a:rPr lang="en-IN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762000"/>
            <a:ext cx="8276433" cy="3016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/>
            <a:r>
              <a:rPr lang="en-IN" sz="2400" dirty="0"/>
              <a:t>This paper uses  </a:t>
            </a:r>
            <a:r>
              <a:rPr lang="en-IN" sz="2400" dirty="0">
                <a:solidFill>
                  <a:srgbClr val="FF0000"/>
                </a:solidFill>
              </a:rPr>
              <a:t>Edge-popup Algorithm </a:t>
            </a:r>
            <a:r>
              <a:rPr lang="en-IN" sz="2400" dirty="0"/>
              <a:t>as follows: </a:t>
            </a:r>
          </a:p>
          <a:p>
            <a:pPr marL="450850" indent="-92075">
              <a:buFont typeface="Arial" pitchFamily="34" charset="0"/>
              <a:buChar char="•"/>
            </a:pPr>
            <a:r>
              <a:rPr lang="en-IN" dirty="0"/>
              <a:t>  In the back pass for  each weight w in the neural network  assign popup </a:t>
            </a:r>
            <a:r>
              <a:rPr lang="en-IN" sz="2000" dirty="0"/>
              <a:t>score</a:t>
            </a:r>
            <a:r>
              <a:rPr lang="en-IN" dirty="0"/>
              <a:t> </a:t>
            </a:r>
            <a:r>
              <a:rPr lang="en-IN" sz="2000" b="1" dirty="0"/>
              <a:t>s</a:t>
            </a:r>
            <a:r>
              <a:rPr lang="en-IN" sz="2000" dirty="0"/>
              <a:t>.</a:t>
            </a:r>
          </a:p>
          <a:p>
            <a:pPr marL="450850" indent="-92075">
              <a:buFont typeface="Arial" pitchFamily="34" charset="0"/>
              <a:buChar char="•"/>
            </a:pPr>
            <a:endParaRPr lang="en-IN" sz="2000" dirty="0"/>
          </a:p>
          <a:p>
            <a:pPr marL="450850" indent="-92075">
              <a:buFont typeface="Arial" pitchFamily="34" charset="0"/>
              <a:buChar char="•"/>
            </a:pPr>
            <a:endParaRPr lang="en-IN" dirty="0"/>
          </a:p>
          <a:p>
            <a:pPr marL="450850" indent="-92075">
              <a:buFont typeface="Arial" pitchFamily="34" charset="0"/>
              <a:buChar char="•"/>
            </a:pPr>
            <a:r>
              <a:rPr lang="en-IN" dirty="0"/>
              <a:t>If Neuron  </a:t>
            </a:r>
            <a:r>
              <a:rPr lang="en-IN" b="1" dirty="0"/>
              <a:t>loss gradient </a:t>
            </a:r>
            <a:r>
              <a:rPr lang="en-IN" dirty="0"/>
              <a:t>is </a:t>
            </a:r>
            <a:r>
              <a:rPr lang="en-IN" b="1" dirty="0"/>
              <a:t>negative</a:t>
            </a:r>
            <a:r>
              <a:rPr lang="en-IN" dirty="0"/>
              <a:t> ,we </a:t>
            </a:r>
            <a:r>
              <a:rPr lang="en-IN" b="1" dirty="0"/>
              <a:t>increase score </a:t>
            </a:r>
            <a:r>
              <a:rPr lang="en-IN" dirty="0"/>
              <a:t>of input weights.</a:t>
            </a:r>
          </a:p>
          <a:p>
            <a:pPr marL="450850" indent="-92075">
              <a:buFont typeface="Arial" pitchFamily="34" charset="0"/>
              <a:buChar char="•"/>
            </a:pPr>
            <a:r>
              <a:rPr lang="en-IN" dirty="0"/>
              <a:t>   If Neuron  </a:t>
            </a:r>
            <a:r>
              <a:rPr lang="en-IN" b="1" dirty="0"/>
              <a:t>loss gradient </a:t>
            </a:r>
            <a:r>
              <a:rPr lang="en-IN" dirty="0"/>
              <a:t>is </a:t>
            </a:r>
            <a:r>
              <a:rPr lang="en-IN" b="1" dirty="0"/>
              <a:t>positive</a:t>
            </a:r>
            <a:r>
              <a:rPr lang="en-IN" dirty="0"/>
              <a:t> , we </a:t>
            </a:r>
            <a:r>
              <a:rPr lang="en-IN" b="1" dirty="0"/>
              <a:t>decrease score </a:t>
            </a:r>
            <a:r>
              <a:rPr lang="en-IN" dirty="0"/>
              <a:t>of input weights.</a:t>
            </a:r>
          </a:p>
          <a:p>
            <a:pPr marL="358775">
              <a:buFont typeface="Arial" pitchFamily="34" charset="0"/>
              <a:buChar char="•"/>
            </a:pPr>
            <a:r>
              <a:rPr lang="en-IN" dirty="0"/>
              <a:t>  With </a:t>
            </a:r>
            <a:r>
              <a:rPr lang="en-IN" b="1" dirty="0"/>
              <a:t>decreased score </a:t>
            </a:r>
            <a:r>
              <a:rPr lang="en-IN" dirty="0"/>
              <a:t>the edge of weight </a:t>
            </a:r>
            <a:r>
              <a:rPr lang="en-IN" b="1" dirty="0"/>
              <a:t>moves out of  the network</a:t>
            </a:r>
            <a:r>
              <a:rPr lang="en-IN" dirty="0"/>
              <a:t>.</a:t>
            </a:r>
          </a:p>
          <a:p>
            <a:r>
              <a:rPr lang="en-IN" dirty="0"/>
              <a:t>           With </a:t>
            </a:r>
            <a:r>
              <a:rPr lang="en-IN" b="1" dirty="0"/>
              <a:t>increased score </a:t>
            </a:r>
            <a:r>
              <a:rPr lang="en-IN" dirty="0"/>
              <a:t>the edge of weight </a:t>
            </a:r>
            <a:r>
              <a:rPr lang="en-IN" b="1" dirty="0"/>
              <a:t>pops up into the network</a:t>
            </a:r>
            <a:r>
              <a:rPr lang="en-IN" dirty="0"/>
              <a:t>.</a:t>
            </a:r>
          </a:p>
          <a:p>
            <a:pPr marL="358775">
              <a:buFont typeface="Arial" pitchFamily="34" charset="0"/>
              <a:buChar char="•"/>
            </a:pPr>
            <a:r>
              <a:rPr lang="en-IN" dirty="0"/>
              <a:t>  Choose </a:t>
            </a:r>
            <a:r>
              <a:rPr lang="en-IN" b="1" dirty="0"/>
              <a:t>sub network  </a:t>
            </a:r>
            <a:r>
              <a:rPr lang="en-IN" dirty="0"/>
              <a:t>by selecting the weights in each layer corresponding </a:t>
            </a:r>
          </a:p>
          <a:p>
            <a:r>
              <a:rPr lang="en-IN" dirty="0"/>
              <a:t>          to the </a:t>
            </a:r>
            <a:r>
              <a:rPr lang="en-IN" b="1" dirty="0"/>
              <a:t>top-k% highest scores</a:t>
            </a:r>
            <a:r>
              <a:rPr lang="en-IN" dirty="0"/>
              <a:t>.        </a:t>
            </a:r>
            <a:endParaRPr lang="en-US" b="1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1524000"/>
            <a:ext cx="3190875" cy="495300"/>
          </a:xfrm>
          <a:prstGeom prst="rect">
            <a:avLst/>
          </a:prstGeom>
          <a:noFill/>
        </p:spPr>
      </p:pic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3995678"/>
            <a:ext cx="59164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above algorithm is used  for the following </a:t>
            </a:r>
            <a:r>
              <a:rPr lang="en-IN" b="1" dirty="0">
                <a:solidFill>
                  <a:srgbClr val="FF0000"/>
                </a:solidFill>
              </a:rPr>
              <a:t>three methods</a:t>
            </a:r>
          </a:p>
          <a:p>
            <a:endParaRPr lang="en-IN" dirty="0"/>
          </a:p>
          <a:p>
            <a:r>
              <a:rPr lang="en-IN" b="1" dirty="0"/>
              <a:t>1.Weights distribution</a:t>
            </a:r>
          </a:p>
          <a:p>
            <a:pPr marL="342900" indent="-342900" fontAlgn="base"/>
            <a:r>
              <a:rPr lang="en-IN" dirty="0"/>
              <a:t>       </a:t>
            </a:r>
            <a:r>
              <a:rPr lang="en-IN" b="1" dirty="0" err="1"/>
              <a:t>Kaiming</a:t>
            </a:r>
            <a:r>
              <a:rPr lang="en-IN" b="1" dirty="0"/>
              <a:t> Normal:</a:t>
            </a:r>
            <a:r>
              <a:rPr lang="en-IN" dirty="0"/>
              <a:t> weights distribution </a:t>
            </a:r>
          </a:p>
          <a:p>
            <a:r>
              <a:rPr lang="en-IN" b="1" dirty="0"/>
              <a:t>      </a:t>
            </a:r>
          </a:p>
          <a:p>
            <a:r>
              <a:rPr lang="en-IN" b="1" dirty="0"/>
              <a:t> Signed </a:t>
            </a:r>
            <a:r>
              <a:rPr lang="en-IN" b="1" dirty="0" err="1"/>
              <a:t>Kaiming</a:t>
            </a:r>
            <a:r>
              <a:rPr lang="en-IN" b="1" dirty="0"/>
              <a:t> </a:t>
            </a:r>
            <a:r>
              <a:rPr lang="en-IN" b="1" dirty="0" err="1"/>
              <a:t>Constant:</a:t>
            </a:r>
            <a:r>
              <a:rPr lang="en-IN" dirty="0" err="1"/>
              <a:t>weights</a:t>
            </a:r>
            <a:r>
              <a:rPr lang="en-IN" dirty="0"/>
              <a:t> distribution</a:t>
            </a:r>
          </a:p>
          <a:p>
            <a:r>
              <a:rPr lang="en-US" dirty="0"/>
              <a:t>       where       is the standard deviation for </a:t>
            </a:r>
            <a:r>
              <a:rPr lang="en-US" dirty="0" err="1"/>
              <a:t>Kaiming</a:t>
            </a:r>
            <a:r>
              <a:rPr lang="en-US" dirty="0"/>
              <a:t> Normal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2.Pruning percentage </a:t>
            </a:r>
            <a:r>
              <a:rPr lang="en-IN" dirty="0"/>
              <a:t>=[10,30,50,70,90]</a:t>
            </a:r>
          </a:p>
          <a:p>
            <a:pPr marL="342900" indent="-342900" fontAlgn="base"/>
            <a:r>
              <a:rPr lang="en-IN" b="1" dirty="0"/>
              <a:t>3.Network Width change </a:t>
            </a:r>
            <a:r>
              <a:rPr lang="en-IN" dirty="0"/>
              <a:t>=[0.25 to 2.0]</a:t>
            </a:r>
            <a:r>
              <a:rPr lang="en-IN" b="1" dirty="0"/>
              <a:t> </a:t>
            </a:r>
            <a:endParaRPr lang="en-IN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876800"/>
            <a:ext cx="1485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715000"/>
            <a:ext cx="2476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54102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1572</Words>
  <Application>Microsoft Office PowerPoint</Application>
  <PresentationFormat>On-screen Show (4:3)</PresentationFormat>
  <Paragraphs>393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Himakar Sai Chowdary Maddipati</cp:lastModifiedBy>
  <cp:revision>59</cp:revision>
  <dcterms:created xsi:type="dcterms:W3CDTF">2006-08-16T00:00:00Z</dcterms:created>
  <dcterms:modified xsi:type="dcterms:W3CDTF">2023-10-26T19:42:28Z</dcterms:modified>
</cp:coreProperties>
</file>