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E6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3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E6FA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86266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Papers</a:t>
            </a:r>
            <a:endParaRPr lang="en-US" b="1" dirty="0" smtClean="0"/>
          </a:p>
          <a:p>
            <a:r>
              <a:rPr lang="en-IN" b="1" dirty="0" smtClean="0"/>
              <a:t>1.THE LOTTERY TICKET </a:t>
            </a:r>
            <a:r>
              <a:rPr lang="en-IN" b="1" dirty="0" smtClean="0"/>
              <a:t>HYPOTHESIS:FINDING </a:t>
            </a:r>
            <a:r>
              <a:rPr lang="en-IN" b="1" dirty="0" smtClean="0"/>
              <a:t>SPARSE, TRAINABLE NEURAL NETWORKS</a:t>
            </a:r>
            <a:endParaRPr lang="en-US" b="1" dirty="0" smtClean="0"/>
          </a:p>
          <a:p>
            <a:r>
              <a:rPr lang="en-IN" b="1" dirty="0" smtClean="0"/>
              <a:t> </a:t>
            </a:r>
            <a:endParaRPr lang="en-US" b="1" dirty="0" smtClean="0"/>
          </a:p>
          <a:p>
            <a:r>
              <a:rPr lang="en-IN" b="1" dirty="0" smtClean="0"/>
              <a:t>2.Proving the Lottery Ticket Hypothesis: Pruning is All You Need</a:t>
            </a:r>
            <a:endParaRPr lang="en-US" b="1" dirty="0" smtClean="0"/>
          </a:p>
          <a:p>
            <a:r>
              <a:rPr lang="en-IN" b="1" dirty="0" smtClean="0"/>
              <a:t> </a:t>
            </a:r>
            <a:endParaRPr lang="en-US" b="1" dirty="0" smtClean="0"/>
          </a:p>
          <a:p>
            <a:r>
              <a:rPr lang="en-IN" b="1" dirty="0" smtClean="0"/>
              <a:t>3.Deconstructing Lottery </a:t>
            </a:r>
            <a:r>
              <a:rPr lang="en-IN" b="1" dirty="0" smtClean="0"/>
              <a:t>Tickets: Zeros</a:t>
            </a:r>
            <a:r>
              <a:rPr lang="en-IN" b="1" dirty="0" smtClean="0"/>
              <a:t>, Signs, and the </a:t>
            </a:r>
            <a:r>
              <a:rPr lang="en-IN" b="1" dirty="0" smtClean="0"/>
              <a:t>Super mask</a:t>
            </a:r>
            <a:endParaRPr lang="en-US" b="1" dirty="0" smtClean="0"/>
          </a:p>
          <a:p>
            <a:r>
              <a:rPr lang="en-IN" b="1" dirty="0" smtClean="0"/>
              <a:t> </a:t>
            </a:r>
            <a:endParaRPr lang="en-US" b="1" dirty="0" smtClean="0"/>
          </a:p>
          <a:p>
            <a:r>
              <a:rPr lang="en-IN" b="1" dirty="0" smtClean="0"/>
              <a:t>4</a:t>
            </a:r>
            <a:r>
              <a:rPr lang="en-IN" b="1" dirty="0" smtClean="0"/>
              <a:t>.What’s </a:t>
            </a:r>
            <a:r>
              <a:rPr lang="en-IN" b="1" dirty="0" smtClean="0"/>
              <a:t>Hidden in a </a:t>
            </a:r>
            <a:r>
              <a:rPr lang="en-IN" b="1" dirty="0" smtClean="0"/>
              <a:t>Randomly Weighted </a:t>
            </a:r>
            <a:r>
              <a:rPr lang="en-IN" b="1" dirty="0" smtClean="0"/>
              <a:t>Neural Network?</a:t>
            </a:r>
            <a:endParaRPr lang="en-US" b="1" dirty="0" smtClean="0"/>
          </a:p>
          <a:p>
            <a:r>
              <a:rPr lang="en-IN" b="1" dirty="0" smtClean="0"/>
              <a:t> </a:t>
            </a:r>
            <a:endParaRPr lang="en-US" b="1" dirty="0" smtClean="0"/>
          </a:p>
          <a:p>
            <a:r>
              <a:rPr lang="en-IN" b="1" dirty="0" smtClean="0"/>
              <a:t>5</a:t>
            </a:r>
            <a:r>
              <a:rPr lang="en-IN" b="1" dirty="0" smtClean="0"/>
              <a:t>.Understanding </a:t>
            </a:r>
            <a:r>
              <a:rPr lang="en-IN" b="1" dirty="0" smtClean="0"/>
              <a:t>the difficulty of training deep </a:t>
            </a:r>
            <a:r>
              <a:rPr lang="en-IN" b="1" dirty="0" smtClean="0"/>
              <a:t>feed forward </a:t>
            </a:r>
            <a:r>
              <a:rPr lang="en-IN" b="1" dirty="0" smtClean="0"/>
              <a:t>neural networks</a:t>
            </a:r>
            <a:endParaRPr lang="en-US" b="1" dirty="0" smtClean="0"/>
          </a:p>
          <a:p>
            <a:r>
              <a:rPr lang="en-IN" b="1" dirty="0" smtClean="0"/>
              <a:t> </a:t>
            </a:r>
            <a:endParaRPr lang="en-US" b="1" dirty="0" smtClean="0"/>
          </a:p>
          <a:p>
            <a:r>
              <a:rPr lang="en-IN" b="1" dirty="0" smtClean="0"/>
              <a:t>6</a:t>
            </a:r>
            <a:r>
              <a:rPr lang="en-IN" b="1" dirty="0" smtClean="0"/>
              <a:t>.PRUNING </a:t>
            </a:r>
            <a:r>
              <a:rPr lang="en-IN" b="1" dirty="0" smtClean="0"/>
              <a:t>CONVOLUTIONAL NEURAL </a:t>
            </a:r>
            <a:r>
              <a:rPr lang="en-IN" b="1" dirty="0" smtClean="0"/>
              <a:t>NETWORKS</a:t>
            </a:r>
            <a:r>
              <a:rPr lang="en-US" b="1" dirty="0" smtClean="0"/>
              <a:t> </a:t>
            </a:r>
            <a:r>
              <a:rPr lang="en-IN" b="1" dirty="0" smtClean="0"/>
              <a:t>FOR </a:t>
            </a:r>
            <a:r>
              <a:rPr lang="en-IN" b="1" dirty="0" smtClean="0"/>
              <a:t>RESOURCE EFFICIENT INFERENCE</a:t>
            </a:r>
            <a:endParaRPr lang="en-US" b="1" dirty="0" smtClean="0"/>
          </a:p>
          <a:p>
            <a:r>
              <a:rPr lang="en-IN" b="1" dirty="0" smtClean="0"/>
              <a:t> </a:t>
            </a:r>
            <a:endParaRPr lang="en-US" b="1" dirty="0" smtClean="0"/>
          </a:p>
          <a:p>
            <a:r>
              <a:rPr lang="en-IN" b="1" dirty="0" smtClean="0"/>
              <a:t>7</a:t>
            </a:r>
            <a:r>
              <a:rPr lang="en-IN" b="1" dirty="0" smtClean="0"/>
              <a:t>.PRUNING </a:t>
            </a:r>
            <a:r>
              <a:rPr lang="en-IN" b="1" dirty="0" smtClean="0"/>
              <a:t>FILTERS FOR EFFICIENT CONVNETS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90448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Rational</a:t>
            </a:r>
            <a:r>
              <a:rPr lang="en-IN" dirty="0" smtClean="0"/>
              <a:t> </a:t>
            </a:r>
            <a:r>
              <a:rPr lang="en-IN" dirty="0" smtClean="0"/>
              <a:t>: </a:t>
            </a:r>
            <a:endParaRPr lang="en-IN" dirty="0" smtClean="0"/>
          </a:p>
          <a:p>
            <a:r>
              <a:rPr lang="en-IN" dirty="0" smtClean="0"/>
              <a:t>1.reduce </a:t>
            </a:r>
            <a:r>
              <a:rPr lang="en-IN" dirty="0" smtClean="0"/>
              <a:t>the </a:t>
            </a:r>
            <a:r>
              <a:rPr lang="en-IN" b="1" i="1" dirty="0" smtClean="0"/>
              <a:t>parameter counts</a:t>
            </a:r>
            <a:r>
              <a:rPr lang="en-IN" dirty="0" smtClean="0"/>
              <a:t>, decreasing </a:t>
            </a:r>
            <a:r>
              <a:rPr lang="en-IN" b="1" i="1" dirty="0" smtClean="0"/>
              <a:t>storage </a:t>
            </a:r>
            <a:r>
              <a:rPr lang="en-IN" b="1" i="1" dirty="0" smtClean="0"/>
              <a:t>requirements</a:t>
            </a:r>
            <a:r>
              <a:rPr lang="en-IN" dirty="0" smtClean="0"/>
              <a:t>, and </a:t>
            </a:r>
            <a:r>
              <a:rPr lang="en-IN" dirty="0" smtClean="0"/>
              <a:t>improving </a:t>
            </a:r>
            <a:endParaRPr lang="en-IN" dirty="0" smtClean="0"/>
          </a:p>
          <a:p>
            <a:r>
              <a:rPr lang="en-IN" dirty="0" smtClean="0"/>
              <a:t>computational </a:t>
            </a:r>
            <a:r>
              <a:rPr lang="en-IN" b="1" i="1" dirty="0" smtClean="0"/>
              <a:t>performance </a:t>
            </a:r>
            <a:r>
              <a:rPr lang="en-IN" b="1" i="1" dirty="0" smtClean="0"/>
              <a:t>of inference</a:t>
            </a:r>
            <a:r>
              <a:rPr lang="en-IN" dirty="0" smtClean="0"/>
              <a:t> ,without  compromising </a:t>
            </a:r>
            <a:r>
              <a:rPr lang="en-IN" b="1" i="1" dirty="0" smtClean="0"/>
              <a:t>accuracy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 </a:t>
            </a:r>
            <a:r>
              <a:rPr lang="en-IN" dirty="0" smtClean="0"/>
              <a:t>2.</a:t>
            </a:r>
            <a:r>
              <a:rPr lang="en-IN" b="1" i="1" dirty="0" smtClean="0"/>
              <a:t>prove</a:t>
            </a:r>
            <a:r>
              <a:rPr lang="en-IN" dirty="0" smtClean="0"/>
              <a:t> Lottery Ticket </a:t>
            </a:r>
            <a:r>
              <a:rPr lang="en-IN" dirty="0" smtClean="0"/>
              <a:t>algorithm.</a:t>
            </a:r>
          </a:p>
          <a:p>
            <a:endParaRPr lang="en-US" dirty="0" smtClean="0"/>
          </a:p>
          <a:p>
            <a:r>
              <a:rPr lang="en-IN" dirty="0" smtClean="0"/>
              <a:t> </a:t>
            </a:r>
            <a:r>
              <a:rPr lang="en-IN" dirty="0" smtClean="0"/>
              <a:t>3.Study  </a:t>
            </a:r>
            <a:r>
              <a:rPr lang="en-IN" dirty="0" smtClean="0"/>
              <a:t>the effects of </a:t>
            </a:r>
            <a:r>
              <a:rPr lang="en-IN" b="1" i="1" dirty="0" smtClean="0"/>
              <a:t>Zeros, Signs, and the </a:t>
            </a:r>
            <a:r>
              <a:rPr lang="en-IN" b="1" i="1" dirty="0" smtClean="0"/>
              <a:t>Super mask</a:t>
            </a:r>
            <a:r>
              <a:rPr lang="en-IN" dirty="0" smtClean="0"/>
              <a:t> </a:t>
            </a:r>
            <a:r>
              <a:rPr lang="en-IN" dirty="0" smtClean="0"/>
              <a:t>on Lottery Ticket </a:t>
            </a:r>
            <a:r>
              <a:rPr lang="en-IN" dirty="0" smtClean="0"/>
              <a:t>algorithm.</a:t>
            </a:r>
          </a:p>
          <a:p>
            <a:endParaRPr lang="en-IN" dirty="0" smtClean="0"/>
          </a:p>
          <a:p>
            <a:r>
              <a:rPr lang="en-IN" dirty="0" smtClean="0"/>
              <a:t>4.Apply </a:t>
            </a:r>
            <a:r>
              <a:rPr lang="en-IN" b="1" i="1" dirty="0" smtClean="0"/>
              <a:t>edge popup algorithm </a:t>
            </a:r>
            <a:r>
              <a:rPr lang="en-IN" dirty="0" smtClean="0"/>
              <a:t>on randomly </a:t>
            </a:r>
            <a:r>
              <a:rPr lang="en-IN" dirty="0" smtClean="0"/>
              <a:t>weighted neural networks contain </a:t>
            </a:r>
            <a:r>
              <a:rPr lang="en-IN" b="1" i="1" dirty="0" smtClean="0"/>
              <a:t>sub networks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which </a:t>
            </a:r>
            <a:r>
              <a:rPr lang="en-IN" dirty="0" smtClean="0"/>
              <a:t>achieve </a:t>
            </a:r>
            <a:r>
              <a:rPr lang="en-IN" dirty="0" smtClean="0"/>
              <a:t>impressive  performance </a:t>
            </a:r>
            <a:r>
              <a:rPr lang="en-IN" dirty="0" smtClean="0"/>
              <a:t>without ever modifying the weight </a:t>
            </a:r>
            <a:r>
              <a:rPr lang="en-IN" dirty="0" smtClean="0"/>
              <a:t>values.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.why</a:t>
            </a:r>
            <a:r>
              <a:rPr lang="en-US" b="1" i="1" dirty="0" smtClean="0"/>
              <a:t> </a:t>
            </a:r>
            <a:r>
              <a:rPr lang="en-US" b="1" i="1" dirty="0" smtClean="0"/>
              <a:t>standard gradient descent</a:t>
            </a:r>
            <a:r>
              <a:rPr lang="en-US" dirty="0" smtClean="0"/>
              <a:t> from random initialization is doing so poorly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deep neural networks, to better understand these recent relative successes and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help </a:t>
            </a:r>
            <a:r>
              <a:rPr lang="en-US" dirty="0" smtClean="0"/>
              <a:t>design </a:t>
            </a:r>
            <a:r>
              <a:rPr lang="en-US" b="1" i="1" dirty="0" smtClean="0"/>
              <a:t>better algorithms </a:t>
            </a:r>
            <a:r>
              <a:rPr lang="en-US" dirty="0" smtClean="0"/>
              <a:t>in the future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6. </a:t>
            </a:r>
            <a:r>
              <a:rPr lang="en-US" dirty="0" smtClean="0"/>
              <a:t>pruning </a:t>
            </a:r>
            <a:r>
              <a:rPr lang="en-US" b="1" i="1" dirty="0" smtClean="0"/>
              <a:t>convolution </a:t>
            </a:r>
            <a:r>
              <a:rPr lang="en-US" b="1" i="1" dirty="0" smtClean="0"/>
              <a:t>kernels</a:t>
            </a:r>
            <a:r>
              <a:rPr lang="en-US" dirty="0" smtClean="0"/>
              <a:t> in neural networks to enable efficient inference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7.Reduce </a:t>
            </a:r>
            <a:r>
              <a:rPr lang="en-US" b="1" i="1" dirty="0" smtClean="0"/>
              <a:t>computational cost</a:t>
            </a:r>
            <a:r>
              <a:rPr lang="en-US" dirty="0" smtClean="0"/>
              <a:t> of neural networks by </a:t>
            </a:r>
            <a:r>
              <a:rPr lang="en-US" b="1" i="1" dirty="0" smtClean="0"/>
              <a:t>pruning </a:t>
            </a:r>
            <a:r>
              <a:rPr lang="en-US" b="1" i="1" dirty="0" smtClean="0"/>
              <a:t>filters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CNNs.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85678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hypothesis</a:t>
            </a:r>
            <a:r>
              <a:rPr lang="en-IN" dirty="0" smtClean="0"/>
              <a:t>: </a:t>
            </a:r>
            <a:endParaRPr lang="en-IN" dirty="0" smtClean="0"/>
          </a:p>
          <a:p>
            <a:r>
              <a:rPr lang="en-IN" dirty="0" smtClean="0"/>
              <a:t>1.dense</a:t>
            </a:r>
            <a:r>
              <a:rPr lang="en-IN" dirty="0" smtClean="0"/>
              <a:t>, randomly-initialized, </a:t>
            </a:r>
            <a:r>
              <a:rPr lang="en-IN" dirty="0" smtClean="0"/>
              <a:t>feed-forward networks </a:t>
            </a:r>
            <a:r>
              <a:rPr lang="en-IN" dirty="0" smtClean="0"/>
              <a:t>contain </a:t>
            </a:r>
            <a:r>
              <a:rPr lang="en-IN" dirty="0" smtClean="0"/>
              <a:t>sub networks </a:t>
            </a:r>
          </a:p>
          <a:p>
            <a:r>
              <a:rPr lang="en-IN" dirty="0" smtClean="0"/>
              <a:t>(</a:t>
            </a:r>
            <a:r>
              <a:rPr lang="en-IN" dirty="0" smtClean="0"/>
              <a:t>winning tickets) that—when trained in isolation—reach test accuracy comparable to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original network in a similar number of iterations.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2.showing that for every bounded distribution and every target network with bounded </a:t>
            </a:r>
            <a:endParaRPr lang="en-IN" dirty="0" smtClean="0"/>
          </a:p>
          <a:p>
            <a:r>
              <a:rPr lang="en-IN" dirty="0" smtClean="0"/>
              <a:t>weights</a:t>
            </a:r>
            <a:r>
              <a:rPr lang="en-IN" dirty="0" smtClean="0"/>
              <a:t>, </a:t>
            </a:r>
            <a:r>
              <a:rPr lang="en-IN" dirty="0" smtClean="0"/>
              <a:t>a</a:t>
            </a:r>
            <a:r>
              <a:rPr lang="en-US" dirty="0" smtClean="0"/>
              <a:t> </a:t>
            </a:r>
            <a:r>
              <a:rPr lang="en-IN" dirty="0" smtClean="0"/>
              <a:t>sufficiently </a:t>
            </a:r>
            <a:r>
              <a:rPr lang="en-IN" dirty="0" smtClean="0"/>
              <a:t>over-parameterized neural network with </a:t>
            </a:r>
            <a:r>
              <a:rPr lang="en-IN" dirty="0" smtClean="0"/>
              <a:t>random weights </a:t>
            </a:r>
            <a:r>
              <a:rPr lang="en-IN" dirty="0" smtClean="0"/>
              <a:t>contains a </a:t>
            </a:r>
            <a:endParaRPr lang="en-IN" dirty="0" smtClean="0"/>
          </a:p>
          <a:p>
            <a:r>
              <a:rPr lang="en-IN" dirty="0" smtClean="0"/>
              <a:t>Sub network </a:t>
            </a:r>
            <a:r>
              <a:rPr lang="en-IN" dirty="0" smtClean="0"/>
              <a:t>with </a:t>
            </a:r>
            <a:r>
              <a:rPr lang="en-IN" dirty="0" smtClean="0"/>
              <a:t>roughly</a:t>
            </a:r>
            <a:r>
              <a:rPr lang="en-US" dirty="0" smtClean="0"/>
              <a:t> </a:t>
            </a:r>
            <a:r>
              <a:rPr lang="en-IN" dirty="0" smtClean="0"/>
              <a:t>the </a:t>
            </a:r>
            <a:r>
              <a:rPr lang="en-IN" dirty="0" smtClean="0"/>
              <a:t>same accuracy as the target network, without </a:t>
            </a:r>
            <a:r>
              <a:rPr lang="en-IN" dirty="0" smtClean="0"/>
              <a:t>further </a:t>
            </a:r>
            <a:r>
              <a:rPr lang="en-IN" dirty="0" smtClean="0"/>
              <a:t>training.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 </a:t>
            </a:r>
            <a:r>
              <a:rPr lang="en-IN" dirty="0" smtClean="0"/>
              <a:t>3. Zeros, Signs, and the </a:t>
            </a:r>
            <a:r>
              <a:rPr lang="en-IN" dirty="0" smtClean="0"/>
              <a:t>Super mask </a:t>
            </a:r>
            <a:r>
              <a:rPr lang="en-IN" dirty="0" smtClean="0"/>
              <a:t>explain performance improvement of LT </a:t>
            </a:r>
            <a:r>
              <a:rPr lang="en-IN" dirty="0" smtClean="0"/>
              <a:t>Algorithm</a:t>
            </a:r>
          </a:p>
          <a:p>
            <a:endParaRPr lang="en-IN" dirty="0" smtClean="0"/>
          </a:p>
          <a:p>
            <a:r>
              <a:rPr lang="en-IN" dirty="0" smtClean="0"/>
              <a:t>4. </a:t>
            </a:r>
            <a:r>
              <a:rPr lang="en-IN" dirty="0" smtClean="0"/>
              <a:t>weight pruning , weight pruning on higher width networks, weight distributions </a:t>
            </a:r>
          </a:p>
          <a:p>
            <a:r>
              <a:rPr lang="en-IN" dirty="0" smtClean="0"/>
              <a:t>give high accuracy LT sub networks.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US" dirty="0" smtClean="0"/>
              <a:t>5.propose </a:t>
            </a:r>
            <a:r>
              <a:rPr lang="en-US" dirty="0" smtClean="0"/>
              <a:t>a new weights initialization scheme that brings substantially faster convergence.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6. </a:t>
            </a:r>
            <a:r>
              <a:rPr lang="en-US" dirty="0" smtClean="0"/>
              <a:t>Propose Taylor expansion that approximates the change in the cost function induced by</a:t>
            </a:r>
          </a:p>
          <a:p>
            <a:r>
              <a:rPr lang="en-US" dirty="0" smtClean="0"/>
              <a:t>pruning network parameters.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7. </a:t>
            </a:r>
            <a:r>
              <a:rPr lang="en-US" dirty="0" smtClean="0"/>
              <a:t>simple filter pruning techniques can reduce inference costs for neural networks  while 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dirty="0" smtClean="0"/>
              <a:t>egaining close </a:t>
            </a:r>
            <a:r>
              <a:rPr lang="en-US" dirty="0" smtClean="0"/>
              <a:t>to the original accuracy by retraining the networks.</a:t>
            </a:r>
          </a:p>
          <a:p>
            <a:r>
              <a:rPr lang="en-IN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69077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Methodology , procedure</a:t>
            </a:r>
            <a:r>
              <a:rPr lang="en-IN" dirty="0" smtClean="0"/>
              <a:t>:</a:t>
            </a:r>
          </a:p>
          <a:p>
            <a:r>
              <a:rPr lang="en-IN" dirty="0" smtClean="0"/>
              <a:t>1</a:t>
            </a:r>
            <a:r>
              <a:rPr lang="en-IN" dirty="0" smtClean="0"/>
              <a:t>.  keep weights with high value and find high </a:t>
            </a:r>
            <a:r>
              <a:rPr lang="en-IN" dirty="0" smtClean="0"/>
              <a:t>accuracy sub network.</a:t>
            </a:r>
          </a:p>
          <a:p>
            <a:endParaRPr lang="en-US" dirty="0" smtClean="0"/>
          </a:p>
          <a:p>
            <a:r>
              <a:rPr lang="en-IN" dirty="0" smtClean="0"/>
              <a:t>2.Mathematical proofs</a:t>
            </a:r>
          </a:p>
          <a:p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IN" dirty="0" smtClean="0"/>
              <a:t>keep </a:t>
            </a:r>
            <a:r>
              <a:rPr lang="en-IN" dirty="0" smtClean="0"/>
              <a:t>weights with nine different criteria, </a:t>
            </a:r>
            <a:r>
              <a:rPr lang="en-IN" dirty="0" smtClean="0"/>
              <a:t>super mask network weights </a:t>
            </a:r>
            <a:r>
              <a:rPr lang="en-IN" dirty="0" smtClean="0"/>
              <a:t>without training </a:t>
            </a:r>
            <a:endParaRPr lang="en-IN" dirty="0" smtClean="0"/>
          </a:p>
          <a:p>
            <a:pPr marL="342900" indent="-342900"/>
            <a:r>
              <a:rPr lang="en-IN" dirty="0" smtClean="0"/>
              <a:t>and </a:t>
            </a:r>
            <a:r>
              <a:rPr lang="en-IN" dirty="0" smtClean="0"/>
              <a:t>dynamic weight rescaling to find </a:t>
            </a:r>
            <a:r>
              <a:rPr lang="en-IN" dirty="0" smtClean="0"/>
              <a:t>sub network </a:t>
            </a:r>
            <a:r>
              <a:rPr lang="en-IN" dirty="0" smtClean="0"/>
              <a:t>with best </a:t>
            </a:r>
            <a:r>
              <a:rPr lang="en-IN" dirty="0" smtClean="0"/>
              <a:t>accuracy.</a:t>
            </a:r>
          </a:p>
          <a:p>
            <a:pPr marL="342900" indent="-342900"/>
            <a:endParaRPr lang="en-IN" dirty="0" smtClean="0"/>
          </a:p>
          <a:p>
            <a:r>
              <a:rPr lang="en-IN" dirty="0" smtClean="0"/>
              <a:t>4.Edge </a:t>
            </a:r>
            <a:r>
              <a:rPr lang="en-IN" dirty="0" smtClean="0"/>
              <a:t>popup algorithm with  weights pruning , varying network width and </a:t>
            </a:r>
          </a:p>
          <a:p>
            <a:r>
              <a:rPr lang="en-IN" dirty="0" smtClean="0"/>
              <a:t>weight distribution varying to find sub networks with best accuracy</a:t>
            </a:r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 5.using </a:t>
            </a:r>
            <a:r>
              <a:rPr lang="en-IN" dirty="0" smtClean="0"/>
              <a:t>Activation functions</a:t>
            </a:r>
            <a:r>
              <a:rPr lang="en-IN" dirty="0" smtClean="0"/>
              <a:t>[ sigmoid, </a:t>
            </a:r>
            <a:r>
              <a:rPr lang="en-IN" dirty="0" err="1" smtClean="0"/>
              <a:t>tanh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softsign</a:t>
            </a:r>
            <a:r>
              <a:rPr lang="en-IN" dirty="0" smtClean="0"/>
              <a:t> : x</a:t>
            </a:r>
            <a:r>
              <a:rPr lang="en-IN" dirty="0" smtClean="0"/>
              <a:t>/(1+x)] ,standard weight </a:t>
            </a:r>
            <a:endParaRPr lang="en-IN" dirty="0" smtClean="0"/>
          </a:p>
          <a:p>
            <a:r>
              <a:rPr lang="en-IN" dirty="0" smtClean="0"/>
              <a:t>initialization </a:t>
            </a:r>
            <a:r>
              <a:rPr lang="en-IN" dirty="0" smtClean="0"/>
              <a:t>and Normalized weight initialization to study effect on accuracy and </a:t>
            </a:r>
            <a:endParaRPr lang="en-IN" dirty="0" smtClean="0"/>
          </a:p>
          <a:p>
            <a:r>
              <a:rPr lang="en-IN" dirty="0" smtClean="0"/>
              <a:t>saturation </a:t>
            </a:r>
            <a:r>
              <a:rPr lang="en-IN" dirty="0" smtClean="0"/>
              <a:t>of neural </a:t>
            </a:r>
            <a:r>
              <a:rPr lang="en-IN" dirty="0" smtClean="0"/>
              <a:t>networks.</a:t>
            </a:r>
          </a:p>
          <a:p>
            <a:endParaRPr lang="en-US" dirty="0" smtClean="0"/>
          </a:p>
          <a:p>
            <a:r>
              <a:rPr lang="en-IN" dirty="0" smtClean="0"/>
              <a:t> 6.Pruning </a:t>
            </a:r>
            <a:r>
              <a:rPr lang="en-IN" dirty="0" smtClean="0"/>
              <a:t>criteria :Minimum weight</a:t>
            </a:r>
            <a:r>
              <a:rPr lang="en-IN" dirty="0" smtClean="0"/>
              <a:t>, minimum </a:t>
            </a:r>
            <a:r>
              <a:rPr lang="en-IN" dirty="0" smtClean="0"/>
              <a:t>activation </a:t>
            </a:r>
            <a:r>
              <a:rPr lang="en-IN" dirty="0" smtClean="0"/>
              <a:t>values , minimum </a:t>
            </a:r>
            <a:r>
              <a:rPr lang="en-IN" dirty="0" smtClean="0"/>
              <a:t>mutual </a:t>
            </a:r>
            <a:endParaRPr lang="en-IN" dirty="0" smtClean="0"/>
          </a:p>
          <a:p>
            <a:r>
              <a:rPr lang="en-IN" dirty="0" smtClean="0"/>
              <a:t>Information, Taylor </a:t>
            </a:r>
            <a:r>
              <a:rPr lang="en-IN" dirty="0" smtClean="0"/>
              <a:t>expansion of cost function with and without pruning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7</a:t>
            </a:r>
            <a:r>
              <a:rPr lang="en-IN" dirty="0" smtClean="0"/>
              <a:t>. </a:t>
            </a:r>
            <a:r>
              <a:rPr lang="en-US" dirty="0" smtClean="0"/>
              <a:t>prune filters with lowest sum of  absolute  kernel weights and their feature maps with </a:t>
            </a:r>
            <a:endParaRPr lang="en-US" dirty="0" smtClean="0"/>
          </a:p>
          <a:p>
            <a:r>
              <a:rPr lang="en-US" dirty="0" smtClean="0"/>
              <a:t>One shot </a:t>
            </a:r>
            <a:r>
              <a:rPr lang="en-US" dirty="0" smtClean="0"/>
              <a:t>and iterative training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598888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SAMPLES </a:t>
            </a:r>
            <a:r>
              <a:rPr lang="en-IN" b="1" u="sng" dirty="0" smtClean="0"/>
              <a:t> and  NETWORKS</a:t>
            </a:r>
            <a:endParaRPr lang="en-US" dirty="0" smtClean="0"/>
          </a:p>
          <a:p>
            <a:r>
              <a:rPr lang="en-IN" dirty="0" smtClean="0"/>
              <a:t>1.samples:MNIST,CIFAR-10,</a:t>
            </a:r>
            <a:endParaRPr lang="en-US" dirty="0" smtClean="0"/>
          </a:p>
          <a:p>
            <a:r>
              <a:rPr lang="en-IN" dirty="0" smtClean="0"/>
              <a:t>1.networks: </a:t>
            </a:r>
            <a:r>
              <a:rPr lang="en-IN" dirty="0" err="1" smtClean="0"/>
              <a:t>Lenet</a:t>
            </a:r>
            <a:r>
              <a:rPr lang="en-IN" dirty="0" smtClean="0"/>
              <a:t> ,Conv-2,Conv-4 ,Conv-6, Resnet-18 ,VGG-19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2.nil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3.samples:MNIST,CIFAR-10,</a:t>
            </a:r>
            <a:endParaRPr lang="en-US" dirty="0" smtClean="0"/>
          </a:p>
          <a:p>
            <a:r>
              <a:rPr lang="en-IN" dirty="0" smtClean="0"/>
              <a:t>3.networks: FC ,Conv-2,Conv-4 ,</a:t>
            </a:r>
            <a:r>
              <a:rPr lang="en-IN" dirty="0" smtClean="0"/>
              <a:t>Conv-6</a:t>
            </a:r>
          </a:p>
          <a:p>
            <a:endParaRPr lang="en-IN" dirty="0" smtClean="0"/>
          </a:p>
          <a:p>
            <a:r>
              <a:rPr lang="en-IN" dirty="0" smtClean="0"/>
              <a:t>4.samples:CIFAR-10,IMAGENET</a:t>
            </a:r>
            <a:endParaRPr lang="en-US" dirty="0" smtClean="0"/>
          </a:p>
          <a:p>
            <a:r>
              <a:rPr lang="en-IN" dirty="0" smtClean="0"/>
              <a:t>4.networks</a:t>
            </a:r>
            <a:r>
              <a:rPr lang="en-IN" dirty="0" smtClean="0"/>
              <a:t>: Conv-2,Conv-4 ,Conv-6,CONV-8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US" dirty="0" smtClean="0"/>
              <a:t>5.Samples</a:t>
            </a:r>
            <a:r>
              <a:rPr lang="en-US" dirty="0" smtClean="0"/>
              <a:t>: </a:t>
            </a:r>
            <a:r>
              <a:rPr lang="en-US" dirty="0" err="1" smtClean="0"/>
              <a:t>Shapeset</a:t>
            </a:r>
            <a:r>
              <a:rPr lang="en-US" dirty="0" smtClean="0"/>
              <a:t>, MNIST, CIFAR-10, </a:t>
            </a:r>
            <a:r>
              <a:rPr lang="en-US" dirty="0" err="1" smtClean="0"/>
              <a:t>ImageNet</a:t>
            </a:r>
            <a:endParaRPr lang="en-US" dirty="0" smtClean="0"/>
          </a:p>
          <a:p>
            <a:r>
              <a:rPr lang="en-US" dirty="0" smtClean="0"/>
              <a:t>5.Networks:5 </a:t>
            </a:r>
            <a:r>
              <a:rPr lang="en-US" dirty="0" smtClean="0"/>
              <a:t>layers,1000neurons per layer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6.samples:Flowers102,Birds200,Imagenet,nvGesture</a:t>
            </a:r>
            <a:endParaRPr lang="en-US" dirty="0" smtClean="0"/>
          </a:p>
          <a:p>
            <a:r>
              <a:rPr lang="en-US" dirty="0" smtClean="0"/>
              <a:t>6.networks:VGC16,AlexNet,R3DCNN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7.samples</a:t>
            </a:r>
            <a:r>
              <a:rPr lang="en-US" dirty="0" smtClean="0"/>
              <a:t>: </a:t>
            </a:r>
            <a:r>
              <a:rPr lang="en-IN" dirty="0" smtClean="0"/>
              <a:t>CIFAR-10,IMAGENET</a:t>
            </a:r>
            <a:endParaRPr lang="en-US" dirty="0" smtClean="0"/>
          </a:p>
          <a:p>
            <a:r>
              <a:rPr lang="en-US" dirty="0" smtClean="0"/>
              <a:t>7.Networks:VGC16,ResNet34,56,110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8386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Result</a:t>
            </a:r>
            <a:endParaRPr lang="en-US" dirty="0" smtClean="0"/>
          </a:p>
          <a:p>
            <a:r>
              <a:rPr lang="en-IN" dirty="0" smtClean="0"/>
              <a:t>1.Result:LT with 10-20% pruning gave higher accuracy</a:t>
            </a:r>
          </a:p>
          <a:p>
            <a:endParaRPr lang="en-US" dirty="0" smtClean="0"/>
          </a:p>
          <a:p>
            <a:r>
              <a:rPr lang="en-IN" dirty="0" smtClean="0"/>
              <a:t>2. Result :</a:t>
            </a:r>
            <a:r>
              <a:rPr lang="en-IN" dirty="0" smtClean="0"/>
              <a:t>proved LT hypothesis</a:t>
            </a:r>
          </a:p>
          <a:p>
            <a:endParaRPr lang="en-US" dirty="0" smtClean="0"/>
          </a:p>
          <a:p>
            <a:r>
              <a:rPr lang="en-IN" dirty="0" smtClean="0"/>
              <a:t>3.Result:subnetwork with dynamic weight rescaling gave higher </a:t>
            </a:r>
            <a:r>
              <a:rPr lang="en-IN" dirty="0" smtClean="0"/>
              <a:t>accuracy</a:t>
            </a:r>
          </a:p>
          <a:p>
            <a:endParaRPr lang="en-IN" dirty="0" smtClean="0"/>
          </a:p>
          <a:p>
            <a:r>
              <a:rPr lang="en-IN" dirty="0" smtClean="0"/>
              <a:t>4.Result:best </a:t>
            </a:r>
            <a:r>
              <a:rPr lang="en-IN" dirty="0" smtClean="0"/>
              <a:t>sub network found as follows</a:t>
            </a:r>
            <a:endParaRPr lang="en-US" dirty="0" smtClean="0"/>
          </a:p>
          <a:p>
            <a:r>
              <a:rPr lang="en-IN" dirty="0" smtClean="0"/>
              <a:t>                  1.50% weight pruning </a:t>
            </a:r>
            <a:endParaRPr lang="en-US" dirty="0" smtClean="0"/>
          </a:p>
          <a:p>
            <a:r>
              <a:rPr lang="en-IN" dirty="0" smtClean="0"/>
              <a:t>                   2.very wide network with 50% weight pruning</a:t>
            </a:r>
            <a:endParaRPr lang="en-US" dirty="0" smtClean="0"/>
          </a:p>
          <a:p>
            <a:r>
              <a:rPr lang="en-IN" dirty="0" smtClean="0"/>
              <a:t>                  3. weight distribution with  signed </a:t>
            </a:r>
            <a:r>
              <a:rPr lang="en-IN" dirty="0" err="1" smtClean="0"/>
              <a:t>kaiming</a:t>
            </a:r>
            <a:r>
              <a:rPr lang="en-IN" dirty="0" smtClean="0"/>
              <a:t> gave better results than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                  </a:t>
            </a:r>
            <a:r>
              <a:rPr lang="en-IN" dirty="0" err="1" smtClean="0"/>
              <a:t>xavier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kaiming</a:t>
            </a:r>
            <a:r>
              <a:rPr lang="en-IN" dirty="0" smtClean="0"/>
              <a:t> .</a:t>
            </a:r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5 </a:t>
            </a:r>
            <a:r>
              <a:rPr lang="en-IN" dirty="0" smtClean="0"/>
              <a:t>Result</a:t>
            </a:r>
            <a:r>
              <a:rPr lang="en-IN" dirty="0" smtClean="0"/>
              <a:t>: lowest </a:t>
            </a:r>
            <a:r>
              <a:rPr lang="en-IN" dirty="0" smtClean="0"/>
              <a:t>loss with </a:t>
            </a:r>
            <a:r>
              <a:rPr lang="en-IN" dirty="0" err="1" smtClean="0"/>
              <a:t>softsign</a:t>
            </a:r>
            <a:r>
              <a:rPr lang="en-IN" dirty="0" smtClean="0"/>
              <a:t> activation .lowest loss with normalized weight </a:t>
            </a:r>
            <a:r>
              <a:rPr lang="en-IN" dirty="0" smtClean="0"/>
              <a:t>initialization</a:t>
            </a:r>
          </a:p>
          <a:p>
            <a:endParaRPr lang="en-US" dirty="0" smtClean="0"/>
          </a:p>
          <a:p>
            <a:r>
              <a:rPr lang="en-IN" dirty="0" smtClean="0"/>
              <a:t>6.Result:Achieved </a:t>
            </a:r>
            <a:r>
              <a:rPr lang="en-IN" dirty="0" smtClean="0"/>
              <a:t>high accuracy and increased speed of computation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7.Result</a:t>
            </a:r>
            <a:r>
              <a:rPr lang="en-IN" dirty="0" smtClean="0"/>
              <a:t>: </a:t>
            </a:r>
            <a:r>
              <a:rPr lang="en-US" dirty="0" smtClean="0"/>
              <a:t>prune filters with relatively low weight magnitudes to produce CNNs </a:t>
            </a:r>
            <a:r>
              <a:rPr lang="en-US" dirty="0" smtClean="0"/>
              <a:t>with</a:t>
            </a:r>
          </a:p>
          <a:p>
            <a:endParaRPr lang="en-US" dirty="0" smtClean="0"/>
          </a:p>
          <a:p>
            <a:r>
              <a:rPr lang="en-US" dirty="0" smtClean="0"/>
              <a:t>reduced computation costs without introducing irregular </a:t>
            </a:r>
            <a:r>
              <a:rPr lang="en-US" dirty="0" err="1" smtClean="0"/>
              <a:t>sparsity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440</Words>
  <Application>Microsoft Office PowerPoint</Application>
  <PresentationFormat>On-screen Show (4:3)</PresentationFormat>
  <Paragraphs>117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7</cp:revision>
  <dcterms:created xsi:type="dcterms:W3CDTF">2006-08-16T00:00:00Z</dcterms:created>
  <dcterms:modified xsi:type="dcterms:W3CDTF">2023-10-25T16:43:21Z</dcterms:modified>
</cp:coreProperties>
</file>