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8" d="100"/>
          <a:sy n="78" d="100"/>
        </p:scale>
        <p:origin x="2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4C803-471C-4C5E-B7D2-7EB23C7F2813}"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23B59-74DF-465A-A4B1-C04F42352E6D}" type="slidenum">
              <a:rPr lang="en-US" smtClean="0"/>
              <a:t>‹#›</a:t>
            </a:fld>
            <a:endParaRPr lang="en-US"/>
          </a:p>
        </p:txBody>
      </p:sp>
    </p:spTree>
    <p:extLst>
      <p:ext uri="{BB962C8B-B14F-4D97-AF65-F5344CB8AC3E}">
        <p14:creationId xmlns:p14="http://schemas.microsoft.com/office/powerpoint/2010/main" val="2607125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C25F-6AAF-0CAF-07A6-F4606E261B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0460B1-1D85-2CAB-7FEE-D565829A32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28513C-943E-D302-C361-096227AEE38B}"/>
              </a:ext>
            </a:extLst>
          </p:cNvPr>
          <p:cNvSpPr>
            <a:spLocks noGrp="1"/>
          </p:cNvSpPr>
          <p:nvPr>
            <p:ph type="dt" sz="half" idx="10"/>
          </p:nvPr>
        </p:nvSpPr>
        <p:spPr/>
        <p:txBody>
          <a:bodyPr/>
          <a:lstStyle/>
          <a:p>
            <a:fld id="{CF4D71F7-2B90-4709-AC33-CE8163B20A8E}" type="datetimeFigureOut">
              <a:rPr lang="en-US" smtClean="0"/>
              <a:t>10/25/2023</a:t>
            </a:fld>
            <a:endParaRPr lang="en-US"/>
          </a:p>
        </p:txBody>
      </p:sp>
      <p:sp>
        <p:nvSpPr>
          <p:cNvPr id="5" name="Footer Placeholder 4">
            <a:extLst>
              <a:ext uri="{FF2B5EF4-FFF2-40B4-BE49-F238E27FC236}">
                <a16:creationId xmlns:a16="http://schemas.microsoft.com/office/drawing/2014/main" id="{B339E707-2614-64D0-348F-F1EFA77239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0E221-063B-9168-7DFC-8648277D356A}"/>
              </a:ext>
            </a:extLst>
          </p:cNvPr>
          <p:cNvSpPr>
            <a:spLocks noGrp="1"/>
          </p:cNvSpPr>
          <p:nvPr>
            <p:ph type="sldNum" sz="quarter" idx="12"/>
          </p:nvPr>
        </p:nvSpPr>
        <p:spPr/>
        <p:txBody>
          <a:bodyPr/>
          <a:lstStyle/>
          <a:p>
            <a:fld id="{BDD75FB7-D2C6-4716-AAD6-4A934C5066A9}" type="slidenum">
              <a:rPr lang="en-US" smtClean="0"/>
              <a:t>‹#›</a:t>
            </a:fld>
            <a:endParaRPr lang="en-US"/>
          </a:p>
        </p:txBody>
      </p:sp>
    </p:spTree>
    <p:extLst>
      <p:ext uri="{BB962C8B-B14F-4D97-AF65-F5344CB8AC3E}">
        <p14:creationId xmlns:p14="http://schemas.microsoft.com/office/powerpoint/2010/main" val="57191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75EA-0D00-2564-5318-9369436D08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AAC7C1-7997-F5C7-55FF-70030E57D0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8652B-9A6C-8211-31A3-9CD2FEBB99B2}"/>
              </a:ext>
            </a:extLst>
          </p:cNvPr>
          <p:cNvSpPr>
            <a:spLocks noGrp="1"/>
          </p:cNvSpPr>
          <p:nvPr>
            <p:ph type="dt" sz="half" idx="10"/>
          </p:nvPr>
        </p:nvSpPr>
        <p:spPr/>
        <p:txBody>
          <a:bodyPr/>
          <a:lstStyle/>
          <a:p>
            <a:fld id="{CF4D71F7-2B90-4709-AC33-CE8163B20A8E}" type="datetimeFigureOut">
              <a:rPr lang="en-US" smtClean="0"/>
              <a:t>10/25/2023</a:t>
            </a:fld>
            <a:endParaRPr lang="en-US"/>
          </a:p>
        </p:txBody>
      </p:sp>
      <p:sp>
        <p:nvSpPr>
          <p:cNvPr id="5" name="Footer Placeholder 4">
            <a:extLst>
              <a:ext uri="{FF2B5EF4-FFF2-40B4-BE49-F238E27FC236}">
                <a16:creationId xmlns:a16="http://schemas.microsoft.com/office/drawing/2014/main" id="{663E9C75-D294-598E-F496-8F08FD557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80755-129C-9D97-064C-A1F85874E882}"/>
              </a:ext>
            </a:extLst>
          </p:cNvPr>
          <p:cNvSpPr>
            <a:spLocks noGrp="1"/>
          </p:cNvSpPr>
          <p:nvPr>
            <p:ph type="sldNum" sz="quarter" idx="12"/>
          </p:nvPr>
        </p:nvSpPr>
        <p:spPr/>
        <p:txBody>
          <a:bodyPr/>
          <a:lstStyle/>
          <a:p>
            <a:fld id="{BDD75FB7-D2C6-4716-AAD6-4A934C5066A9}" type="slidenum">
              <a:rPr lang="en-US" smtClean="0"/>
              <a:t>‹#›</a:t>
            </a:fld>
            <a:endParaRPr lang="en-US"/>
          </a:p>
        </p:txBody>
      </p:sp>
    </p:spTree>
    <p:extLst>
      <p:ext uri="{BB962C8B-B14F-4D97-AF65-F5344CB8AC3E}">
        <p14:creationId xmlns:p14="http://schemas.microsoft.com/office/powerpoint/2010/main" val="4184749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E68059-AB0D-71AB-2B28-CF2236AB6B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69AF99-A96E-68AD-67C8-1FF7C5E814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9CD58C-7B59-3ACD-4F84-F37805F68E1A}"/>
              </a:ext>
            </a:extLst>
          </p:cNvPr>
          <p:cNvSpPr>
            <a:spLocks noGrp="1"/>
          </p:cNvSpPr>
          <p:nvPr>
            <p:ph type="dt" sz="half" idx="10"/>
          </p:nvPr>
        </p:nvSpPr>
        <p:spPr/>
        <p:txBody>
          <a:bodyPr/>
          <a:lstStyle/>
          <a:p>
            <a:fld id="{CF4D71F7-2B90-4709-AC33-CE8163B20A8E}" type="datetimeFigureOut">
              <a:rPr lang="en-US" smtClean="0"/>
              <a:t>10/25/2023</a:t>
            </a:fld>
            <a:endParaRPr lang="en-US"/>
          </a:p>
        </p:txBody>
      </p:sp>
      <p:sp>
        <p:nvSpPr>
          <p:cNvPr id="5" name="Footer Placeholder 4">
            <a:extLst>
              <a:ext uri="{FF2B5EF4-FFF2-40B4-BE49-F238E27FC236}">
                <a16:creationId xmlns:a16="http://schemas.microsoft.com/office/drawing/2014/main" id="{7CE64954-6497-44BD-6D37-AE93A39D4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1BCF1-047C-7D03-23C6-013BD26C6C79}"/>
              </a:ext>
            </a:extLst>
          </p:cNvPr>
          <p:cNvSpPr>
            <a:spLocks noGrp="1"/>
          </p:cNvSpPr>
          <p:nvPr>
            <p:ph type="sldNum" sz="quarter" idx="12"/>
          </p:nvPr>
        </p:nvSpPr>
        <p:spPr/>
        <p:txBody>
          <a:bodyPr/>
          <a:lstStyle/>
          <a:p>
            <a:fld id="{BDD75FB7-D2C6-4716-AAD6-4A934C5066A9}" type="slidenum">
              <a:rPr lang="en-US" smtClean="0"/>
              <a:t>‹#›</a:t>
            </a:fld>
            <a:endParaRPr lang="en-US"/>
          </a:p>
        </p:txBody>
      </p:sp>
    </p:spTree>
    <p:extLst>
      <p:ext uri="{BB962C8B-B14F-4D97-AF65-F5344CB8AC3E}">
        <p14:creationId xmlns:p14="http://schemas.microsoft.com/office/powerpoint/2010/main" val="4203382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1072F-B7CD-97BD-AD7F-1409B18FB0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254770-6D8B-1065-3C96-C352369AA8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08CB4-25F4-62AB-79A9-86A4749935D7}"/>
              </a:ext>
            </a:extLst>
          </p:cNvPr>
          <p:cNvSpPr>
            <a:spLocks noGrp="1"/>
          </p:cNvSpPr>
          <p:nvPr>
            <p:ph type="dt" sz="half" idx="10"/>
          </p:nvPr>
        </p:nvSpPr>
        <p:spPr/>
        <p:txBody>
          <a:bodyPr/>
          <a:lstStyle/>
          <a:p>
            <a:fld id="{CF4D71F7-2B90-4709-AC33-CE8163B20A8E}" type="datetimeFigureOut">
              <a:rPr lang="en-US" smtClean="0"/>
              <a:t>10/25/2023</a:t>
            </a:fld>
            <a:endParaRPr lang="en-US"/>
          </a:p>
        </p:txBody>
      </p:sp>
      <p:sp>
        <p:nvSpPr>
          <p:cNvPr id="5" name="Footer Placeholder 4">
            <a:extLst>
              <a:ext uri="{FF2B5EF4-FFF2-40B4-BE49-F238E27FC236}">
                <a16:creationId xmlns:a16="http://schemas.microsoft.com/office/drawing/2014/main" id="{B3382656-0E85-2410-2415-6B40EA18F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8AB9B-1C18-F33E-A14C-B975E67B7AF6}"/>
              </a:ext>
            </a:extLst>
          </p:cNvPr>
          <p:cNvSpPr>
            <a:spLocks noGrp="1"/>
          </p:cNvSpPr>
          <p:nvPr>
            <p:ph type="sldNum" sz="quarter" idx="12"/>
          </p:nvPr>
        </p:nvSpPr>
        <p:spPr/>
        <p:txBody>
          <a:bodyPr/>
          <a:lstStyle/>
          <a:p>
            <a:fld id="{BDD75FB7-D2C6-4716-AAD6-4A934C5066A9}" type="slidenum">
              <a:rPr lang="en-US" smtClean="0"/>
              <a:t>‹#›</a:t>
            </a:fld>
            <a:endParaRPr lang="en-US"/>
          </a:p>
        </p:txBody>
      </p:sp>
    </p:spTree>
    <p:extLst>
      <p:ext uri="{BB962C8B-B14F-4D97-AF65-F5344CB8AC3E}">
        <p14:creationId xmlns:p14="http://schemas.microsoft.com/office/powerpoint/2010/main" val="224261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E767-F2B2-867D-4195-3778B2F175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401C67-93C8-F605-7628-85B8EADC35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835713-9D5F-5452-C7BC-F07BF5B00421}"/>
              </a:ext>
            </a:extLst>
          </p:cNvPr>
          <p:cNvSpPr>
            <a:spLocks noGrp="1"/>
          </p:cNvSpPr>
          <p:nvPr>
            <p:ph type="dt" sz="half" idx="10"/>
          </p:nvPr>
        </p:nvSpPr>
        <p:spPr/>
        <p:txBody>
          <a:bodyPr/>
          <a:lstStyle/>
          <a:p>
            <a:fld id="{CF4D71F7-2B90-4709-AC33-CE8163B20A8E}" type="datetimeFigureOut">
              <a:rPr lang="en-US" smtClean="0"/>
              <a:t>10/25/2023</a:t>
            </a:fld>
            <a:endParaRPr lang="en-US"/>
          </a:p>
        </p:txBody>
      </p:sp>
      <p:sp>
        <p:nvSpPr>
          <p:cNvPr id="5" name="Footer Placeholder 4">
            <a:extLst>
              <a:ext uri="{FF2B5EF4-FFF2-40B4-BE49-F238E27FC236}">
                <a16:creationId xmlns:a16="http://schemas.microsoft.com/office/drawing/2014/main" id="{1A460EEE-7455-C805-4E96-75A21D4E5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22272-A2C1-05B8-4329-BB3A1723C292}"/>
              </a:ext>
            </a:extLst>
          </p:cNvPr>
          <p:cNvSpPr>
            <a:spLocks noGrp="1"/>
          </p:cNvSpPr>
          <p:nvPr>
            <p:ph type="sldNum" sz="quarter" idx="12"/>
          </p:nvPr>
        </p:nvSpPr>
        <p:spPr/>
        <p:txBody>
          <a:bodyPr/>
          <a:lstStyle/>
          <a:p>
            <a:fld id="{BDD75FB7-D2C6-4716-AAD6-4A934C5066A9}" type="slidenum">
              <a:rPr lang="en-US" smtClean="0"/>
              <a:t>‹#›</a:t>
            </a:fld>
            <a:endParaRPr lang="en-US"/>
          </a:p>
        </p:txBody>
      </p:sp>
    </p:spTree>
    <p:extLst>
      <p:ext uri="{BB962C8B-B14F-4D97-AF65-F5344CB8AC3E}">
        <p14:creationId xmlns:p14="http://schemas.microsoft.com/office/powerpoint/2010/main" val="374152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D5B58-07FC-EB60-F78F-811C889934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ED35A5-5257-DBA6-2ACD-F0884415B4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939A09-12DF-D1F3-5BDA-F9A87BB8D1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3CEF2A-E841-F82B-6DB7-CE1B4F1D9EE0}"/>
              </a:ext>
            </a:extLst>
          </p:cNvPr>
          <p:cNvSpPr>
            <a:spLocks noGrp="1"/>
          </p:cNvSpPr>
          <p:nvPr>
            <p:ph type="dt" sz="half" idx="10"/>
          </p:nvPr>
        </p:nvSpPr>
        <p:spPr/>
        <p:txBody>
          <a:bodyPr/>
          <a:lstStyle/>
          <a:p>
            <a:fld id="{CF4D71F7-2B90-4709-AC33-CE8163B20A8E}" type="datetimeFigureOut">
              <a:rPr lang="en-US" smtClean="0"/>
              <a:t>10/25/2023</a:t>
            </a:fld>
            <a:endParaRPr lang="en-US"/>
          </a:p>
        </p:txBody>
      </p:sp>
      <p:sp>
        <p:nvSpPr>
          <p:cNvPr id="6" name="Footer Placeholder 5">
            <a:extLst>
              <a:ext uri="{FF2B5EF4-FFF2-40B4-BE49-F238E27FC236}">
                <a16:creationId xmlns:a16="http://schemas.microsoft.com/office/drawing/2014/main" id="{EFC28E09-4199-757B-7E08-B6B93D1E3A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77C920-26DA-D78A-254E-36127F993D7D}"/>
              </a:ext>
            </a:extLst>
          </p:cNvPr>
          <p:cNvSpPr>
            <a:spLocks noGrp="1"/>
          </p:cNvSpPr>
          <p:nvPr>
            <p:ph type="sldNum" sz="quarter" idx="12"/>
          </p:nvPr>
        </p:nvSpPr>
        <p:spPr/>
        <p:txBody>
          <a:bodyPr/>
          <a:lstStyle/>
          <a:p>
            <a:fld id="{BDD75FB7-D2C6-4716-AAD6-4A934C5066A9}" type="slidenum">
              <a:rPr lang="en-US" smtClean="0"/>
              <a:t>‹#›</a:t>
            </a:fld>
            <a:endParaRPr lang="en-US"/>
          </a:p>
        </p:txBody>
      </p:sp>
    </p:spTree>
    <p:extLst>
      <p:ext uri="{BB962C8B-B14F-4D97-AF65-F5344CB8AC3E}">
        <p14:creationId xmlns:p14="http://schemas.microsoft.com/office/powerpoint/2010/main" val="2968627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4471-09C4-9D6D-01C9-CD51AC4812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EF2DD0-6574-4FC6-F3E5-62D58F0BE2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0183D2-C4FB-7AC4-CC32-BC07C7D967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FCD998-C8F4-D67D-5FB5-3F9E7774EE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848FDF-8F55-42E2-B6B8-227AA96CFC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CA5E00-2059-6DA7-C691-D0F85EF45234}"/>
              </a:ext>
            </a:extLst>
          </p:cNvPr>
          <p:cNvSpPr>
            <a:spLocks noGrp="1"/>
          </p:cNvSpPr>
          <p:nvPr>
            <p:ph type="dt" sz="half" idx="10"/>
          </p:nvPr>
        </p:nvSpPr>
        <p:spPr/>
        <p:txBody>
          <a:bodyPr/>
          <a:lstStyle/>
          <a:p>
            <a:fld id="{CF4D71F7-2B90-4709-AC33-CE8163B20A8E}" type="datetimeFigureOut">
              <a:rPr lang="en-US" smtClean="0"/>
              <a:t>10/25/2023</a:t>
            </a:fld>
            <a:endParaRPr lang="en-US"/>
          </a:p>
        </p:txBody>
      </p:sp>
      <p:sp>
        <p:nvSpPr>
          <p:cNvPr id="8" name="Footer Placeholder 7">
            <a:extLst>
              <a:ext uri="{FF2B5EF4-FFF2-40B4-BE49-F238E27FC236}">
                <a16:creationId xmlns:a16="http://schemas.microsoft.com/office/drawing/2014/main" id="{D6249D4D-60AD-EF07-130E-33EAF25D13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B68A48-DB5E-B8EB-714E-20BD033DFAAF}"/>
              </a:ext>
            </a:extLst>
          </p:cNvPr>
          <p:cNvSpPr>
            <a:spLocks noGrp="1"/>
          </p:cNvSpPr>
          <p:nvPr>
            <p:ph type="sldNum" sz="quarter" idx="12"/>
          </p:nvPr>
        </p:nvSpPr>
        <p:spPr/>
        <p:txBody>
          <a:bodyPr/>
          <a:lstStyle/>
          <a:p>
            <a:fld id="{BDD75FB7-D2C6-4716-AAD6-4A934C5066A9}" type="slidenum">
              <a:rPr lang="en-US" smtClean="0"/>
              <a:t>‹#›</a:t>
            </a:fld>
            <a:endParaRPr lang="en-US"/>
          </a:p>
        </p:txBody>
      </p:sp>
    </p:spTree>
    <p:extLst>
      <p:ext uri="{BB962C8B-B14F-4D97-AF65-F5344CB8AC3E}">
        <p14:creationId xmlns:p14="http://schemas.microsoft.com/office/powerpoint/2010/main" val="1070754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EBE4-0577-D4B9-64AB-1299EEBE09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DC1FB5-CD96-1C7A-25C7-64C43F9693A6}"/>
              </a:ext>
            </a:extLst>
          </p:cNvPr>
          <p:cNvSpPr>
            <a:spLocks noGrp="1"/>
          </p:cNvSpPr>
          <p:nvPr>
            <p:ph type="dt" sz="half" idx="10"/>
          </p:nvPr>
        </p:nvSpPr>
        <p:spPr/>
        <p:txBody>
          <a:bodyPr/>
          <a:lstStyle/>
          <a:p>
            <a:fld id="{CF4D71F7-2B90-4709-AC33-CE8163B20A8E}" type="datetimeFigureOut">
              <a:rPr lang="en-US" smtClean="0"/>
              <a:t>10/25/2023</a:t>
            </a:fld>
            <a:endParaRPr lang="en-US"/>
          </a:p>
        </p:txBody>
      </p:sp>
      <p:sp>
        <p:nvSpPr>
          <p:cNvPr id="4" name="Footer Placeholder 3">
            <a:extLst>
              <a:ext uri="{FF2B5EF4-FFF2-40B4-BE49-F238E27FC236}">
                <a16:creationId xmlns:a16="http://schemas.microsoft.com/office/drawing/2014/main" id="{E216901D-313C-88D8-1A11-C5018B97DE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457CB9-72D5-65F7-9C20-DA114B20596B}"/>
              </a:ext>
            </a:extLst>
          </p:cNvPr>
          <p:cNvSpPr>
            <a:spLocks noGrp="1"/>
          </p:cNvSpPr>
          <p:nvPr>
            <p:ph type="sldNum" sz="quarter" idx="12"/>
          </p:nvPr>
        </p:nvSpPr>
        <p:spPr/>
        <p:txBody>
          <a:bodyPr/>
          <a:lstStyle/>
          <a:p>
            <a:fld id="{BDD75FB7-D2C6-4716-AAD6-4A934C5066A9}" type="slidenum">
              <a:rPr lang="en-US" smtClean="0"/>
              <a:t>‹#›</a:t>
            </a:fld>
            <a:endParaRPr lang="en-US"/>
          </a:p>
        </p:txBody>
      </p:sp>
    </p:spTree>
    <p:extLst>
      <p:ext uri="{BB962C8B-B14F-4D97-AF65-F5344CB8AC3E}">
        <p14:creationId xmlns:p14="http://schemas.microsoft.com/office/powerpoint/2010/main" val="3576612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B0542A-F8C9-C438-3B70-98FA52E91E14}"/>
              </a:ext>
            </a:extLst>
          </p:cNvPr>
          <p:cNvSpPr>
            <a:spLocks noGrp="1"/>
          </p:cNvSpPr>
          <p:nvPr>
            <p:ph type="dt" sz="half" idx="10"/>
          </p:nvPr>
        </p:nvSpPr>
        <p:spPr/>
        <p:txBody>
          <a:bodyPr/>
          <a:lstStyle/>
          <a:p>
            <a:fld id="{CF4D71F7-2B90-4709-AC33-CE8163B20A8E}" type="datetimeFigureOut">
              <a:rPr lang="en-US" smtClean="0"/>
              <a:t>10/25/2023</a:t>
            </a:fld>
            <a:endParaRPr lang="en-US"/>
          </a:p>
        </p:txBody>
      </p:sp>
      <p:sp>
        <p:nvSpPr>
          <p:cNvPr id="3" name="Footer Placeholder 2">
            <a:extLst>
              <a:ext uri="{FF2B5EF4-FFF2-40B4-BE49-F238E27FC236}">
                <a16:creationId xmlns:a16="http://schemas.microsoft.com/office/drawing/2014/main" id="{A5464338-3725-4F3F-3F83-B77330D391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5166D8-569B-A8F3-4149-26C956C66F51}"/>
              </a:ext>
            </a:extLst>
          </p:cNvPr>
          <p:cNvSpPr>
            <a:spLocks noGrp="1"/>
          </p:cNvSpPr>
          <p:nvPr>
            <p:ph type="sldNum" sz="quarter" idx="12"/>
          </p:nvPr>
        </p:nvSpPr>
        <p:spPr/>
        <p:txBody>
          <a:bodyPr/>
          <a:lstStyle/>
          <a:p>
            <a:fld id="{BDD75FB7-D2C6-4716-AAD6-4A934C5066A9}" type="slidenum">
              <a:rPr lang="en-US" smtClean="0"/>
              <a:t>‹#›</a:t>
            </a:fld>
            <a:endParaRPr lang="en-US"/>
          </a:p>
        </p:txBody>
      </p:sp>
    </p:spTree>
    <p:extLst>
      <p:ext uri="{BB962C8B-B14F-4D97-AF65-F5344CB8AC3E}">
        <p14:creationId xmlns:p14="http://schemas.microsoft.com/office/powerpoint/2010/main" val="4141634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A2EC-D8FD-BA1F-211B-5F1B3B7CD1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046126-2B79-21B8-A085-F03E612C10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DEEDC5-CBAC-41CC-F37D-19E06C723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FDA862-EC06-873D-A0C1-902810FA3DB9}"/>
              </a:ext>
            </a:extLst>
          </p:cNvPr>
          <p:cNvSpPr>
            <a:spLocks noGrp="1"/>
          </p:cNvSpPr>
          <p:nvPr>
            <p:ph type="dt" sz="half" idx="10"/>
          </p:nvPr>
        </p:nvSpPr>
        <p:spPr/>
        <p:txBody>
          <a:bodyPr/>
          <a:lstStyle/>
          <a:p>
            <a:fld id="{CF4D71F7-2B90-4709-AC33-CE8163B20A8E}" type="datetimeFigureOut">
              <a:rPr lang="en-US" smtClean="0"/>
              <a:t>10/25/2023</a:t>
            </a:fld>
            <a:endParaRPr lang="en-US"/>
          </a:p>
        </p:txBody>
      </p:sp>
      <p:sp>
        <p:nvSpPr>
          <p:cNvPr id="6" name="Footer Placeholder 5">
            <a:extLst>
              <a:ext uri="{FF2B5EF4-FFF2-40B4-BE49-F238E27FC236}">
                <a16:creationId xmlns:a16="http://schemas.microsoft.com/office/drawing/2014/main" id="{2B3F17C9-295F-0646-1792-1510D39D01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DA8DE5-D850-673D-7DE7-86A5543CF679}"/>
              </a:ext>
            </a:extLst>
          </p:cNvPr>
          <p:cNvSpPr>
            <a:spLocks noGrp="1"/>
          </p:cNvSpPr>
          <p:nvPr>
            <p:ph type="sldNum" sz="quarter" idx="12"/>
          </p:nvPr>
        </p:nvSpPr>
        <p:spPr/>
        <p:txBody>
          <a:bodyPr/>
          <a:lstStyle/>
          <a:p>
            <a:fld id="{BDD75FB7-D2C6-4716-AAD6-4A934C5066A9}" type="slidenum">
              <a:rPr lang="en-US" smtClean="0"/>
              <a:t>‹#›</a:t>
            </a:fld>
            <a:endParaRPr lang="en-US"/>
          </a:p>
        </p:txBody>
      </p:sp>
    </p:spTree>
    <p:extLst>
      <p:ext uri="{BB962C8B-B14F-4D97-AF65-F5344CB8AC3E}">
        <p14:creationId xmlns:p14="http://schemas.microsoft.com/office/powerpoint/2010/main" val="1035690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88FA-A3BD-3515-E8CF-1A6E693E4F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553006-DE13-573B-C001-80E39F2A92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433E54-BD2A-390A-D2F6-EDC9CFFD2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6F57BC-DE1A-6D62-3B7C-FE8FB209EBCE}"/>
              </a:ext>
            </a:extLst>
          </p:cNvPr>
          <p:cNvSpPr>
            <a:spLocks noGrp="1"/>
          </p:cNvSpPr>
          <p:nvPr>
            <p:ph type="dt" sz="half" idx="10"/>
          </p:nvPr>
        </p:nvSpPr>
        <p:spPr/>
        <p:txBody>
          <a:bodyPr/>
          <a:lstStyle/>
          <a:p>
            <a:fld id="{CF4D71F7-2B90-4709-AC33-CE8163B20A8E}" type="datetimeFigureOut">
              <a:rPr lang="en-US" smtClean="0"/>
              <a:t>10/25/2023</a:t>
            </a:fld>
            <a:endParaRPr lang="en-US"/>
          </a:p>
        </p:txBody>
      </p:sp>
      <p:sp>
        <p:nvSpPr>
          <p:cNvPr id="6" name="Footer Placeholder 5">
            <a:extLst>
              <a:ext uri="{FF2B5EF4-FFF2-40B4-BE49-F238E27FC236}">
                <a16:creationId xmlns:a16="http://schemas.microsoft.com/office/drawing/2014/main" id="{2AC5ED3C-697C-2E90-6386-C75EF466B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883A85-F1E0-164D-B6DE-9EF612043B81}"/>
              </a:ext>
            </a:extLst>
          </p:cNvPr>
          <p:cNvSpPr>
            <a:spLocks noGrp="1"/>
          </p:cNvSpPr>
          <p:nvPr>
            <p:ph type="sldNum" sz="quarter" idx="12"/>
          </p:nvPr>
        </p:nvSpPr>
        <p:spPr/>
        <p:txBody>
          <a:bodyPr/>
          <a:lstStyle/>
          <a:p>
            <a:fld id="{BDD75FB7-D2C6-4716-AAD6-4A934C5066A9}" type="slidenum">
              <a:rPr lang="en-US" smtClean="0"/>
              <a:t>‹#›</a:t>
            </a:fld>
            <a:endParaRPr lang="en-US"/>
          </a:p>
        </p:txBody>
      </p:sp>
    </p:spTree>
    <p:extLst>
      <p:ext uri="{BB962C8B-B14F-4D97-AF65-F5344CB8AC3E}">
        <p14:creationId xmlns:p14="http://schemas.microsoft.com/office/powerpoint/2010/main" val="1199363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B139E-9217-5902-BBDE-46D43DC610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4BB344-578B-C6F0-C5BF-28E3F8E8C7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0B730-8769-F403-C99B-08A82139E4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D71F7-2B90-4709-AC33-CE8163B20A8E}" type="datetimeFigureOut">
              <a:rPr lang="en-US" smtClean="0"/>
              <a:t>10/25/2023</a:t>
            </a:fld>
            <a:endParaRPr lang="en-US"/>
          </a:p>
        </p:txBody>
      </p:sp>
      <p:sp>
        <p:nvSpPr>
          <p:cNvPr id="5" name="Footer Placeholder 4">
            <a:extLst>
              <a:ext uri="{FF2B5EF4-FFF2-40B4-BE49-F238E27FC236}">
                <a16:creationId xmlns:a16="http://schemas.microsoft.com/office/drawing/2014/main" id="{2B3B7562-3557-89C0-7E67-E38568C0A8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08D485-2503-EAF4-A9EF-C45A51C2D6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75FB7-D2C6-4716-AAD6-4A934C5066A9}" type="slidenum">
              <a:rPr lang="en-US" smtClean="0"/>
              <a:t>‹#›</a:t>
            </a:fld>
            <a:endParaRPr lang="en-US"/>
          </a:p>
        </p:txBody>
      </p:sp>
    </p:spTree>
    <p:extLst>
      <p:ext uri="{BB962C8B-B14F-4D97-AF65-F5344CB8AC3E}">
        <p14:creationId xmlns:p14="http://schemas.microsoft.com/office/powerpoint/2010/main" val="144594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49DEDE-0BC5-9A6E-FBC0-433073E9C01C}"/>
              </a:ext>
            </a:extLst>
          </p:cNvPr>
          <p:cNvSpPr txBox="1"/>
          <p:nvPr/>
        </p:nvSpPr>
        <p:spPr>
          <a:xfrm>
            <a:off x="469557" y="259492"/>
            <a:ext cx="8723870" cy="523220"/>
          </a:xfrm>
          <a:prstGeom prst="rect">
            <a:avLst/>
          </a:prstGeom>
          <a:noFill/>
        </p:spPr>
        <p:txBody>
          <a:bodyPr wrap="square" rtlCol="0">
            <a:spAutoFit/>
          </a:bodyPr>
          <a:lstStyle/>
          <a:p>
            <a:r>
              <a:rPr lang="en-US" sz="2800" b="1" dirty="0">
                <a:latin typeface="Verdana" panose="020B0604030504040204" pitchFamily="34" charset="0"/>
                <a:ea typeface="Verdana" panose="020B0604030504040204" pitchFamily="34" charset="0"/>
              </a:rPr>
              <a:t>Pruning Filters for Efficient </a:t>
            </a:r>
            <a:r>
              <a:rPr lang="en-US" sz="2800" b="1" dirty="0" err="1">
                <a:latin typeface="Verdana" panose="020B0604030504040204" pitchFamily="34" charset="0"/>
                <a:ea typeface="Verdana" panose="020B0604030504040204" pitchFamily="34" charset="0"/>
              </a:rPr>
              <a:t>CovNets</a:t>
            </a:r>
            <a:endParaRPr lang="en-US" sz="2800" b="1"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F4FFA02A-F46D-6A50-5A6E-09A891F0665C}"/>
              </a:ext>
            </a:extLst>
          </p:cNvPr>
          <p:cNvSpPr txBox="1"/>
          <p:nvPr/>
        </p:nvSpPr>
        <p:spPr>
          <a:xfrm>
            <a:off x="469557" y="1680519"/>
            <a:ext cx="406537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 Magnitude-based Pruning of weights reduces the number of parameters in the CNN.</a:t>
            </a:r>
          </a:p>
          <a:p>
            <a:pPr marL="285750" indent="-285750">
              <a:buFont typeface="Arial" panose="020B0604020202020204" pitchFamily="34" charset="0"/>
              <a:buChar char="•"/>
            </a:pPr>
            <a:r>
              <a:rPr lang="en-US" dirty="0"/>
              <a:t>Cons: </a:t>
            </a:r>
          </a:p>
          <a:p>
            <a:pPr marL="742950" lvl="1" indent="-285750">
              <a:buFont typeface="Arial" panose="020B0604020202020204" pitchFamily="34" charset="0"/>
              <a:buChar char="•"/>
            </a:pPr>
            <a:r>
              <a:rPr lang="en-US" dirty="0"/>
              <a:t>Don’t affect computation cost.</a:t>
            </a:r>
          </a:p>
          <a:p>
            <a:pPr marL="742950" lvl="1" indent="-285750">
              <a:buFont typeface="Arial" panose="020B0604020202020204" pitchFamily="34" charset="0"/>
              <a:buChar char="•"/>
            </a:pPr>
            <a:r>
              <a:rPr lang="en-US" dirty="0"/>
              <a:t>Increase irregularity in CNN</a:t>
            </a:r>
          </a:p>
          <a:p>
            <a:pPr marL="1200150" lvl="2"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CBD9B582-FE44-E086-861D-D25AEDCAB9F6}"/>
              </a:ext>
            </a:extLst>
          </p:cNvPr>
          <p:cNvSpPr txBox="1"/>
          <p:nvPr/>
        </p:nvSpPr>
        <p:spPr>
          <a:xfrm>
            <a:off x="7059827" y="1517822"/>
            <a:ext cx="406537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We prune filters from CNNs that are identified as having a small effect on the output accuracy.</a:t>
            </a:r>
          </a:p>
          <a:p>
            <a:pPr marL="285750" indent="-285750">
              <a:buFont typeface="Arial" panose="020B0604020202020204" pitchFamily="34" charset="0"/>
              <a:buChar char="•"/>
            </a:pPr>
            <a:r>
              <a:rPr lang="en-US" dirty="0"/>
              <a:t>Pros:</a:t>
            </a:r>
          </a:p>
          <a:p>
            <a:pPr marL="742950" lvl="1" indent="-285750">
              <a:buFont typeface="Arial" panose="020B0604020202020204" pitchFamily="34" charset="0"/>
              <a:buChar char="•"/>
            </a:pPr>
            <a:r>
              <a:rPr lang="en-US" dirty="0"/>
              <a:t>computation costs are reduced significantly</a:t>
            </a:r>
          </a:p>
          <a:p>
            <a:pPr marL="742950" lvl="1" indent="-285750">
              <a:buFont typeface="Arial" panose="020B0604020202020204" pitchFamily="34" charset="0"/>
              <a:buChar char="•"/>
            </a:pPr>
            <a:r>
              <a:rPr lang="en-US" dirty="0"/>
              <a:t>does not result in sparse connectivity patterns</a:t>
            </a:r>
          </a:p>
        </p:txBody>
      </p:sp>
      <p:sp>
        <p:nvSpPr>
          <p:cNvPr id="7" name="Arrow: Right 6">
            <a:extLst>
              <a:ext uri="{FF2B5EF4-FFF2-40B4-BE49-F238E27FC236}">
                <a16:creationId xmlns:a16="http://schemas.microsoft.com/office/drawing/2014/main" id="{7674B4CA-3E0E-0672-1233-132F044F2576}"/>
              </a:ext>
            </a:extLst>
          </p:cNvPr>
          <p:cNvSpPr/>
          <p:nvPr/>
        </p:nvSpPr>
        <p:spPr>
          <a:xfrm>
            <a:off x="5049794" y="2150075"/>
            <a:ext cx="1495168" cy="7661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7A35316-C896-B796-4354-6874B09C8B98}"/>
              </a:ext>
            </a:extLst>
          </p:cNvPr>
          <p:cNvSpPr txBox="1"/>
          <p:nvPr/>
        </p:nvSpPr>
        <p:spPr>
          <a:xfrm>
            <a:off x="5200135" y="2916194"/>
            <a:ext cx="1194486" cy="369332"/>
          </a:xfrm>
          <a:prstGeom prst="rect">
            <a:avLst/>
          </a:prstGeom>
          <a:noFill/>
        </p:spPr>
        <p:txBody>
          <a:bodyPr wrap="square" rtlCol="0">
            <a:spAutoFit/>
          </a:bodyPr>
          <a:lstStyle/>
          <a:p>
            <a:r>
              <a:rPr lang="en-US" dirty="0"/>
              <a:t>Solution</a:t>
            </a:r>
          </a:p>
        </p:txBody>
      </p:sp>
      <p:sp>
        <p:nvSpPr>
          <p:cNvPr id="9" name="TextBox 8">
            <a:extLst>
              <a:ext uri="{FF2B5EF4-FFF2-40B4-BE49-F238E27FC236}">
                <a16:creationId xmlns:a16="http://schemas.microsoft.com/office/drawing/2014/main" id="{7C5BD2C4-513D-6746-D4DD-748ED8553EC0}"/>
              </a:ext>
            </a:extLst>
          </p:cNvPr>
          <p:cNvSpPr txBox="1"/>
          <p:nvPr/>
        </p:nvSpPr>
        <p:spPr>
          <a:xfrm>
            <a:off x="469557" y="963313"/>
            <a:ext cx="8723870" cy="400110"/>
          </a:xfrm>
          <a:prstGeom prst="rect">
            <a:avLst/>
          </a:prstGeom>
          <a:noFill/>
        </p:spPr>
        <p:txBody>
          <a:bodyPr wrap="square" rtlCol="0">
            <a:spAutoFit/>
          </a:bodyPr>
          <a:lstStyle/>
          <a:p>
            <a:r>
              <a:rPr lang="en-US" sz="2000" b="1" dirty="0">
                <a:latin typeface="Verdana" panose="020B0604030504040204" pitchFamily="34" charset="0"/>
                <a:ea typeface="Verdana" panose="020B0604030504040204" pitchFamily="34" charset="0"/>
              </a:rPr>
              <a:t>1) Comparison with weights Pruning</a:t>
            </a:r>
          </a:p>
        </p:txBody>
      </p:sp>
      <p:sp>
        <p:nvSpPr>
          <p:cNvPr id="10" name="TextBox 9">
            <a:extLst>
              <a:ext uri="{FF2B5EF4-FFF2-40B4-BE49-F238E27FC236}">
                <a16:creationId xmlns:a16="http://schemas.microsoft.com/office/drawing/2014/main" id="{71F82459-1A8E-422E-7BCA-D3C7331D7ECD}"/>
              </a:ext>
            </a:extLst>
          </p:cNvPr>
          <p:cNvSpPr txBox="1"/>
          <p:nvPr/>
        </p:nvSpPr>
        <p:spPr>
          <a:xfrm>
            <a:off x="469557" y="3941807"/>
            <a:ext cx="8723870" cy="400110"/>
          </a:xfrm>
          <a:prstGeom prst="rect">
            <a:avLst/>
          </a:prstGeom>
          <a:noFill/>
        </p:spPr>
        <p:txBody>
          <a:bodyPr wrap="square" rtlCol="0">
            <a:spAutoFit/>
          </a:bodyPr>
          <a:lstStyle/>
          <a:p>
            <a:r>
              <a:rPr lang="en-US" sz="2000" b="1" dirty="0">
                <a:latin typeface="Verdana" panose="020B0604030504040204" pitchFamily="34" charset="0"/>
                <a:ea typeface="Verdana" panose="020B0604030504040204" pitchFamily="34" charset="0"/>
              </a:rPr>
              <a:t>2) Why we need filter pruning ?</a:t>
            </a:r>
          </a:p>
        </p:txBody>
      </p:sp>
      <p:sp>
        <p:nvSpPr>
          <p:cNvPr id="11" name="TextBox 10">
            <a:extLst>
              <a:ext uri="{FF2B5EF4-FFF2-40B4-BE49-F238E27FC236}">
                <a16:creationId xmlns:a16="http://schemas.microsoft.com/office/drawing/2014/main" id="{A696211A-697C-73D2-39B3-E92A5959CCE8}"/>
              </a:ext>
            </a:extLst>
          </p:cNvPr>
          <p:cNvSpPr txBox="1"/>
          <p:nvPr/>
        </p:nvSpPr>
        <p:spPr>
          <a:xfrm>
            <a:off x="469557" y="5177481"/>
            <a:ext cx="4065373" cy="646331"/>
          </a:xfrm>
          <a:prstGeom prst="rect">
            <a:avLst/>
          </a:prstGeom>
          <a:noFill/>
        </p:spPr>
        <p:txBody>
          <a:bodyPr wrap="square" rtlCol="0">
            <a:spAutoFit/>
          </a:bodyPr>
          <a:lstStyle/>
          <a:p>
            <a:pPr marL="285750" indent="-285750">
              <a:buFont typeface="Arial" panose="020B0604020202020204" pitchFamily="34" charset="0"/>
              <a:buChar char="•"/>
            </a:pPr>
            <a:r>
              <a:rPr lang="en-US" dirty="0"/>
              <a:t>High capacity networks have significant inference cost. </a:t>
            </a:r>
          </a:p>
        </p:txBody>
      </p:sp>
      <p:sp>
        <p:nvSpPr>
          <p:cNvPr id="12" name="Arrow: Right 11">
            <a:extLst>
              <a:ext uri="{FF2B5EF4-FFF2-40B4-BE49-F238E27FC236}">
                <a16:creationId xmlns:a16="http://schemas.microsoft.com/office/drawing/2014/main" id="{B582C642-6FC5-31EC-AB2A-EE6D7D96E987}"/>
              </a:ext>
            </a:extLst>
          </p:cNvPr>
          <p:cNvSpPr/>
          <p:nvPr/>
        </p:nvSpPr>
        <p:spPr>
          <a:xfrm rot="20949854">
            <a:off x="3763949" y="4889681"/>
            <a:ext cx="1541962" cy="2170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3E33142-83C2-060E-6618-20C137FF8140}"/>
              </a:ext>
            </a:extLst>
          </p:cNvPr>
          <p:cNvSpPr txBox="1"/>
          <p:nvPr/>
        </p:nvSpPr>
        <p:spPr>
          <a:xfrm>
            <a:off x="5416378" y="4301461"/>
            <a:ext cx="6100119" cy="1200329"/>
          </a:xfrm>
          <a:prstGeom prst="rect">
            <a:avLst/>
          </a:prstGeom>
          <a:noFill/>
        </p:spPr>
        <p:txBody>
          <a:bodyPr wrap="square" rtlCol="0">
            <a:spAutoFit/>
          </a:bodyPr>
          <a:lstStyle/>
          <a:p>
            <a:r>
              <a:rPr lang="en-US" dirty="0"/>
              <a:t>Applications that reside with less computation power in techs like embedded sensors or mobile devices. For them, computation cost and network size matter a lot. </a:t>
            </a:r>
          </a:p>
          <a:p>
            <a:endParaRPr lang="en-US" dirty="0"/>
          </a:p>
        </p:txBody>
      </p:sp>
      <p:sp>
        <p:nvSpPr>
          <p:cNvPr id="15" name="TextBox 14">
            <a:extLst>
              <a:ext uri="{FF2B5EF4-FFF2-40B4-BE49-F238E27FC236}">
                <a16:creationId xmlns:a16="http://schemas.microsoft.com/office/drawing/2014/main" id="{520DD632-DDD4-50EE-B65E-DEA0E65FCFE7}"/>
              </a:ext>
            </a:extLst>
          </p:cNvPr>
          <p:cNvSpPr txBox="1"/>
          <p:nvPr/>
        </p:nvSpPr>
        <p:spPr>
          <a:xfrm>
            <a:off x="5416378" y="5477017"/>
            <a:ext cx="6100119" cy="923330"/>
          </a:xfrm>
          <a:prstGeom prst="rect">
            <a:avLst/>
          </a:prstGeom>
          <a:noFill/>
        </p:spPr>
        <p:txBody>
          <a:bodyPr wrap="square" rtlCol="0">
            <a:spAutoFit/>
          </a:bodyPr>
          <a:lstStyle/>
          <a:p>
            <a:r>
              <a:rPr lang="en-US" dirty="0"/>
              <a:t>Applications such as web services provide image search often operate on the time budget. </a:t>
            </a:r>
          </a:p>
          <a:p>
            <a:endParaRPr lang="en-US" dirty="0"/>
          </a:p>
        </p:txBody>
      </p:sp>
      <p:sp>
        <p:nvSpPr>
          <p:cNvPr id="16" name="Arrow: Right 15">
            <a:extLst>
              <a:ext uri="{FF2B5EF4-FFF2-40B4-BE49-F238E27FC236}">
                <a16:creationId xmlns:a16="http://schemas.microsoft.com/office/drawing/2014/main" id="{3F4667DD-2406-509C-47F1-78D28D4CB40E}"/>
              </a:ext>
            </a:extLst>
          </p:cNvPr>
          <p:cNvSpPr/>
          <p:nvPr/>
        </p:nvSpPr>
        <p:spPr>
          <a:xfrm rot="234620">
            <a:off x="3764999" y="5594552"/>
            <a:ext cx="1541962" cy="2170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1304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604E76-E4F3-6EDA-C3D7-99D3CE7C64AC}"/>
              </a:ext>
            </a:extLst>
          </p:cNvPr>
          <p:cNvSpPr txBox="1"/>
          <p:nvPr/>
        </p:nvSpPr>
        <p:spPr>
          <a:xfrm>
            <a:off x="605481" y="407773"/>
            <a:ext cx="11343503" cy="1200329"/>
          </a:xfrm>
          <a:prstGeom prst="rect">
            <a:avLst/>
          </a:prstGeom>
          <a:noFill/>
        </p:spPr>
        <p:txBody>
          <a:bodyPr wrap="square" rtlCol="0">
            <a:spAutoFit/>
          </a:bodyPr>
          <a:lstStyle/>
          <a:p>
            <a:r>
              <a:rPr lang="en-US" dirty="0"/>
              <a:t>The number of pruned filters correlates directly with acceleration by reducing the number of matrix multiplications, which is easy to tune for a target speedup. In addition, instead of layer-wise iterative fine-tuning (retraining), we adopt a one-shot pruning and retraining strategy to save retraining time for pruning filters across multiple layers, which is critical for pruning very deep networks.</a:t>
            </a:r>
          </a:p>
        </p:txBody>
      </p:sp>
      <p:sp>
        <p:nvSpPr>
          <p:cNvPr id="6" name="TextBox 5">
            <a:extLst>
              <a:ext uri="{FF2B5EF4-FFF2-40B4-BE49-F238E27FC236}">
                <a16:creationId xmlns:a16="http://schemas.microsoft.com/office/drawing/2014/main" id="{47081CED-7C78-57D4-AE7A-1D9D900220E7}"/>
              </a:ext>
            </a:extLst>
          </p:cNvPr>
          <p:cNvSpPr txBox="1"/>
          <p:nvPr/>
        </p:nvSpPr>
        <p:spPr>
          <a:xfrm>
            <a:off x="284205" y="1902427"/>
            <a:ext cx="8723870" cy="400110"/>
          </a:xfrm>
          <a:prstGeom prst="rect">
            <a:avLst/>
          </a:prstGeom>
          <a:noFill/>
        </p:spPr>
        <p:txBody>
          <a:bodyPr wrap="square" rtlCol="0">
            <a:spAutoFit/>
          </a:bodyPr>
          <a:lstStyle/>
          <a:p>
            <a:r>
              <a:rPr lang="en-US" sz="2000" b="1" dirty="0">
                <a:latin typeface="Verdana" panose="020B0604030504040204" pitchFamily="34" charset="0"/>
                <a:ea typeface="Verdana" panose="020B0604030504040204" pitchFamily="34" charset="0"/>
              </a:rPr>
              <a:t>3) Understanding Filters in CNN</a:t>
            </a:r>
          </a:p>
        </p:txBody>
      </p:sp>
      <p:pic>
        <p:nvPicPr>
          <p:cNvPr id="8" name="Picture 7">
            <a:extLst>
              <a:ext uri="{FF2B5EF4-FFF2-40B4-BE49-F238E27FC236}">
                <a16:creationId xmlns:a16="http://schemas.microsoft.com/office/drawing/2014/main" id="{DF522DC4-7296-9EA7-66D9-042EB28D8A87}"/>
              </a:ext>
            </a:extLst>
          </p:cNvPr>
          <p:cNvPicPr>
            <a:picLocks noChangeAspect="1"/>
          </p:cNvPicPr>
          <p:nvPr/>
        </p:nvPicPr>
        <p:blipFill>
          <a:blip r:embed="rId2"/>
          <a:stretch>
            <a:fillRect/>
          </a:stretch>
        </p:blipFill>
        <p:spPr>
          <a:xfrm>
            <a:off x="832922" y="2804470"/>
            <a:ext cx="2790825" cy="2371725"/>
          </a:xfrm>
          <a:prstGeom prst="rect">
            <a:avLst/>
          </a:prstGeom>
        </p:spPr>
      </p:pic>
      <p:sp>
        <p:nvSpPr>
          <p:cNvPr id="9" name="TextBox 8">
            <a:extLst>
              <a:ext uri="{FF2B5EF4-FFF2-40B4-BE49-F238E27FC236}">
                <a16:creationId xmlns:a16="http://schemas.microsoft.com/office/drawing/2014/main" id="{3FC93B3E-44CF-72A9-614E-90F0BE07E893}"/>
              </a:ext>
            </a:extLst>
          </p:cNvPr>
          <p:cNvSpPr txBox="1"/>
          <p:nvPr/>
        </p:nvSpPr>
        <p:spPr>
          <a:xfrm>
            <a:off x="4559643" y="2570205"/>
            <a:ext cx="690742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Lets assume we have a layer with each feature map as height hi and width </a:t>
            </a:r>
            <a:r>
              <a:rPr lang="en-US" dirty="0" err="1"/>
              <a:t>wi</a:t>
            </a:r>
            <a:endParaRPr lang="en-US" dirty="0"/>
          </a:p>
          <a:p>
            <a:pPr marL="285750" indent="-285750">
              <a:buFont typeface="Arial" panose="020B0604020202020204" pitchFamily="34" charset="0"/>
              <a:buChar char="•"/>
            </a:pPr>
            <a:r>
              <a:rPr lang="en-US" dirty="0"/>
              <a:t>We have </a:t>
            </a:r>
            <a:r>
              <a:rPr lang="en-US" dirty="0" err="1"/>
              <a:t>ni</a:t>
            </a:r>
            <a:r>
              <a:rPr lang="en-US" dirty="0"/>
              <a:t> such feature maps </a:t>
            </a:r>
          </a:p>
          <a:p>
            <a:pPr marL="285750" indent="-285750">
              <a:buFont typeface="Arial" panose="020B0604020202020204" pitchFamily="34" charset="0"/>
              <a:buChar char="•"/>
            </a:pPr>
            <a:r>
              <a:rPr lang="en-US" dirty="0"/>
              <a:t>We will create a filter (K) which will have kernel size as k X k and the n</a:t>
            </a:r>
            <a:r>
              <a:rPr lang="en-US" baseline="-25000" dirty="0"/>
              <a:t>i+1 </a:t>
            </a:r>
            <a:r>
              <a:rPr lang="en-US" dirty="0"/>
              <a:t>dimensions.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a:t>
            </a:r>
            <a:r>
              <a:rPr lang="en-US" dirty="0" err="1"/>
              <a:t>eg</a:t>
            </a:r>
            <a:r>
              <a:rPr lang="en-US" dirty="0"/>
              <a:t> : input is an RGB image with hi = 64, </a:t>
            </a:r>
            <a:r>
              <a:rPr lang="en-US" dirty="0" err="1"/>
              <a:t>wi</a:t>
            </a:r>
            <a:r>
              <a:rPr lang="en-US" dirty="0"/>
              <a:t>= 64 and </a:t>
            </a:r>
            <a:r>
              <a:rPr lang="en-US" dirty="0" err="1"/>
              <a:t>ni</a:t>
            </a:r>
            <a:r>
              <a:rPr lang="en-US" dirty="0"/>
              <a:t> = 3 </a:t>
            </a:r>
          </a:p>
          <a:p>
            <a:pPr marL="285750" indent="-285750">
              <a:buFont typeface="Arial" panose="020B0604020202020204" pitchFamily="34" charset="0"/>
              <a:buChar char="•"/>
            </a:pPr>
            <a:r>
              <a:rPr lang="en-US" dirty="0"/>
              <a:t>The filter we created is k = 4 and n</a:t>
            </a:r>
            <a:r>
              <a:rPr lang="en-US" baseline="-25000" dirty="0"/>
              <a:t>i+1 </a:t>
            </a:r>
            <a:r>
              <a:rPr lang="en-US" dirty="0"/>
              <a:t>= 128. </a:t>
            </a:r>
          </a:p>
          <a:p>
            <a:pPr marL="285750" indent="-285750">
              <a:buFont typeface="Arial" panose="020B0604020202020204" pitchFamily="34" charset="0"/>
              <a:buChar char="•"/>
            </a:pPr>
            <a:r>
              <a:rPr lang="en-US" dirty="0"/>
              <a:t>Therefore filter size is 4 X 4 X 128. </a:t>
            </a:r>
          </a:p>
          <a:p>
            <a:pPr marL="285750" indent="-285750">
              <a:buFont typeface="Arial" panose="020B0604020202020204" pitchFamily="34" charset="0"/>
              <a:buChar char="•"/>
            </a:pPr>
            <a:r>
              <a:rPr lang="en-US" dirty="0"/>
              <a:t>Now these individual 4 X 4 filters have different values in them. </a:t>
            </a:r>
          </a:p>
          <a:p>
            <a:pPr marL="285750" indent="-285750">
              <a:buFont typeface="Arial" panose="020B0604020202020204" pitchFamily="34" charset="0"/>
              <a:buChar char="•"/>
            </a:pPr>
            <a:r>
              <a:rPr lang="en-US" dirty="0"/>
              <a:t>And theses 128 filters each will apply on R, G and B  </a:t>
            </a:r>
          </a:p>
        </p:txBody>
      </p:sp>
    </p:spTree>
    <p:extLst>
      <p:ext uri="{BB962C8B-B14F-4D97-AF65-F5344CB8AC3E}">
        <p14:creationId xmlns:p14="http://schemas.microsoft.com/office/powerpoint/2010/main" val="1065191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BEA058-9461-FA18-A9EB-64D90870A8CD}"/>
              </a:ext>
            </a:extLst>
          </p:cNvPr>
          <p:cNvSpPr txBox="1"/>
          <p:nvPr/>
        </p:nvSpPr>
        <p:spPr>
          <a:xfrm>
            <a:off x="222421" y="333119"/>
            <a:ext cx="8723870" cy="400110"/>
          </a:xfrm>
          <a:prstGeom prst="rect">
            <a:avLst/>
          </a:prstGeom>
          <a:noFill/>
        </p:spPr>
        <p:txBody>
          <a:bodyPr wrap="square" rtlCol="0">
            <a:spAutoFit/>
          </a:bodyPr>
          <a:lstStyle/>
          <a:p>
            <a:r>
              <a:rPr lang="en-US" sz="2000" b="1" dirty="0">
                <a:latin typeface="Verdana" panose="020B0604030504040204" pitchFamily="34" charset="0"/>
                <a:ea typeface="Verdana" panose="020B0604030504040204" pitchFamily="34" charset="0"/>
              </a:rPr>
              <a:t>4) Understanding Pruning of Filters in CNN</a:t>
            </a:r>
          </a:p>
        </p:txBody>
      </p:sp>
      <p:pic>
        <p:nvPicPr>
          <p:cNvPr id="6" name="Picture 5">
            <a:extLst>
              <a:ext uri="{FF2B5EF4-FFF2-40B4-BE49-F238E27FC236}">
                <a16:creationId xmlns:a16="http://schemas.microsoft.com/office/drawing/2014/main" id="{F2DA8500-5403-9CD2-42D4-EC318401A777}"/>
              </a:ext>
            </a:extLst>
          </p:cNvPr>
          <p:cNvPicPr>
            <a:picLocks noChangeAspect="1"/>
          </p:cNvPicPr>
          <p:nvPr/>
        </p:nvPicPr>
        <p:blipFill>
          <a:blip r:embed="rId2"/>
          <a:stretch>
            <a:fillRect/>
          </a:stretch>
        </p:blipFill>
        <p:spPr>
          <a:xfrm>
            <a:off x="925212" y="864844"/>
            <a:ext cx="9392680" cy="2409825"/>
          </a:xfrm>
          <a:prstGeom prst="rect">
            <a:avLst/>
          </a:prstGeom>
        </p:spPr>
      </p:pic>
      <p:sp>
        <p:nvSpPr>
          <p:cNvPr id="7" name="TextBox 6">
            <a:extLst>
              <a:ext uri="{FF2B5EF4-FFF2-40B4-BE49-F238E27FC236}">
                <a16:creationId xmlns:a16="http://schemas.microsoft.com/office/drawing/2014/main" id="{2614DCEF-79CB-3523-F346-8B841FA2CBAC}"/>
              </a:ext>
            </a:extLst>
          </p:cNvPr>
          <p:cNvSpPr txBox="1"/>
          <p:nvPr/>
        </p:nvSpPr>
        <p:spPr>
          <a:xfrm>
            <a:off x="704335" y="3231420"/>
            <a:ext cx="109728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For pruning of filters we make a matrix of filters with dimensions </a:t>
            </a:r>
            <a:r>
              <a:rPr lang="en-US" dirty="0" err="1"/>
              <a:t>ni</a:t>
            </a:r>
            <a:r>
              <a:rPr lang="en-US" dirty="0"/>
              <a:t> ( input dimensions ) and n </a:t>
            </a:r>
            <a:r>
              <a:rPr lang="en-US" baseline="-25000" dirty="0"/>
              <a:t>i+1 </a:t>
            </a:r>
            <a:r>
              <a:rPr lang="en-US" dirty="0"/>
              <a:t>and we select some filters among this matrix of filters to prune. </a:t>
            </a:r>
          </a:p>
          <a:p>
            <a:pPr marL="285750" indent="-285750">
              <a:buFont typeface="Arial" panose="020B0604020202020204" pitchFamily="34" charset="0"/>
              <a:buChar char="•"/>
            </a:pPr>
            <a:r>
              <a:rPr lang="en-US" dirty="0"/>
              <a:t>For </a:t>
            </a:r>
            <a:r>
              <a:rPr lang="en-US" dirty="0" err="1"/>
              <a:t>Eg</a:t>
            </a:r>
            <a:r>
              <a:rPr lang="en-US" dirty="0"/>
              <a:t> : in previous </a:t>
            </a:r>
            <a:r>
              <a:rPr lang="en-US" dirty="0" err="1"/>
              <a:t>eg</a:t>
            </a:r>
            <a:r>
              <a:rPr lang="en-US" dirty="0"/>
              <a:t> we had </a:t>
            </a:r>
            <a:r>
              <a:rPr lang="en-US" dirty="0" err="1"/>
              <a:t>ni</a:t>
            </a:r>
            <a:r>
              <a:rPr lang="en-US" dirty="0"/>
              <a:t> = 3 (RGB) and n</a:t>
            </a:r>
            <a:r>
              <a:rPr lang="en-US" baseline="-25000" dirty="0"/>
              <a:t>i+1 </a:t>
            </a:r>
            <a:r>
              <a:rPr lang="en-US" dirty="0"/>
              <a:t>= 128. So we might remove one filter among the 128 filters which will be applying on RGB layer of input image.  </a:t>
            </a:r>
          </a:p>
          <a:p>
            <a:pPr marL="285750" indent="-285750">
              <a:buFont typeface="Arial" panose="020B0604020202020204" pitchFamily="34" charset="0"/>
              <a:buChar char="•"/>
            </a:pPr>
            <a:r>
              <a:rPr lang="en-US" dirty="0"/>
              <a:t>Now our dimensions become 127. It reduced calculation of that one filter which was going to multiplied by RGB. </a:t>
            </a:r>
          </a:p>
          <a:p>
            <a:pPr marL="285750" indent="-285750">
              <a:buFont typeface="Arial" panose="020B0604020202020204" pitchFamily="34" charset="0"/>
              <a:buChar char="•"/>
            </a:pPr>
            <a:r>
              <a:rPr lang="en-US" dirty="0"/>
              <a:t>Moreover, now since for next layer we have input </a:t>
            </a:r>
            <a:r>
              <a:rPr lang="en-US" dirty="0" err="1"/>
              <a:t>dimesion</a:t>
            </a:r>
            <a:r>
              <a:rPr lang="en-US" dirty="0"/>
              <a:t> of 127. Therefore if n</a:t>
            </a:r>
            <a:r>
              <a:rPr lang="en-US" baseline="-25000" dirty="0"/>
              <a:t>(i+2) </a:t>
            </a:r>
            <a:r>
              <a:rPr lang="en-US" dirty="0"/>
              <a:t> is 256. Therefore it reduced the calculations for that one removed filter with next 256 filters. </a:t>
            </a:r>
          </a:p>
          <a:p>
            <a:r>
              <a:rPr lang="en-US" dirty="0"/>
              <a:t> </a:t>
            </a:r>
          </a:p>
          <a:p>
            <a:r>
              <a:rPr lang="en-US" b="1" dirty="0"/>
              <a:t>Pruning m filters of layer </a:t>
            </a:r>
            <a:r>
              <a:rPr lang="en-US" b="1" dirty="0" err="1"/>
              <a:t>i</a:t>
            </a:r>
            <a:r>
              <a:rPr lang="en-US" b="1" dirty="0"/>
              <a:t> will reduce m/ni+1 of the computation cost for both layers </a:t>
            </a:r>
            <a:r>
              <a:rPr lang="en-US" b="1" dirty="0" err="1"/>
              <a:t>i</a:t>
            </a:r>
            <a:r>
              <a:rPr lang="en-US" b="1" dirty="0"/>
              <a:t> and </a:t>
            </a:r>
            <a:r>
              <a:rPr lang="en-US" b="1" dirty="0" err="1"/>
              <a:t>i</a:t>
            </a:r>
            <a:r>
              <a:rPr lang="en-US" b="1" dirty="0"/>
              <a:t> + 1</a:t>
            </a:r>
          </a:p>
        </p:txBody>
      </p:sp>
    </p:spTree>
    <p:extLst>
      <p:ext uri="{BB962C8B-B14F-4D97-AF65-F5344CB8AC3E}">
        <p14:creationId xmlns:p14="http://schemas.microsoft.com/office/powerpoint/2010/main" val="215340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F513-8D6B-E790-83F9-CFD274170505}"/>
              </a:ext>
            </a:extLst>
          </p:cNvPr>
          <p:cNvSpPr txBox="1"/>
          <p:nvPr/>
        </p:nvSpPr>
        <p:spPr>
          <a:xfrm>
            <a:off x="222421" y="333119"/>
            <a:ext cx="8723870" cy="584775"/>
          </a:xfrm>
          <a:prstGeom prst="rect">
            <a:avLst/>
          </a:prstGeom>
          <a:noFill/>
        </p:spPr>
        <p:txBody>
          <a:bodyPr wrap="square" rtlCol="0">
            <a:spAutoFit/>
          </a:bodyPr>
          <a:lstStyle/>
          <a:p>
            <a:r>
              <a:rPr lang="en-US" sz="2000" b="1" dirty="0">
                <a:latin typeface="Verdana" panose="020B0604030504040204" pitchFamily="34" charset="0"/>
                <a:ea typeface="Verdana" panose="020B0604030504040204" pitchFamily="34" charset="0"/>
              </a:rPr>
              <a:t>4) Understanding which filters to reduce </a:t>
            </a:r>
            <a:r>
              <a:rPr lang="en-US" sz="3200" b="1" dirty="0">
                <a:latin typeface="Verdana" panose="020B0604030504040204" pitchFamily="34" charset="0"/>
                <a:ea typeface="Verdana" panose="020B0604030504040204" pitchFamily="34" charset="0"/>
                <a:sym typeface="Wingdings" panose="05000000000000000000" pitchFamily="2" charset="2"/>
              </a:rPr>
              <a:t></a:t>
            </a:r>
            <a:endParaRPr lang="en-US" sz="3200" b="1"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9F6714CB-8E84-422D-8873-6CF30F89310C}"/>
              </a:ext>
            </a:extLst>
          </p:cNvPr>
          <p:cNvPicPr>
            <a:picLocks noChangeAspect="1"/>
          </p:cNvPicPr>
          <p:nvPr/>
        </p:nvPicPr>
        <p:blipFill rotWithShape="1">
          <a:blip r:embed="rId2"/>
          <a:srcRect b="18346"/>
          <a:stretch/>
        </p:blipFill>
        <p:spPr>
          <a:xfrm>
            <a:off x="732138" y="1131158"/>
            <a:ext cx="10134600" cy="2577525"/>
          </a:xfrm>
          <a:prstGeom prst="rect">
            <a:avLst/>
          </a:prstGeom>
        </p:spPr>
      </p:pic>
      <p:sp>
        <p:nvSpPr>
          <p:cNvPr id="7" name="TextBox 6">
            <a:extLst>
              <a:ext uri="{FF2B5EF4-FFF2-40B4-BE49-F238E27FC236}">
                <a16:creationId xmlns:a16="http://schemas.microsoft.com/office/drawing/2014/main" id="{BEED1053-124A-E8B9-931B-D6B420550A9D}"/>
              </a:ext>
            </a:extLst>
          </p:cNvPr>
          <p:cNvSpPr txBox="1"/>
          <p:nvPr/>
        </p:nvSpPr>
        <p:spPr>
          <a:xfrm>
            <a:off x="222421" y="3921947"/>
            <a:ext cx="8723870" cy="400110"/>
          </a:xfrm>
          <a:prstGeom prst="rect">
            <a:avLst/>
          </a:prstGeom>
          <a:noFill/>
        </p:spPr>
        <p:txBody>
          <a:bodyPr wrap="square" rtlCol="0">
            <a:spAutoFit/>
          </a:bodyPr>
          <a:lstStyle/>
          <a:p>
            <a:r>
              <a:rPr lang="en-US" sz="2000" b="1" dirty="0">
                <a:latin typeface="Verdana" panose="020B0604030504040204" pitchFamily="34" charset="0"/>
                <a:ea typeface="Verdana" panose="020B0604030504040204" pitchFamily="34" charset="0"/>
              </a:rPr>
              <a:t>5) Different ways of Pruning </a:t>
            </a:r>
            <a:endParaRPr lang="en-US" sz="3200" b="1"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077583F5-E780-5F7A-1A46-FDE9E5B8494F}"/>
              </a:ext>
            </a:extLst>
          </p:cNvPr>
          <p:cNvSpPr txBox="1"/>
          <p:nvPr/>
        </p:nvSpPr>
        <p:spPr>
          <a:xfrm>
            <a:off x="685285" y="4695568"/>
            <a:ext cx="10821430" cy="646331"/>
          </a:xfrm>
          <a:prstGeom prst="rect">
            <a:avLst/>
          </a:prstGeom>
          <a:noFill/>
        </p:spPr>
        <p:txBody>
          <a:bodyPr wrap="square" rtlCol="0">
            <a:spAutoFit/>
          </a:bodyPr>
          <a:lstStyle/>
          <a:p>
            <a:pPr marL="285750" indent="-285750">
              <a:buFont typeface="Arial" panose="020B0604020202020204" pitchFamily="34" charset="0"/>
              <a:buChar char="•"/>
            </a:pPr>
            <a:r>
              <a:rPr lang="en-US" dirty="0"/>
              <a:t>Single Layer sensitivity to Pruning </a:t>
            </a:r>
          </a:p>
          <a:p>
            <a:pPr marL="285750" indent="-285750">
              <a:buFont typeface="Arial" panose="020B0604020202020204" pitchFamily="34" charset="0"/>
              <a:buChar char="•"/>
            </a:pPr>
            <a:r>
              <a:rPr lang="en-US" dirty="0"/>
              <a:t>Pruning Filters across Multiple layers</a:t>
            </a:r>
          </a:p>
        </p:txBody>
      </p:sp>
    </p:spTree>
    <p:extLst>
      <p:ext uri="{BB962C8B-B14F-4D97-AF65-F5344CB8AC3E}">
        <p14:creationId xmlns:p14="http://schemas.microsoft.com/office/powerpoint/2010/main" val="2521399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F030F6-A3FB-17D2-6D1C-DBAEF96C5149}"/>
              </a:ext>
            </a:extLst>
          </p:cNvPr>
          <p:cNvSpPr txBox="1"/>
          <p:nvPr/>
        </p:nvSpPr>
        <p:spPr>
          <a:xfrm>
            <a:off x="395416" y="224078"/>
            <a:ext cx="8723870" cy="400110"/>
          </a:xfrm>
          <a:prstGeom prst="rect">
            <a:avLst/>
          </a:prstGeom>
          <a:noFill/>
        </p:spPr>
        <p:txBody>
          <a:bodyPr wrap="square" rtlCol="0">
            <a:spAutoFit/>
          </a:bodyPr>
          <a:lstStyle/>
          <a:p>
            <a:r>
              <a:rPr lang="en-US" sz="2000" b="1" dirty="0">
                <a:latin typeface="Verdana" panose="020B0604030504040204" pitchFamily="34" charset="0"/>
                <a:ea typeface="Verdana" panose="020B0604030504040204" pitchFamily="34" charset="0"/>
              </a:rPr>
              <a:t>6) Single-layer Pruning</a:t>
            </a:r>
            <a:endParaRPr lang="en-US" sz="3200" b="1"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011C1159-9C64-2D64-54B4-D8134D8C7F89}"/>
              </a:ext>
            </a:extLst>
          </p:cNvPr>
          <p:cNvSpPr txBox="1"/>
          <p:nvPr/>
        </p:nvSpPr>
        <p:spPr>
          <a:xfrm>
            <a:off x="395416" y="815546"/>
            <a:ext cx="1144235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To understand the sensitivity of each layer, we prune each layer independently and evaluate the resulting pruned network’s accuracy on the validation set.</a:t>
            </a:r>
          </a:p>
          <a:p>
            <a:pPr marL="285750" indent="-285750">
              <a:buFont typeface="Arial" panose="020B0604020202020204" pitchFamily="34" charset="0"/>
              <a:buChar char="•"/>
            </a:pPr>
            <a:r>
              <a:rPr lang="en-US" dirty="0"/>
              <a:t>We empirically determine the number of filters to prune for each layer based on their sensitivity to pruning.</a:t>
            </a:r>
          </a:p>
          <a:p>
            <a:pPr marL="285750" indent="-285750">
              <a:buFont typeface="Arial" panose="020B0604020202020204" pitchFamily="34" charset="0"/>
              <a:buChar char="•"/>
            </a:pPr>
            <a:r>
              <a:rPr lang="en-US" dirty="0"/>
              <a:t>For deep networks such as VGG-16 or </a:t>
            </a:r>
            <a:r>
              <a:rPr lang="en-US" dirty="0" err="1"/>
              <a:t>ResNets</a:t>
            </a:r>
            <a:r>
              <a:rPr lang="en-US" dirty="0"/>
              <a:t>, we observe that layers in the same stage (with the same feature map size) have a similar sensitivity to pruning. To avoid introducing layer-wise meta-parameters, we use the same pruning ratio for all layers in the same stage. For layers that are sensitive to pruning, we prune a smaller percentage of these layers or completely skip pruning them.</a:t>
            </a:r>
          </a:p>
        </p:txBody>
      </p:sp>
      <p:sp>
        <p:nvSpPr>
          <p:cNvPr id="6" name="TextBox 5">
            <a:extLst>
              <a:ext uri="{FF2B5EF4-FFF2-40B4-BE49-F238E27FC236}">
                <a16:creationId xmlns:a16="http://schemas.microsoft.com/office/drawing/2014/main" id="{F12C6F58-6479-2935-93EA-0A0E9954C07F}"/>
              </a:ext>
            </a:extLst>
          </p:cNvPr>
          <p:cNvSpPr txBox="1"/>
          <p:nvPr/>
        </p:nvSpPr>
        <p:spPr>
          <a:xfrm>
            <a:off x="395416" y="3317386"/>
            <a:ext cx="8723870" cy="400110"/>
          </a:xfrm>
          <a:prstGeom prst="rect">
            <a:avLst/>
          </a:prstGeom>
          <a:noFill/>
        </p:spPr>
        <p:txBody>
          <a:bodyPr wrap="square" rtlCol="0">
            <a:spAutoFit/>
          </a:bodyPr>
          <a:lstStyle/>
          <a:p>
            <a:r>
              <a:rPr lang="en-US" sz="2000" b="1" dirty="0">
                <a:latin typeface="Verdana" panose="020B0604030504040204" pitchFamily="34" charset="0"/>
                <a:ea typeface="Verdana" panose="020B0604030504040204" pitchFamily="34" charset="0"/>
              </a:rPr>
              <a:t>7) Multi-layer Pruning</a:t>
            </a:r>
            <a:endParaRPr lang="en-US" sz="3200" b="1"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CB841714-A93B-EFC3-F29A-4A026E1B6269}"/>
              </a:ext>
            </a:extLst>
          </p:cNvPr>
          <p:cNvSpPr txBox="1"/>
          <p:nvPr/>
        </p:nvSpPr>
        <p:spPr>
          <a:xfrm>
            <a:off x="630195" y="4065373"/>
            <a:ext cx="1121993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For deep networks, pruning and retraining on a layer-by-layer basis can be extremely time-consuming. However, understanding how to prune filters of multiple layers at once can be useful.</a:t>
            </a:r>
          </a:p>
          <a:p>
            <a:pPr marL="285750" indent="-285750">
              <a:buFont typeface="Arial" panose="020B0604020202020204" pitchFamily="34" charset="0"/>
              <a:buChar char="•"/>
            </a:pPr>
            <a:r>
              <a:rPr lang="en-US" dirty="0"/>
              <a:t>Pruning layers across the network gives a holistic view of the robustness of the network resulting in a smaller network.</a:t>
            </a:r>
          </a:p>
          <a:p>
            <a:pPr marL="285750" indent="-285750">
              <a:buFont typeface="Arial" panose="020B0604020202020204" pitchFamily="34" charset="0"/>
              <a:buChar char="•"/>
            </a:pPr>
            <a:r>
              <a:rPr lang="en-US" dirty="0"/>
              <a:t>For complex networks, a holistic approach may be necessary. For example, for the </a:t>
            </a:r>
            <a:r>
              <a:rPr lang="en-US" dirty="0" err="1"/>
              <a:t>ResNet</a:t>
            </a:r>
            <a:r>
              <a:rPr lang="en-US" dirty="0"/>
              <a:t>, pruning the identity feature maps or the second layer of each residual block results in additional pruning of other layers.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59306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224021-D9BB-D21D-7993-BCA9BF3E2384}"/>
              </a:ext>
            </a:extLst>
          </p:cNvPr>
          <p:cNvSpPr txBox="1"/>
          <p:nvPr/>
        </p:nvSpPr>
        <p:spPr>
          <a:xfrm>
            <a:off x="358346" y="413548"/>
            <a:ext cx="8723870" cy="338554"/>
          </a:xfrm>
          <a:prstGeom prst="rect">
            <a:avLst/>
          </a:prstGeom>
          <a:noFill/>
        </p:spPr>
        <p:txBody>
          <a:bodyPr wrap="square" rtlCol="0">
            <a:spAutoFit/>
          </a:bodyPr>
          <a:lstStyle/>
          <a:p>
            <a:r>
              <a:rPr lang="en-US" sz="1600" b="1" dirty="0">
                <a:latin typeface="Verdana" panose="020B0604030504040204" pitchFamily="34" charset="0"/>
                <a:ea typeface="Verdana" panose="020B0604030504040204" pitchFamily="34" charset="0"/>
              </a:rPr>
              <a:t>7.1) Multi-layer Pruning – strategies involved</a:t>
            </a:r>
          </a:p>
        </p:txBody>
      </p:sp>
      <p:sp>
        <p:nvSpPr>
          <p:cNvPr id="5" name="TextBox 4">
            <a:extLst>
              <a:ext uri="{FF2B5EF4-FFF2-40B4-BE49-F238E27FC236}">
                <a16:creationId xmlns:a16="http://schemas.microsoft.com/office/drawing/2014/main" id="{5DB8635A-D6F8-6845-E2A1-6E553C6BEB17}"/>
              </a:ext>
            </a:extLst>
          </p:cNvPr>
          <p:cNvSpPr txBox="1"/>
          <p:nvPr/>
        </p:nvSpPr>
        <p:spPr>
          <a:xfrm>
            <a:off x="358346" y="1050324"/>
            <a:ext cx="11318789"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Independent pruning </a:t>
            </a:r>
            <a:r>
              <a:rPr lang="en-US" dirty="0"/>
              <a:t>determines which filters should be pruned at each layer independent of other layers. </a:t>
            </a:r>
          </a:p>
          <a:p>
            <a:pPr marL="285750" indent="-285750">
              <a:buFont typeface="Arial" panose="020B0604020202020204" pitchFamily="34" charset="0"/>
              <a:buChar char="•"/>
            </a:pPr>
            <a:r>
              <a:rPr lang="en-US" b="1" dirty="0"/>
              <a:t>Greedy pruning </a:t>
            </a:r>
            <a:r>
              <a:rPr lang="en-US" dirty="0"/>
              <a:t>accounts for the filters that have been removed in the previous layers. This strategy does not consider the kernels for the previously pruned feature maps while calculating the sum of absolute weights.</a:t>
            </a:r>
          </a:p>
        </p:txBody>
      </p:sp>
      <p:pic>
        <p:nvPicPr>
          <p:cNvPr id="7" name="Picture 6">
            <a:extLst>
              <a:ext uri="{FF2B5EF4-FFF2-40B4-BE49-F238E27FC236}">
                <a16:creationId xmlns:a16="http://schemas.microsoft.com/office/drawing/2014/main" id="{BE8E4FC9-E50D-4C1F-FD9B-FD8D5ACD352D}"/>
              </a:ext>
            </a:extLst>
          </p:cNvPr>
          <p:cNvPicPr>
            <a:picLocks noChangeAspect="1"/>
          </p:cNvPicPr>
          <p:nvPr/>
        </p:nvPicPr>
        <p:blipFill>
          <a:blip r:embed="rId2"/>
          <a:stretch>
            <a:fillRect/>
          </a:stretch>
        </p:blipFill>
        <p:spPr>
          <a:xfrm>
            <a:off x="2982226" y="2271876"/>
            <a:ext cx="5362575" cy="2152650"/>
          </a:xfrm>
          <a:prstGeom prst="rect">
            <a:avLst/>
          </a:prstGeom>
        </p:spPr>
      </p:pic>
      <p:sp>
        <p:nvSpPr>
          <p:cNvPr id="8" name="TextBox 7">
            <a:extLst>
              <a:ext uri="{FF2B5EF4-FFF2-40B4-BE49-F238E27FC236}">
                <a16:creationId xmlns:a16="http://schemas.microsoft.com/office/drawing/2014/main" id="{2E16AE27-00A1-287F-1AA9-9E4BD139C34C}"/>
              </a:ext>
            </a:extLst>
          </p:cNvPr>
          <p:cNvSpPr txBox="1"/>
          <p:nvPr/>
        </p:nvSpPr>
        <p:spPr>
          <a:xfrm>
            <a:off x="988541" y="4584357"/>
            <a:ext cx="10490886" cy="1200329"/>
          </a:xfrm>
          <a:prstGeom prst="rect">
            <a:avLst/>
          </a:prstGeom>
          <a:noFill/>
        </p:spPr>
        <p:txBody>
          <a:bodyPr wrap="square" rtlCol="0">
            <a:spAutoFit/>
          </a:bodyPr>
          <a:lstStyle/>
          <a:p>
            <a:r>
              <a:rPr lang="en-US" dirty="0"/>
              <a:t>The independent pruning strategy calculates the filter sum (columns marked in green) without considering feature maps removed in previous layer (shown in blue), so the kernel weights marked in yellow are still included. The greedy pruning strategy does not count kernels for the already pruned feature maps. Both approaches result in a (n</a:t>
            </a:r>
            <a:r>
              <a:rPr lang="en-US" baseline="-25000" dirty="0"/>
              <a:t>i+1 </a:t>
            </a:r>
            <a:r>
              <a:rPr lang="en-US" dirty="0"/>
              <a:t>− 1) × (n</a:t>
            </a:r>
            <a:r>
              <a:rPr lang="en-US" baseline="-25000" dirty="0"/>
              <a:t>i+2 </a:t>
            </a:r>
            <a:r>
              <a:rPr lang="en-US" dirty="0"/>
              <a:t>− 1) kernel matrix.</a:t>
            </a:r>
          </a:p>
        </p:txBody>
      </p:sp>
    </p:spTree>
    <p:extLst>
      <p:ext uri="{BB962C8B-B14F-4D97-AF65-F5344CB8AC3E}">
        <p14:creationId xmlns:p14="http://schemas.microsoft.com/office/powerpoint/2010/main" val="341606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A993BE-D104-A53F-F683-CB67A8957A8A}"/>
              </a:ext>
            </a:extLst>
          </p:cNvPr>
          <p:cNvSpPr txBox="1"/>
          <p:nvPr/>
        </p:nvSpPr>
        <p:spPr>
          <a:xfrm>
            <a:off x="210065" y="500045"/>
            <a:ext cx="8723870" cy="400110"/>
          </a:xfrm>
          <a:prstGeom prst="rect">
            <a:avLst/>
          </a:prstGeom>
          <a:noFill/>
        </p:spPr>
        <p:txBody>
          <a:bodyPr wrap="square" rtlCol="0">
            <a:spAutoFit/>
          </a:bodyPr>
          <a:lstStyle/>
          <a:p>
            <a:r>
              <a:rPr lang="en-US" sz="2000" b="1" dirty="0">
                <a:latin typeface="Verdana" panose="020B0604030504040204" pitchFamily="34" charset="0"/>
                <a:ea typeface="Verdana" panose="020B0604030504040204" pitchFamily="34" charset="0"/>
              </a:rPr>
              <a:t>8) Retraining Pruned Network to regain accuracy</a:t>
            </a:r>
            <a:endParaRPr lang="en-US" sz="3200" b="1"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3D63A7C8-C0BB-A4DE-61C9-C14239FBA523}"/>
              </a:ext>
            </a:extLst>
          </p:cNvPr>
          <p:cNvSpPr txBox="1"/>
          <p:nvPr/>
        </p:nvSpPr>
        <p:spPr>
          <a:xfrm>
            <a:off x="395416" y="1186249"/>
            <a:ext cx="1139293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After pruning the filters, the performance degradation should be compensated by retraining the network.</a:t>
            </a:r>
          </a:p>
          <a:p>
            <a:pPr marL="742950" lvl="1" indent="-285750">
              <a:buFont typeface="Arial" panose="020B0604020202020204" pitchFamily="34" charset="0"/>
              <a:buChar char="•"/>
            </a:pPr>
            <a:r>
              <a:rPr lang="en-US" b="1" dirty="0"/>
              <a:t>Prune once and retrain</a:t>
            </a:r>
            <a:r>
              <a:rPr lang="en-US" dirty="0"/>
              <a:t>: Prune filters of multiple layers at once and retrain them until the original accuracy is restored.</a:t>
            </a:r>
          </a:p>
          <a:p>
            <a:pPr marL="742950" lvl="1" indent="-285750">
              <a:buFont typeface="Arial" panose="020B0604020202020204" pitchFamily="34" charset="0"/>
              <a:buChar char="•"/>
            </a:pPr>
            <a:r>
              <a:rPr lang="en-US" b="1" dirty="0"/>
              <a:t>Prune and retrain iteratively: </a:t>
            </a:r>
            <a:r>
              <a:rPr lang="en-US" dirty="0"/>
              <a:t>Prune filters layer by layer or filter by filter and then retrain iteratively. The model is retrained before pruning the next layer for the weights to adapt to the changes from the pruning process.</a:t>
            </a:r>
          </a:p>
        </p:txBody>
      </p:sp>
    </p:spTree>
    <p:extLst>
      <p:ext uri="{BB962C8B-B14F-4D97-AF65-F5344CB8AC3E}">
        <p14:creationId xmlns:p14="http://schemas.microsoft.com/office/powerpoint/2010/main" val="368251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953</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Kumawat</dc:creator>
  <cp:lastModifiedBy>Harshit Kumawat</cp:lastModifiedBy>
  <cp:revision>1</cp:revision>
  <dcterms:created xsi:type="dcterms:W3CDTF">2023-10-26T02:50:30Z</dcterms:created>
  <dcterms:modified xsi:type="dcterms:W3CDTF">2023-10-26T02:51:45Z</dcterms:modified>
</cp:coreProperties>
</file>