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Didact Gothic" panose="00000500000000000000" pitchFamily="2" charset="0"/>
      <p:regular r:id="rId17"/>
    </p:embeddedFont>
    <p:embeddedFont>
      <p:font typeface="Impact" panose="020B0806030902050204" pitchFamily="34" charset="0"/>
      <p:regular r:id="rId18"/>
    </p:embeddedFont>
    <p:embeddedFont>
      <p:font typeface="Roboto" panose="02000000000000000000" pitchFamily="2" charset="0"/>
      <p:regular r:id="rId19"/>
      <p:bold r:id="rId20"/>
      <p:italic r:id="rId21"/>
      <p:boldItalic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Mono Thin" panose="00000009000000000000" pitchFamily="49" charset="0"/>
      <p:regular r:id="rId29"/>
      <p:bold r:id="rId30"/>
      <p:italic r:id="rId31"/>
      <p:boldItalic r:id="rId32"/>
    </p:embeddedFont>
    <p:embeddedFont>
      <p:font typeface="Roboto Thin"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50" d="100"/>
          <a:sy n="150"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everyone! Let’s dive into something that’s close to every recruiter’s heart—</a:t>
            </a:r>
            <a:r>
              <a:rPr lang="en-US" i="1" dirty="0"/>
              <a:t>resumes</a:t>
            </a:r>
            <a:r>
              <a:rPr lang="en-US" dirty="0"/>
              <a:t>. Today, I’m here to introduce our </a:t>
            </a:r>
            <a:r>
              <a:rPr lang="en-US" b="1" dirty="0"/>
              <a:t>Resume Analysis Tool</a:t>
            </a:r>
            <a:r>
              <a:rPr lang="en-US" dirty="0"/>
              <a:t>, designed to make this process smoother, faster, and maybe even enjoyable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d5930f8fe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d5930f8fe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where it gets even cooler. We analyze the resume for keywords tied to specific industries. Think ‘data science,’ ‘software development,’ or ‘finance.’ Based on these matches, we recommend the industries where a candidate is most likely to shine.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1ad387e07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1ad387e07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How do we bring all this power to your fingertips? Here’s the plan:</a:t>
            </a:r>
          </a:p>
          <a:p>
            <a:pPr>
              <a:buFont typeface="+mj-lt"/>
              <a:buAutoNum type="arabicPeriod"/>
            </a:pPr>
            <a:r>
              <a:rPr lang="en-US" dirty="0"/>
              <a:t>Backend development to build APIs for resume uploads and analysis.</a:t>
            </a:r>
          </a:p>
          <a:p>
            <a:pPr>
              <a:buFont typeface="+mj-lt"/>
              <a:buAutoNum type="arabicPeriod"/>
            </a:pPr>
            <a:r>
              <a:rPr lang="en-US" dirty="0"/>
              <a:t>Frontend development to integrate it into our platform.</a:t>
            </a:r>
          </a:p>
          <a:p>
            <a:pPr>
              <a:buFont typeface="+mj-lt"/>
              <a:buAutoNum type="arabicPeriod"/>
            </a:pPr>
            <a:r>
              <a:rPr lang="en-US" dirty="0"/>
              <a:t>Rigorous testing to ensure everything works like a charm.</a:t>
            </a:r>
          </a:p>
          <a:p>
            <a:pPr>
              <a:buFont typeface="+mj-lt"/>
              <a:buAutoNum type="arabicPeriod"/>
            </a:pPr>
            <a:r>
              <a:rPr lang="en-US" dirty="0"/>
              <a:t>Deployment, so you we start enjoying the benefits!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So, why does this matter? Three reasons:</a:t>
            </a:r>
          </a:p>
          <a:p>
            <a:pPr>
              <a:buFont typeface="Arial" panose="020B0604020202020204" pitchFamily="34" charset="0"/>
              <a:buChar char="•"/>
            </a:pPr>
            <a:r>
              <a:rPr lang="en-US" b="1" dirty="0"/>
              <a:t>Scalability</a:t>
            </a:r>
            <a:r>
              <a:rPr lang="en-US" dirty="0"/>
              <a:t>: Handles bulk resumes effortlessly.</a:t>
            </a:r>
          </a:p>
          <a:p>
            <a:pPr>
              <a:buFont typeface="Arial" panose="020B0604020202020204" pitchFamily="34" charset="0"/>
              <a:buChar char="•"/>
            </a:pPr>
            <a:r>
              <a:rPr lang="en-US" b="1" dirty="0"/>
              <a:t>Efficiency</a:t>
            </a:r>
            <a:r>
              <a:rPr lang="en-US" dirty="0"/>
              <a:t>: Reduces manual screening time.</a:t>
            </a:r>
          </a:p>
          <a:p>
            <a:pPr>
              <a:buFont typeface="Arial" panose="020B0604020202020204" pitchFamily="34" charset="0"/>
              <a:buChar char="•"/>
            </a:pPr>
            <a:r>
              <a:rPr lang="en-US" b="1" dirty="0"/>
              <a:t>Accuracy</a:t>
            </a:r>
            <a:r>
              <a:rPr lang="en-US" dirty="0"/>
              <a:t>: Standardizes results and highlights relevant skills.</a:t>
            </a:r>
          </a:p>
          <a:p>
            <a:r>
              <a:rPr lang="en-US" dirty="0"/>
              <a:t>In short, it’s like having a superhuman recruiter on your team</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We’re not stopping here. Imagine AI-generated summaries, candidate scoring, and even smarter matching algorithms. The possibilities are endless. With this tool, we’re laying the foundation for something transformative.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That’s the overview of our Resume Analysis Tool. I’d love to hear your thoughts, questions, or ideas. And if you want to test it live, I’m happy to dive into that too. Thank you for your time—and for letting me nerd out about resumes today!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ad387e0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1ad387e0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We’ve all heard it: ‘There’s not enough time in the day.’ And if you’re a recruiter, that’s even more true. Screening resumes is time-consuming, inconsistent, and often lacks insightful filtering. Add to that the unstructured formats of resumes is a challenge.</a:t>
            </a:r>
          </a:p>
          <a:p>
            <a:r>
              <a:rPr lang="en-US" dirty="0"/>
              <a:t>Our tool solves this by leveraging </a:t>
            </a:r>
            <a:r>
              <a:rPr lang="en-US" b="1" dirty="0"/>
              <a:t>NLP</a:t>
            </a:r>
            <a:r>
              <a:rPr lang="en-US" dirty="0"/>
              <a:t> for three things:</a:t>
            </a:r>
          </a:p>
          <a:p>
            <a:pPr>
              <a:buFont typeface="Arial" panose="020B0604020202020204" pitchFamily="34" charset="0"/>
              <a:buChar char="•"/>
            </a:pPr>
            <a:r>
              <a:rPr lang="en-US" b="1" dirty="0"/>
              <a:t>Automation</a:t>
            </a:r>
            <a:r>
              <a:rPr lang="en-US" dirty="0"/>
              <a:t>: Extracting text from resumes faster than you can say ‘Applicant Tracking System.’</a:t>
            </a:r>
          </a:p>
          <a:p>
            <a:pPr>
              <a:buFont typeface="Arial" panose="020B0604020202020204" pitchFamily="34" charset="0"/>
              <a:buChar char="•"/>
            </a:pPr>
            <a:r>
              <a:rPr lang="en-US" b="1" dirty="0"/>
              <a:t>Consistency</a:t>
            </a:r>
            <a:r>
              <a:rPr lang="en-US" dirty="0"/>
              <a:t>: Processing skills, education, and keywords systematically.</a:t>
            </a:r>
          </a:p>
          <a:p>
            <a:pPr>
              <a:buFont typeface="Arial" panose="020B0604020202020204" pitchFamily="34" charset="0"/>
              <a:buChar char="•"/>
            </a:pPr>
            <a:r>
              <a:rPr lang="en-US" b="1" dirty="0"/>
              <a:t>Insightful Matching</a:t>
            </a:r>
            <a:r>
              <a:rPr lang="en-US" dirty="0"/>
              <a:t>: Aligning candidates to roles and industries with precision.</a:t>
            </a:r>
          </a:p>
          <a:p>
            <a:r>
              <a:rPr lang="en-US" dirty="0"/>
              <a:t>In short, it saves time, reduces manual errors, and makes recruiters’ lives easier.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Now, let’s talk about the magic behind the scenes. Our tool is powered by five core functionalities:</a:t>
            </a:r>
          </a:p>
          <a:p>
            <a:pPr>
              <a:buFont typeface="+mj-lt"/>
              <a:buAutoNum type="arabicPeriod"/>
            </a:pPr>
            <a:r>
              <a:rPr lang="en-US" dirty="0"/>
              <a:t>Text extraction from PDFs.</a:t>
            </a:r>
          </a:p>
          <a:p>
            <a:pPr>
              <a:buFont typeface="+mj-lt"/>
              <a:buAutoNum type="arabicPeriod"/>
            </a:pPr>
            <a:r>
              <a:rPr lang="en-US" dirty="0"/>
              <a:t>Preprocessing to standardize messy data.</a:t>
            </a:r>
          </a:p>
          <a:p>
            <a:pPr>
              <a:buFont typeface="+mj-lt"/>
              <a:buAutoNum type="arabicPeriod"/>
            </a:pPr>
            <a:r>
              <a:rPr lang="en-US" dirty="0"/>
              <a:t>Keyword extraction and counting for skills.</a:t>
            </a:r>
          </a:p>
          <a:p>
            <a:pPr>
              <a:buFont typeface="+mj-lt"/>
              <a:buAutoNum type="arabicPeriod"/>
            </a:pPr>
            <a:r>
              <a:rPr lang="en-US" dirty="0"/>
              <a:t>Education level detection using regex.</a:t>
            </a:r>
          </a:p>
          <a:p>
            <a:pPr>
              <a:buFont typeface="+mj-lt"/>
              <a:buAutoNum type="arabicPeriod"/>
            </a:pPr>
            <a:r>
              <a:rPr lang="en-US" dirty="0"/>
              <a:t>Industry matching for tailored candidate profiling.</a:t>
            </a:r>
          </a:p>
          <a:p>
            <a:r>
              <a:rPr lang="en-US" dirty="0"/>
              <a:t>Think of it as a very efficient personal assistant who loves reading resumes—and never takes coffee breaks!”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 one: We extract text. Sounds simple, right? But resumes come in all shapes and sizes—PDFs, fonts, layouts, you name it. Using </a:t>
            </a:r>
            <a:r>
              <a:rPr lang="en-US" b="1" dirty="0"/>
              <a:t>PyPDF2</a:t>
            </a:r>
            <a:r>
              <a:rPr lang="en-US" dirty="0"/>
              <a:t>, we pull all the text and normalize it to lowercase. Why lowercase? Because computers, unlike us, don’t appreciate the difference between ‘Python’ and ‘python.’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78a56c0b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178a56c0b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Next, we clean up the extracted text. Think of this as doing laundry for data:</a:t>
            </a:r>
          </a:p>
          <a:p>
            <a:pPr>
              <a:buFont typeface="Arial" panose="020B0604020202020204" pitchFamily="34" charset="0"/>
              <a:buChar char="•"/>
            </a:pPr>
            <a:r>
              <a:rPr lang="en-US" dirty="0"/>
              <a:t>We remove newlines and double spaces.</a:t>
            </a:r>
          </a:p>
          <a:p>
            <a:pPr>
              <a:buFont typeface="Arial" panose="020B0604020202020204" pitchFamily="34" charset="0"/>
              <a:buChar char="•"/>
            </a:pPr>
            <a:r>
              <a:rPr lang="en-US" dirty="0"/>
              <a:t>Normalize everything to lowercase.</a:t>
            </a:r>
          </a:p>
          <a:p>
            <a:r>
              <a:rPr lang="en-US" dirty="0"/>
              <a:t>This ensures the data is clean, uniform, and ready for further analysis. Because messy data and accurate results? They don’t get along.</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ad387e07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ad387e07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sneak peak on working of text analysis, the program looks through the resumes and finds relevant skill as per the job description which are highlighted in yellow. And also after looking for skills, it will scan the resume for the education level detection, which is highlighted in red. we will talk more about this feature in further slides.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where the magic begins. Using regex, we extract keywords like ‘Python,’ ‘machine learning,’ or ‘data analysis’ and count their occurrences. So if a candidate says ‘Python’ five times, we know they really mean it. Also, we can compare all the extracted results of each candidate,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d5930f8f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d5930f8f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Education can be a deal-breaker for many roles. Our tool scans the resume to identify the highest education level attained. Using regex, it detects phrases like ‘Bachelor’s,’ ‘Master’s,’ or ‘Ph.D.’, ensuring we don’t miss anyone qualified—or disqualify anyone unnecessarily. We can also compare the highest education level attained by a candidate with other candidates. Also, we can also highlight a candidate if he is eligible for the job or not.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1ad387e0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1ad387e0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sneak peak, of the feature on candidate’s info page. Here we can see that python was mentioned 3 times which is more than enough, even though data Science was a required skill, it was never mentioned in the resume.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Resume Analysis Tool</a:t>
            </a:r>
            <a:endParaRPr>
              <a:solidFill>
                <a:schemeClr val="accent1"/>
              </a:solidFill>
            </a:endParaRPr>
          </a:p>
        </p:txBody>
      </p:sp>
      <p:sp>
        <p:nvSpPr>
          <p:cNvPr id="102" name="Google Shape;102;p18"/>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03" name="Google Shape;103;p18"/>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3357311" y="1633382"/>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3530003" y="1807585"/>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3678220" y="1807585"/>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3814224" y="1807585"/>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055662" y="1807585"/>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7"/>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STEP 5 : INDUSTRY MATCHING</a:t>
            </a:r>
            <a:endParaRPr>
              <a:solidFill>
                <a:srgbClr val="FFFFFF"/>
              </a:solidFill>
            </a:endParaRPr>
          </a:p>
        </p:txBody>
      </p:sp>
      <p:sp>
        <p:nvSpPr>
          <p:cNvPr id="444" name="Google Shape;444;p27"/>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48" name="Google Shape;448;p27"/>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7983117" y="3343406"/>
            <a:ext cx="265543" cy="269920"/>
            <a:chOff x="4151375" y="238125"/>
            <a:chExt cx="2141475" cy="2176775"/>
          </a:xfrm>
        </p:grpSpPr>
        <p:sp>
          <p:nvSpPr>
            <p:cNvPr id="450" name="Google Shape;450;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2" name="Google Shape;452;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3" name="Google Shape;453;p27"/>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PURPOSE</a:t>
            </a:r>
            <a:endParaRPr>
              <a:solidFill>
                <a:srgbClr val="0E2A47"/>
              </a:solidFill>
            </a:endParaRPr>
          </a:p>
        </p:txBody>
      </p:sp>
      <p:sp>
        <p:nvSpPr>
          <p:cNvPr id="454" name="Google Shape;454;p27"/>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OUTPUT</a:t>
            </a:r>
            <a:endParaRPr>
              <a:solidFill>
                <a:srgbClr val="0E2A47"/>
              </a:solidFill>
            </a:endParaRPr>
          </a:p>
        </p:txBody>
      </p:sp>
      <p:sp>
        <p:nvSpPr>
          <p:cNvPr id="455" name="Google Shape;455;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METHOD</a:t>
            </a:r>
            <a:endParaRPr>
              <a:solidFill>
                <a:srgbClr val="0E2A47"/>
              </a:solidFill>
            </a:endParaRPr>
          </a:p>
        </p:txBody>
      </p:sp>
      <p:pic>
        <p:nvPicPr>
          <p:cNvPr id="456" name="Google Shape;456;p27"/>
          <p:cNvPicPr preferRelativeResize="0"/>
          <p:nvPr/>
        </p:nvPicPr>
        <p:blipFill>
          <a:blip r:embed="rId3">
            <a:alphaModFix/>
          </a:blip>
          <a:stretch>
            <a:fillRect/>
          </a:stretch>
        </p:blipFill>
        <p:spPr>
          <a:xfrm>
            <a:off x="293450" y="2176215"/>
            <a:ext cx="1422056" cy="1422075"/>
          </a:xfrm>
          <a:prstGeom prst="rect">
            <a:avLst/>
          </a:prstGeom>
          <a:noFill/>
          <a:ln>
            <a:noFill/>
          </a:ln>
        </p:spPr>
      </p:pic>
      <p:pic>
        <p:nvPicPr>
          <p:cNvPr id="457" name="Google Shape;457;p27"/>
          <p:cNvPicPr preferRelativeResize="0"/>
          <p:nvPr/>
        </p:nvPicPr>
        <p:blipFill>
          <a:blip r:embed="rId4">
            <a:alphaModFix/>
          </a:blip>
          <a:stretch>
            <a:fillRect/>
          </a:stretch>
        </p:blipFill>
        <p:spPr>
          <a:xfrm>
            <a:off x="2185150" y="2605313"/>
            <a:ext cx="563900" cy="563900"/>
          </a:xfrm>
          <a:prstGeom prst="rect">
            <a:avLst/>
          </a:prstGeom>
          <a:noFill/>
          <a:ln>
            <a:noFill/>
          </a:ln>
        </p:spPr>
      </p:pic>
      <p:pic>
        <p:nvPicPr>
          <p:cNvPr id="458" name="Google Shape;458;p27"/>
          <p:cNvPicPr preferRelativeResize="0"/>
          <p:nvPr/>
        </p:nvPicPr>
        <p:blipFill>
          <a:blip r:embed="rId5">
            <a:alphaModFix/>
          </a:blip>
          <a:stretch>
            <a:fillRect/>
          </a:stretch>
        </p:blipFill>
        <p:spPr>
          <a:xfrm>
            <a:off x="3535550" y="2313250"/>
            <a:ext cx="1148012" cy="1148012"/>
          </a:xfrm>
          <a:prstGeom prst="rect">
            <a:avLst/>
          </a:prstGeom>
          <a:noFill/>
          <a:ln>
            <a:noFill/>
          </a:ln>
        </p:spPr>
      </p:pic>
      <p:sp>
        <p:nvSpPr>
          <p:cNvPr id="459" name="Google Shape;459;p27"/>
          <p:cNvSpPr/>
          <p:nvPr/>
        </p:nvSpPr>
        <p:spPr>
          <a:xfrm>
            <a:off x="1825418" y="2822663"/>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086943" y="2822663"/>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1" name="Google Shape;461;p27"/>
          <p:cNvPicPr preferRelativeResize="0"/>
          <p:nvPr/>
        </p:nvPicPr>
        <p:blipFill>
          <a:blip r:embed="rId6">
            <a:alphaModFix/>
          </a:blip>
          <a:stretch>
            <a:fillRect/>
          </a:stretch>
        </p:blipFill>
        <p:spPr>
          <a:xfrm>
            <a:off x="152400" y="1300338"/>
            <a:ext cx="8839202" cy="3317264"/>
          </a:xfrm>
          <a:prstGeom prst="rect">
            <a:avLst/>
          </a:prstGeom>
          <a:noFill/>
          <a:ln>
            <a:noFill/>
          </a:ln>
        </p:spPr>
      </p:pic>
      <p:pic>
        <p:nvPicPr>
          <p:cNvPr id="462" name="Google Shape;462;p27"/>
          <p:cNvPicPr preferRelativeResize="0"/>
          <p:nvPr/>
        </p:nvPicPr>
        <p:blipFill>
          <a:blip r:embed="rId7">
            <a:alphaModFix/>
          </a:blip>
          <a:stretch>
            <a:fillRect/>
          </a:stretch>
        </p:blipFill>
        <p:spPr>
          <a:xfrm>
            <a:off x="5905901" y="2405188"/>
            <a:ext cx="1287097" cy="246795"/>
          </a:xfrm>
          <a:prstGeom prst="rect">
            <a:avLst/>
          </a:prstGeom>
          <a:noFill/>
          <a:ln>
            <a:noFill/>
          </a:ln>
        </p:spPr>
      </p:pic>
      <p:pic>
        <p:nvPicPr>
          <p:cNvPr id="463" name="Google Shape;463;p27"/>
          <p:cNvPicPr preferRelativeResize="0"/>
          <p:nvPr/>
        </p:nvPicPr>
        <p:blipFill>
          <a:blip r:embed="rId8">
            <a:alphaModFix/>
          </a:blip>
          <a:stretch>
            <a:fillRect/>
          </a:stretch>
        </p:blipFill>
        <p:spPr>
          <a:xfrm>
            <a:off x="5833575" y="2653807"/>
            <a:ext cx="1431750" cy="271700"/>
          </a:xfrm>
          <a:prstGeom prst="rect">
            <a:avLst/>
          </a:prstGeom>
          <a:noFill/>
          <a:ln>
            <a:noFill/>
          </a:ln>
        </p:spPr>
      </p:pic>
      <p:pic>
        <p:nvPicPr>
          <p:cNvPr id="464" name="Google Shape;464;p27"/>
          <p:cNvPicPr preferRelativeResize="0"/>
          <p:nvPr/>
        </p:nvPicPr>
        <p:blipFill>
          <a:blip r:embed="rId9">
            <a:alphaModFix/>
          </a:blip>
          <a:stretch>
            <a:fillRect/>
          </a:stretch>
        </p:blipFill>
        <p:spPr>
          <a:xfrm>
            <a:off x="6209115" y="2952246"/>
            <a:ext cx="680679" cy="246795"/>
          </a:xfrm>
          <a:prstGeom prst="rect">
            <a:avLst/>
          </a:prstGeom>
          <a:noFill/>
          <a:ln>
            <a:noFill/>
          </a:ln>
        </p:spPr>
      </p:pic>
      <p:pic>
        <p:nvPicPr>
          <p:cNvPr id="465" name="Google Shape;465;p27"/>
          <p:cNvPicPr preferRelativeResize="0"/>
          <p:nvPr/>
        </p:nvPicPr>
        <p:blipFill>
          <a:blip r:embed="rId10">
            <a:alphaModFix/>
          </a:blip>
          <a:stretch>
            <a:fillRect/>
          </a:stretch>
        </p:blipFill>
        <p:spPr>
          <a:xfrm>
            <a:off x="5847215" y="3225763"/>
            <a:ext cx="1404486" cy="246795"/>
          </a:xfrm>
          <a:prstGeom prst="rect">
            <a:avLst/>
          </a:prstGeom>
          <a:noFill/>
          <a:ln>
            <a:noFill/>
          </a:ln>
        </p:spPr>
      </p:pic>
      <p:pic>
        <p:nvPicPr>
          <p:cNvPr id="466" name="Google Shape;466;p27"/>
          <p:cNvPicPr preferRelativeResize="0"/>
          <p:nvPr/>
        </p:nvPicPr>
        <p:blipFill>
          <a:blip r:embed="rId7">
            <a:alphaModFix/>
          </a:blip>
          <a:stretch>
            <a:fillRect/>
          </a:stretch>
        </p:blipFill>
        <p:spPr>
          <a:xfrm>
            <a:off x="5905915" y="4028943"/>
            <a:ext cx="1287097" cy="246795"/>
          </a:xfrm>
          <a:prstGeom prst="rect">
            <a:avLst/>
          </a:prstGeom>
          <a:noFill/>
          <a:ln>
            <a:noFill/>
          </a:ln>
        </p:spPr>
      </p:pic>
      <p:pic>
        <p:nvPicPr>
          <p:cNvPr id="467" name="Google Shape;467;p27"/>
          <p:cNvPicPr preferRelativeResize="0"/>
          <p:nvPr/>
        </p:nvPicPr>
        <p:blipFill>
          <a:blip r:embed="rId7">
            <a:alphaModFix/>
          </a:blip>
          <a:stretch>
            <a:fillRect/>
          </a:stretch>
        </p:blipFill>
        <p:spPr>
          <a:xfrm>
            <a:off x="5905915" y="3782140"/>
            <a:ext cx="1287097" cy="246795"/>
          </a:xfrm>
          <a:prstGeom prst="rect">
            <a:avLst/>
          </a:prstGeom>
          <a:noFill/>
          <a:ln>
            <a:noFill/>
          </a:ln>
        </p:spPr>
      </p:pic>
      <p:pic>
        <p:nvPicPr>
          <p:cNvPr id="468" name="Google Shape;468;p27"/>
          <p:cNvPicPr preferRelativeResize="0"/>
          <p:nvPr/>
        </p:nvPicPr>
        <p:blipFill>
          <a:blip r:embed="rId7">
            <a:alphaModFix/>
          </a:blip>
          <a:stretch>
            <a:fillRect/>
          </a:stretch>
        </p:blipFill>
        <p:spPr>
          <a:xfrm>
            <a:off x="5905914" y="3499280"/>
            <a:ext cx="1287097" cy="2467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8"/>
          <p:cNvSpPr txBox="1"/>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3000">
                <a:solidFill>
                  <a:srgbClr val="FFFFFF"/>
                </a:solidFill>
                <a:latin typeface="Roboto Black"/>
                <a:ea typeface="Roboto Black"/>
                <a:cs typeface="Roboto Black"/>
                <a:sym typeface="Roboto Black"/>
              </a:rPr>
              <a:t>Process of Integration</a:t>
            </a:r>
            <a:endParaRPr sz="3000">
              <a:solidFill>
                <a:srgbClr val="FFFFFF"/>
              </a:solidFill>
              <a:latin typeface="Roboto Black"/>
              <a:ea typeface="Roboto Black"/>
              <a:cs typeface="Roboto Black"/>
              <a:sym typeface="Roboto Black"/>
            </a:endParaRPr>
          </a:p>
        </p:txBody>
      </p:sp>
      <p:sp>
        <p:nvSpPr>
          <p:cNvPr id="474" name="Google Shape;474;p28"/>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3023938" y="2122003"/>
            <a:ext cx="16" cy="617717"/>
          </a:xfrm>
          <a:custGeom>
            <a:avLst/>
            <a:gdLst/>
            <a:ahLst/>
            <a:cxnLst/>
            <a:rect l="l" t="t" r="r" b="b"/>
            <a:pathLst>
              <a:path w="1" h="38698" fill="none" extrusionOk="0">
                <a:moveTo>
                  <a:pt x="1" y="38698"/>
                </a:moveTo>
                <a:lnTo>
                  <a:pt x="1" y="0"/>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8"/>
          <p:cNvGrpSpPr/>
          <p:nvPr/>
        </p:nvGrpSpPr>
        <p:grpSpPr>
          <a:xfrm>
            <a:off x="2905736" y="2888729"/>
            <a:ext cx="235606" cy="294716"/>
            <a:chOff x="2905736" y="2888729"/>
            <a:chExt cx="235606" cy="294716"/>
          </a:xfrm>
        </p:grpSpPr>
        <p:sp>
          <p:nvSpPr>
            <p:cNvPr id="483" name="Google Shape;483;p28"/>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8"/>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097707" y="2067044"/>
            <a:ext cx="16" cy="690171"/>
          </a:xfrm>
          <a:custGeom>
            <a:avLst/>
            <a:gdLst/>
            <a:ahLst/>
            <a:cxnLst/>
            <a:rect l="l" t="t" r="r" b="b"/>
            <a:pathLst>
              <a:path w="1" h="43237" fill="none" extrusionOk="0">
                <a:moveTo>
                  <a:pt x="1" y="43236"/>
                </a:moveTo>
                <a:lnTo>
                  <a:pt x="1"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4060415" y="3250025"/>
            <a:ext cx="16" cy="752600"/>
          </a:xfrm>
          <a:custGeom>
            <a:avLst/>
            <a:gdLst/>
            <a:ahLst/>
            <a:cxnLst/>
            <a:rect l="l" t="t" r="r" b="b"/>
            <a:pathLst>
              <a:path w="1" h="47148" fill="none" extrusionOk="0">
                <a:moveTo>
                  <a:pt x="0" y="47148"/>
                </a:moveTo>
                <a:lnTo>
                  <a:pt x="0" y="1"/>
                </a:lnTo>
              </a:path>
            </a:pathLst>
          </a:custGeom>
          <a:solidFill>
            <a:srgbClr val="48FFD5"/>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6134184" y="3161784"/>
            <a:ext cx="16" cy="840841"/>
          </a:xfrm>
          <a:custGeom>
            <a:avLst/>
            <a:gdLst/>
            <a:ahLst/>
            <a:cxnLst/>
            <a:rect l="l" t="t" r="r" b="b"/>
            <a:pathLst>
              <a:path w="1" h="52676" fill="none" extrusionOk="0">
                <a:moveTo>
                  <a:pt x="0" y="52676"/>
                </a:moveTo>
                <a:lnTo>
                  <a:pt x="0"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txBox="1"/>
          <p:nvPr/>
        </p:nvSpPr>
        <p:spPr>
          <a:xfrm>
            <a:off x="3574575" y="4194595"/>
            <a:ext cx="983100" cy="40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000">
                <a:solidFill>
                  <a:srgbClr val="FFFFFF"/>
                </a:solidFill>
                <a:latin typeface="Roboto Light"/>
                <a:ea typeface="Roboto Light"/>
                <a:cs typeface="Roboto Light"/>
                <a:sym typeface="Roboto Light"/>
              </a:rPr>
              <a:t>Backend Development</a:t>
            </a:r>
            <a:endParaRPr sz="1000">
              <a:solidFill>
                <a:srgbClr val="FFFFFF"/>
              </a:solidFill>
              <a:latin typeface="Roboto Light"/>
              <a:ea typeface="Roboto Light"/>
              <a:cs typeface="Roboto Light"/>
              <a:sym typeface="Roboto Light"/>
            </a:endParaRPr>
          </a:p>
        </p:txBody>
      </p:sp>
      <p:sp>
        <p:nvSpPr>
          <p:cNvPr id="509" name="Google Shape;509;p28"/>
          <p:cNvSpPr txBox="1"/>
          <p:nvPr/>
        </p:nvSpPr>
        <p:spPr>
          <a:xfrm>
            <a:off x="4414725" y="1537150"/>
            <a:ext cx="1369800" cy="40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000">
                <a:solidFill>
                  <a:srgbClr val="FFFFFF"/>
                </a:solidFill>
                <a:latin typeface="Roboto Light"/>
                <a:ea typeface="Roboto Light"/>
                <a:cs typeface="Roboto Light"/>
                <a:sym typeface="Roboto Light"/>
              </a:rPr>
              <a:t>Frontend Development</a:t>
            </a:r>
            <a:endParaRPr sz="1000">
              <a:solidFill>
                <a:srgbClr val="FFFFFF"/>
              </a:solidFill>
              <a:latin typeface="Roboto Light"/>
              <a:ea typeface="Roboto Light"/>
              <a:cs typeface="Roboto Light"/>
              <a:sym typeface="Roboto Light"/>
            </a:endParaRPr>
          </a:p>
        </p:txBody>
      </p:sp>
      <p:sp>
        <p:nvSpPr>
          <p:cNvPr id="510" name="Google Shape;510;p28"/>
          <p:cNvSpPr txBox="1"/>
          <p:nvPr/>
        </p:nvSpPr>
        <p:spPr>
          <a:xfrm>
            <a:off x="5528200" y="4194600"/>
            <a:ext cx="1218300" cy="40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000">
                <a:solidFill>
                  <a:srgbClr val="FFFFFF"/>
                </a:solidFill>
                <a:latin typeface="Roboto Light"/>
                <a:ea typeface="Roboto Light"/>
                <a:cs typeface="Roboto Light"/>
                <a:sym typeface="Roboto Light"/>
              </a:rPr>
              <a:t>Testing and Optimization</a:t>
            </a:r>
            <a:endParaRPr sz="1000">
              <a:solidFill>
                <a:srgbClr val="FFFFFF"/>
              </a:solidFill>
              <a:latin typeface="Roboto Light"/>
              <a:ea typeface="Roboto Light"/>
              <a:cs typeface="Roboto Light"/>
              <a:sym typeface="Roboto Light"/>
            </a:endParaRPr>
          </a:p>
        </p:txBody>
      </p:sp>
      <p:sp>
        <p:nvSpPr>
          <p:cNvPr id="511" name="Google Shape;511;p28"/>
          <p:cNvSpPr txBox="1"/>
          <p:nvPr/>
        </p:nvSpPr>
        <p:spPr>
          <a:xfrm>
            <a:off x="2103000" y="1689550"/>
            <a:ext cx="1859400" cy="40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000">
                <a:solidFill>
                  <a:srgbClr val="FFFFFF"/>
                </a:solidFill>
                <a:latin typeface="Roboto Light"/>
                <a:ea typeface="Roboto Light"/>
                <a:cs typeface="Roboto Light"/>
                <a:sym typeface="Roboto Light"/>
              </a:rPr>
              <a:t>Initial Setup</a:t>
            </a:r>
            <a:endParaRPr sz="1000">
              <a:solidFill>
                <a:srgbClr val="FFFFFF"/>
              </a:solidFill>
              <a:latin typeface="Roboto Light"/>
              <a:ea typeface="Roboto Light"/>
              <a:cs typeface="Roboto Light"/>
              <a:sym typeface="Roboto Light"/>
            </a:endParaRPr>
          </a:p>
        </p:txBody>
      </p:sp>
      <p:sp>
        <p:nvSpPr>
          <p:cNvPr id="512" name="Google Shape;512;p28"/>
          <p:cNvSpPr txBox="1"/>
          <p:nvPr/>
        </p:nvSpPr>
        <p:spPr>
          <a:xfrm>
            <a:off x="1309675" y="2827625"/>
            <a:ext cx="885600" cy="196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FFFFF"/>
              </a:solidFill>
              <a:latin typeface="Roboto Black"/>
              <a:ea typeface="Roboto Black"/>
              <a:cs typeface="Roboto Black"/>
              <a:sym typeface="Roboto Black"/>
            </a:endParaRPr>
          </a:p>
        </p:txBody>
      </p:sp>
      <p:sp>
        <p:nvSpPr>
          <p:cNvPr id="513" name="Google Shape;513;p28"/>
          <p:cNvSpPr txBox="1"/>
          <p:nvPr/>
        </p:nvSpPr>
        <p:spPr>
          <a:xfrm>
            <a:off x="7043750" y="2903825"/>
            <a:ext cx="1048500" cy="1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FFFFFF"/>
                </a:solidFill>
                <a:latin typeface="Roboto Black"/>
                <a:ea typeface="Roboto Black"/>
                <a:cs typeface="Roboto Black"/>
                <a:sym typeface="Roboto Black"/>
              </a:rPr>
              <a:t>DEPLOYMENT</a:t>
            </a:r>
            <a:endParaRPr sz="1000">
              <a:solidFill>
                <a:srgbClr val="FFFFFF"/>
              </a:solidFill>
              <a:latin typeface="Roboto Black"/>
              <a:ea typeface="Roboto Black"/>
              <a:cs typeface="Roboto Black"/>
              <a:sym typeface="Roboto Black"/>
            </a:endParaRPr>
          </a:p>
        </p:txBody>
      </p:sp>
      <p:grpSp>
        <p:nvGrpSpPr>
          <p:cNvPr id="514" name="Google Shape;514;p28"/>
          <p:cNvGrpSpPr/>
          <p:nvPr/>
        </p:nvGrpSpPr>
        <p:grpSpPr>
          <a:xfrm>
            <a:off x="6035044" y="2913719"/>
            <a:ext cx="196025" cy="243061"/>
            <a:chOff x="736175" y="1051000"/>
            <a:chExt cx="1678300" cy="2081000"/>
          </a:xfrm>
        </p:grpSpPr>
        <p:sp>
          <p:nvSpPr>
            <p:cNvPr id="515" name="Google Shape;515;p28"/>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9" name="Google Shape;519;p28"/>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520" name="Google Shape;520;p28"/>
          <p:cNvGrpSpPr/>
          <p:nvPr/>
        </p:nvGrpSpPr>
        <p:grpSpPr>
          <a:xfrm>
            <a:off x="4979068" y="2921662"/>
            <a:ext cx="235639" cy="226367"/>
            <a:chOff x="-48630025" y="3199700"/>
            <a:chExt cx="300100" cy="300900"/>
          </a:xfrm>
        </p:grpSpPr>
        <p:sp>
          <p:nvSpPr>
            <p:cNvPr id="521" name="Google Shape;521;p28"/>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3934420" y="2906630"/>
            <a:ext cx="252002" cy="252002"/>
            <a:chOff x="-49027775" y="3183175"/>
            <a:chExt cx="299325" cy="299325"/>
          </a:xfrm>
        </p:grpSpPr>
        <p:sp>
          <p:nvSpPr>
            <p:cNvPr id="525" name="Google Shape;525;p28"/>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9"/>
          <p:cNvSpPr txBox="1">
            <a:spLocks noGrp="1"/>
          </p:cNvSpPr>
          <p:nvPr>
            <p:ph type="ctrTitle" idx="6"/>
          </p:nvPr>
        </p:nvSpPr>
        <p:spPr>
          <a:xfrm>
            <a:off x="318338"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Benefits and Value Proposition</a:t>
            </a:r>
            <a:endParaRPr/>
          </a:p>
        </p:txBody>
      </p:sp>
      <p:sp>
        <p:nvSpPr>
          <p:cNvPr id="534" name="Google Shape;534;p29"/>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 Can process multiple resumes at once, allowing companies to handle large applicant volumes.</a:t>
            </a:r>
            <a:endParaRPr/>
          </a:p>
        </p:txBody>
      </p:sp>
      <p:sp>
        <p:nvSpPr>
          <p:cNvPr id="535" name="Google Shape;535;p29"/>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Reduces manual resume screening time, particularly for large-scale hiring.</a:t>
            </a:r>
            <a:endParaRPr/>
          </a:p>
        </p:txBody>
      </p:sp>
      <p:sp>
        <p:nvSpPr>
          <p:cNvPr id="536" name="Google Shape;536;p29"/>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Standardized keyword matching ensures relevant skills are highlighted.</a:t>
            </a:r>
            <a:endParaRPr/>
          </a:p>
        </p:txBody>
      </p:sp>
      <p:sp>
        <p:nvSpPr>
          <p:cNvPr id="537" name="Google Shape;537;p29"/>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SCALABILITY</a:t>
            </a:r>
            <a:endParaRPr/>
          </a:p>
        </p:txBody>
      </p:sp>
      <p:sp>
        <p:nvSpPr>
          <p:cNvPr id="538" name="Google Shape;538;p29"/>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EFFICIENCY</a:t>
            </a:r>
            <a:endParaRPr/>
          </a:p>
        </p:txBody>
      </p:sp>
      <p:sp>
        <p:nvSpPr>
          <p:cNvPr id="539" name="Google Shape;539;p29"/>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ACCURACY</a:t>
            </a:r>
            <a:endParaRPr/>
          </a:p>
        </p:txBody>
      </p:sp>
      <p:sp>
        <p:nvSpPr>
          <p:cNvPr id="540" name="Google Shape;540;p29"/>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9"/>
          <p:cNvGrpSpPr/>
          <p:nvPr/>
        </p:nvGrpSpPr>
        <p:grpSpPr>
          <a:xfrm>
            <a:off x="4081142" y="2083606"/>
            <a:ext cx="994978" cy="830447"/>
            <a:chOff x="6666900" y="628300"/>
            <a:chExt cx="5236725" cy="4370775"/>
          </a:xfrm>
        </p:grpSpPr>
        <p:sp>
          <p:nvSpPr>
            <p:cNvPr id="542" name="Google Shape;542;p29"/>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9"/>
          <p:cNvSpPr/>
          <p:nvPr/>
        </p:nvSpPr>
        <p:spPr>
          <a:xfrm>
            <a:off x="6877940" y="20770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47" name="Google Shape;547;p29"/>
          <p:cNvSpPr/>
          <p:nvPr/>
        </p:nvSpPr>
        <p:spPr>
          <a:xfrm>
            <a:off x="1597794" y="2259739"/>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48" name="Google Shape;548;p29"/>
          <p:cNvGrpSpPr/>
          <p:nvPr/>
        </p:nvGrpSpPr>
        <p:grpSpPr>
          <a:xfrm>
            <a:off x="7234357" y="2220313"/>
            <a:ext cx="290001" cy="355258"/>
            <a:chOff x="-45277900" y="3938500"/>
            <a:chExt cx="244975" cy="300100"/>
          </a:xfrm>
        </p:grpSpPr>
        <p:sp>
          <p:nvSpPr>
            <p:cNvPr id="549" name="Google Shape;549;p29"/>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600"/>
              <a:t>POTENTIAL IMPROVEMENTS AND FUTURE SCOPE</a:t>
            </a:r>
            <a:endParaRPr sz="2600">
              <a:solidFill>
                <a:srgbClr val="FFFFFF"/>
              </a:solidFill>
            </a:endParaRPr>
          </a:p>
        </p:txBody>
      </p:sp>
      <p:cxnSp>
        <p:nvCxnSpPr>
          <p:cNvPr id="558" name="Google Shape;558;p30"/>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559" name="Google Shape;559;p30"/>
          <p:cNvSpPr/>
          <p:nvPr/>
        </p:nvSpPr>
        <p:spPr>
          <a:xfrm>
            <a:off x="4842900" y="3709210"/>
            <a:ext cx="2662200" cy="6921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b="1">
                <a:solidFill>
                  <a:srgbClr val="05223C"/>
                </a:solidFill>
                <a:latin typeface="Roboto"/>
                <a:ea typeface="Roboto"/>
                <a:cs typeface="Roboto"/>
                <a:sym typeface="Roboto"/>
              </a:rPr>
              <a:t>FEATURES           TIERS </a:t>
            </a:r>
            <a:endParaRPr b="1">
              <a:solidFill>
                <a:srgbClr val="05223C"/>
              </a:solidFill>
              <a:latin typeface="Roboto"/>
              <a:ea typeface="Roboto"/>
              <a:cs typeface="Roboto"/>
              <a:sym typeface="Roboto"/>
            </a:endParaRPr>
          </a:p>
        </p:txBody>
      </p:sp>
      <p:sp>
        <p:nvSpPr>
          <p:cNvPr id="560" name="Google Shape;560;p30"/>
          <p:cNvSpPr/>
          <p:nvPr/>
        </p:nvSpPr>
        <p:spPr>
          <a:xfrm>
            <a:off x="4842900" y="2664938"/>
            <a:ext cx="2662200" cy="6546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b="1">
                <a:solidFill>
                  <a:srgbClr val="052440"/>
                </a:solidFill>
              </a:rPr>
              <a:t>AI generated Summary / Score</a:t>
            </a:r>
            <a:endParaRPr b="1">
              <a:solidFill>
                <a:srgbClr val="052440"/>
              </a:solidFill>
            </a:endParaRPr>
          </a:p>
        </p:txBody>
      </p:sp>
      <p:grpSp>
        <p:nvGrpSpPr>
          <p:cNvPr id="561" name="Google Shape;561;p30"/>
          <p:cNvGrpSpPr/>
          <p:nvPr/>
        </p:nvGrpSpPr>
        <p:grpSpPr>
          <a:xfrm rot="10800000" flipH="1">
            <a:off x="5991680" y="4003605"/>
            <a:ext cx="167373" cy="103275"/>
            <a:chOff x="4662475" y="1976500"/>
            <a:chExt cx="68725" cy="36625"/>
          </a:xfrm>
        </p:grpSpPr>
        <p:sp>
          <p:nvSpPr>
            <p:cNvPr id="562" name="Google Shape;562;p30"/>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5" name="Google Shape;565;p30"/>
          <p:cNvPicPr preferRelativeResize="0"/>
          <p:nvPr/>
        </p:nvPicPr>
        <p:blipFill>
          <a:blip r:embed="rId3">
            <a:alphaModFix/>
          </a:blip>
          <a:stretch>
            <a:fillRect/>
          </a:stretch>
        </p:blipFill>
        <p:spPr>
          <a:xfrm>
            <a:off x="1702450" y="489650"/>
            <a:ext cx="1219200" cy="1219200"/>
          </a:xfrm>
          <a:prstGeom prst="rect">
            <a:avLst/>
          </a:prstGeom>
          <a:noFill/>
          <a:ln>
            <a:noFill/>
          </a:ln>
        </p:spPr>
      </p:pic>
      <p:pic>
        <p:nvPicPr>
          <p:cNvPr id="566" name="Google Shape;566;p30"/>
          <p:cNvPicPr preferRelativeResize="0"/>
          <p:nvPr/>
        </p:nvPicPr>
        <p:blipFill>
          <a:blip r:embed="rId4">
            <a:alphaModFix/>
          </a:blip>
          <a:stretch>
            <a:fillRect/>
          </a:stretch>
        </p:blipFill>
        <p:spPr>
          <a:xfrm>
            <a:off x="1702450" y="1970500"/>
            <a:ext cx="1219200" cy="1219200"/>
          </a:xfrm>
          <a:prstGeom prst="rect">
            <a:avLst/>
          </a:prstGeom>
          <a:noFill/>
          <a:ln>
            <a:noFill/>
          </a:ln>
        </p:spPr>
      </p:pic>
      <p:pic>
        <p:nvPicPr>
          <p:cNvPr id="567" name="Google Shape;567;p30"/>
          <p:cNvPicPr preferRelativeResize="0"/>
          <p:nvPr/>
        </p:nvPicPr>
        <p:blipFill>
          <a:blip r:embed="rId5">
            <a:alphaModFix/>
          </a:blip>
          <a:stretch>
            <a:fillRect/>
          </a:stretch>
        </p:blipFill>
        <p:spPr>
          <a:xfrm>
            <a:off x="1702450" y="3451350"/>
            <a:ext cx="1219200" cy="1219200"/>
          </a:xfrm>
          <a:prstGeom prst="rect">
            <a:avLst/>
          </a:prstGeom>
          <a:noFill/>
          <a:ln>
            <a:noFill/>
          </a:ln>
        </p:spPr>
      </p:pic>
      <p:sp>
        <p:nvSpPr>
          <p:cNvPr id="568" name="Google Shape;568;p30"/>
          <p:cNvSpPr/>
          <p:nvPr/>
        </p:nvSpPr>
        <p:spPr>
          <a:xfrm rot="5400000">
            <a:off x="2228144" y="1814104"/>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rot="5400000">
            <a:off x="2228144" y="32293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73"/>
        <p:cNvGrpSpPr/>
        <p:nvPr/>
      </p:nvGrpSpPr>
      <p:grpSpPr>
        <a:xfrm>
          <a:off x="0" y="0"/>
          <a:ext cx="0" cy="0"/>
          <a:chOff x="0" y="0"/>
          <a:chExt cx="0" cy="0"/>
        </a:xfrm>
      </p:grpSpPr>
      <p:sp>
        <p:nvSpPr>
          <p:cNvPr id="574" name="Google Shape;574;p31"/>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575" name="Google Shape;575;p31"/>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Does anyone have any question?</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grpSp>
        <p:nvGrpSpPr>
          <p:cNvPr id="576" name="Google Shape;576;p31"/>
          <p:cNvGrpSpPr/>
          <p:nvPr/>
        </p:nvGrpSpPr>
        <p:grpSpPr>
          <a:xfrm flipH="1">
            <a:off x="-4531426" y="-117297"/>
            <a:ext cx="7324051" cy="5378088"/>
            <a:chOff x="238125" y="262775"/>
            <a:chExt cx="7092825" cy="5151425"/>
          </a:xfrm>
        </p:grpSpPr>
        <p:sp>
          <p:nvSpPr>
            <p:cNvPr id="577" name="Google Shape;577;p31"/>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PROBLEM WE ARE SOLVING</a:t>
            </a:r>
            <a:endParaRPr/>
          </a:p>
        </p:txBody>
      </p:sp>
      <p:sp>
        <p:nvSpPr>
          <p:cNvPr id="207" name="Google Shape;207;p19"/>
          <p:cNvSpPr txBox="1">
            <a:spLocks noGrp="1"/>
          </p:cNvSpPr>
          <p:nvPr>
            <p:ph type="ctrTitle"/>
          </p:nvPr>
        </p:nvSpPr>
        <p:spPr>
          <a:xfrm>
            <a:off x="3533994" y="35795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Unstructured Data</a:t>
            </a:r>
            <a:endParaRPr sz="900"/>
          </a:p>
        </p:txBody>
      </p:sp>
      <p:sp>
        <p:nvSpPr>
          <p:cNvPr id="208" name="Google Shape;208;p19"/>
          <p:cNvSpPr txBox="1">
            <a:spLocks noGrp="1"/>
          </p:cNvSpPr>
          <p:nvPr>
            <p:ph type="ctrTitle" idx="4"/>
          </p:nvPr>
        </p:nvSpPr>
        <p:spPr>
          <a:xfrm>
            <a:off x="5472556" y="359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Lack of insightful Filtering</a:t>
            </a:r>
            <a:endParaRPr sz="900"/>
          </a:p>
        </p:txBody>
      </p:sp>
      <p:sp>
        <p:nvSpPr>
          <p:cNvPr id="209" name="Google Shape;209;p19"/>
          <p:cNvSpPr txBox="1">
            <a:spLocks noGrp="1"/>
          </p:cNvSpPr>
          <p:nvPr>
            <p:ph type="ctrTitle" idx="5"/>
          </p:nvPr>
        </p:nvSpPr>
        <p:spPr>
          <a:xfrm>
            <a:off x="1595444" y="37319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Time-Consuming Resume Screening</a:t>
            </a:r>
            <a:endParaRPr sz="900"/>
          </a:p>
        </p:txBody>
      </p:sp>
      <p:sp>
        <p:nvSpPr>
          <p:cNvPr id="210" name="Google Shape;210;p19"/>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 name="Google Shape;226;p1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27" name="Google Shape;227;p19"/>
          <p:cNvGrpSpPr/>
          <p:nvPr/>
        </p:nvGrpSpPr>
        <p:grpSpPr>
          <a:xfrm>
            <a:off x="2463817" y="2163495"/>
            <a:ext cx="339253" cy="339253"/>
            <a:chOff x="3271200" y="1435075"/>
            <a:chExt cx="481825" cy="481825"/>
          </a:xfrm>
        </p:grpSpPr>
        <p:sp>
          <p:nvSpPr>
            <p:cNvPr id="228" name="Google Shape;228;p1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 name="Google Shape;229;p1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0" name="Google Shape;230;p19"/>
          <p:cNvSpPr/>
          <p:nvPr/>
        </p:nvSpPr>
        <p:spPr>
          <a:xfrm>
            <a:off x="4421150" y="2123686"/>
            <a:ext cx="295275" cy="363226"/>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1918100" y="3140300"/>
            <a:ext cx="1432500" cy="20031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5793400" y="3140300"/>
            <a:ext cx="1432500" cy="20031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855750" y="3140300"/>
            <a:ext cx="1432500" cy="20031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txBox="1"/>
          <p:nvPr/>
        </p:nvSpPr>
        <p:spPr>
          <a:xfrm>
            <a:off x="1936394" y="3891050"/>
            <a:ext cx="1394100" cy="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900">
                <a:solidFill>
                  <a:srgbClr val="0E2A47"/>
                </a:solidFill>
                <a:latin typeface="Roboto Light"/>
                <a:ea typeface="Roboto Light"/>
                <a:cs typeface="Roboto Light"/>
                <a:sym typeface="Roboto Light"/>
              </a:rPr>
              <a:t>Extracts and analyzes text from resumes quickly and efficiently.</a:t>
            </a:r>
            <a:endParaRPr sz="900">
              <a:solidFill>
                <a:srgbClr val="0E2A47"/>
              </a:solidFill>
              <a:latin typeface="Roboto Light"/>
              <a:ea typeface="Roboto Light"/>
              <a:cs typeface="Roboto Light"/>
              <a:sym typeface="Roboto Light"/>
            </a:endParaRPr>
          </a:p>
        </p:txBody>
      </p:sp>
      <p:sp>
        <p:nvSpPr>
          <p:cNvPr id="235" name="Google Shape;235;p19"/>
          <p:cNvSpPr txBox="1"/>
          <p:nvPr/>
        </p:nvSpPr>
        <p:spPr>
          <a:xfrm>
            <a:off x="1595444" y="3789650"/>
            <a:ext cx="2076000" cy="19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900">
                <a:solidFill>
                  <a:srgbClr val="0E2A47"/>
                </a:solidFill>
                <a:latin typeface="Roboto Black"/>
                <a:ea typeface="Roboto Black"/>
                <a:cs typeface="Roboto Black"/>
                <a:sym typeface="Roboto Black"/>
              </a:rPr>
              <a:t>AUTOMATION</a:t>
            </a:r>
            <a:endParaRPr sz="900">
              <a:solidFill>
                <a:srgbClr val="0E2A47"/>
              </a:solidFill>
              <a:latin typeface="Roboto Black"/>
              <a:ea typeface="Roboto Black"/>
              <a:cs typeface="Roboto Black"/>
              <a:sym typeface="Roboto Black"/>
            </a:endParaRPr>
          </a:p>
        </p:txBody>
      </p:sp>
      <p:sp>
        <p:nvSpPr>
          <p:cNvPr id="236" name="Google Shape;236;p19"/>
          <p:cNvSpPr txBox="1"/>
          <p:nvPr/>
        </p:nvSpPr>
        <p:spPr>
          <a:xfrm>
            <a:off x="3841394" y="3891050"/>
            <a:ext cx="1394100" cy="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900">
                <a:solidFill>
                  <a:srgbClr val="0E2A47"/>
                </a:solidFill>
                <a:latin typeface="Roboto Light"/>
                <a:ea typeface="Roboto Light"/>
                <a:cs typeface="Roboto Light"/>
                <a:sym typeface="Roboto Light"/>
              </a:rPr>
              <a:t>Identifies and processes skills, education, and industry keywords systematically. </a:t>
            </a:r>
            <a:endParaRPr sz="900">
              <a:solidFill>
                <a:srgbClr val="0E2A47"/>
              </a:solidFill>
              <a:latin typeface="Roboto Light"/>
              <a:ea typeface="Roboto Light"/>
              <a:cs typeface="Roboto Light"/>
              <a:sym typeface="Roboto Light"/>
            </a:endParaRPr>
          </a:p>
        </p:txBody>
      </p:sp>
      <p:sp>
        <p:nvSpPr>
          <p:cNvPr id="237" name="Google Shape;237;p19"/>
          <p:cNvSpPr txBox="1"/>
          <p:nvPr/>
        </p:nvSpPr>
        <p:spPr>
          <a:xfrm>
            <a:off x="3500444" y="3789650"/>
            <a:ext cx="2076000" cy="19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900">
                <a:solidFill>
                  <a:srgbClr val="0E2A47"/>
                </a:solidFill>
                <a:latin typeface="Roboto Black"/>
                <a:ea typeface="Roboto Black"/>
                <a:cs typeface="Roboto Black"/>
                <a:sym typeface="Roboto Black"/>
              </a:rPr>
              <a:t>CONSISTENCY</a:t>
            </a:r>
            <a:endParaRPr sz="900">
              <a:solidFill>
                <a:srgbClr val="0E2A47"/>
              </a:solidFill>
              <a:latin typeface="Roboto Black"/>
              <a:ea typeface="Roboto Black"/>
              <a:cs typeface="Roboto Black"/>
              <a:sym typeface="Roboto Black"/>
            </a:endParaRPr>
          </a:p>
        </p:txBody>
      </p:sp>
      <p:sp>
        <p:nvSpPr>
          <p:cNvPr id="238" name="Google Shape;238;p19"/>
          <p:cNvSpPr txBox="1"/>
          <p:nvPr/>
        </p:nvSpPr>
        <p:spPr>
          <a:xfrm>
            <a:off x="5822594" y="3891050"/>
            <a:ext cx="1394100" cy="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900">
                <a:solidFill>
                  <a:srgbClr val="0E2A47"/>
                </a:solidFill>
                <a:latin typeface="Roboto Light"/>
                <a:ea typeface="Roboto Light"/>
                <a:cs typeface="Roboto Light"/>
                <a:sym typeface="Roboto Light"/>
              </a:rPr>
              <a:t>Highlights candidate strengths, detect gaps, and aligns profiles to job/industry needs.</a:t>
            </a:r>
            <a:endParaRPr sz="900">
              <a:solidFill>
                <a:srgbClr val="0E2A47"/>
              </a:solidFill>
              <a:latin typeface="Roboto Light"/>
              <a:ea typeface="Roboto Light"/>
              <a:cs typeface="Roboto Light"/>
              <a:sym typeface="Roboto Light"/>
            </a:endParaRPr>
          </a:p>
        </p:txBody>
      </p:sp>
      <p:sp>
        <p:nvSpPr>
          <p:cNvPr id="239" name="Google Shape;239;p19"/>
          <p:cNvSpPr txBox="1"/>
          <p:nvPr/>
        </p:nvSpPr>
        <p:spPr>
          <a:xfrm>
            <a:off x="5481644" y="3789650"/>
            <a:ext cx="2076000" cy="19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900">
                <a:solidFill>
                  <a:srgbClr val="0E2A47"/>
                </a:solidFill>
                <a:latin typeface="Roboto Black"/>
                <a:ea typeface="Roboto Black"/>
                <a:cs typeface="Roboto Black"/>
                <a:sym typeface="Roboto Black"/>
              </a:rPr>
              <a:t>INSIGHTFUL MATCHING</a:t>
            </a:r>
            <a:endParaRPr sz="900">
              <a:solidFill>
                <a:srgbClr val="0E2A47"/>
              </a:solidFill>
              <a:latin typeface="Roboto Black"/>
              <a:ea typeface="Roboto Black"/>
              <a:cs typeface="Roboto Black"/>
              <a:sym typeface="Robo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1000"/>
                                        <p:tgtEl>
                                          <p:spTgt spid="23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 calcmode="lin" valueType="num">
                                      <p:cBhvr additive="base">
                                        <p:cTn id="10" dur="1000"/>
                                        <p:tgtEl>
                                          <p:spTgt spid="23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 calcmode="lin" valueType="num">
                                      <p:cBhvr additive="base">
                                        <p:cTn id="13" dur="1000"/>
                                        <p:tgtEl>
                                          <p:spTgt spid="23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3"/>
                                        </p:tgtEl>
                                        <p:attrNameLst>
                                          <p:attrName>style.visibility</p:attrName>
                                        </p:attrNameLst>
                                      </p:cBhvr>
                                      <p:to>
                                        <p:strVal val="visible"/>
                                      </p:to>
                                    </p:set>
                                    <p:anim calcmode="lin" valueType="num">
                                      <p:cBhvr additive="base">
                                        <p:cTn id="18" dur="1000"/>
                                        <p:tgtEl>
                                          <p:spTgt spid="233"/>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anim calcmode="lin" valueType="num">
                                      <p:cBhvr additive="base">
                                        <p:cTn id="21" dur="1000"/>
                                        <p:tgtEl>
                                          <p:spTgt spid="237"/>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236"/>
                                        </p:tgtEl>
                                        <p:attrNameLst>
                                          <p:attrName>style.visibility</p:attrName>
                                        </p:attrNameLst>
                                      </p:cBhvr>
                                      <p:to>
                                        <p:strVal val="visible"/>
                                      </p:to>
                                    </p:set>
                                    <p:anim calcmode="lin" valueType="num">
                                      <p:cBhvr additive="base">
                                        <p:cTn id="25" dur="1000"/>
                                        <p:tgtEl>
                                          <p:spTgt spid="23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2"/>
                                        </p:tgtEl>
                                        <p:attrNameLst>
                                          <p:attrName>style.visibility</p:attrName>
                                        </p:attrNameLst>
                                      </p:cBhvr>
                                      <p:to>
                                        <p:strVal val="visible"/>
                                      </p:to>
                                    </p:set>
                                    <p:anim calcmode="lin" valueType="num">
                                      <p:cBhvr additive="base">
                                        <p:cTn id="30" dur="1000"/>
                                        <p:tgtEl>
                                          <p:spTgt spid="232"/>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9"/>
                                        </p:tgtEl>
                                        <p:attrNameLst>
                                          <p:attrName>style.visibility</p:attrName>
                                        </p:attrNameLst>
                                      </p:cBhvr>
                                      <p:to>
                                        <p:strVal val="visible"/>
                                      </p:to>
                                    </p:set>
                                    <p:anim calcmode="lin" valueType="num">
                                      <p:cBhvr additive="base">
                                        <p:cTn id="33" dur="1000"/>
                                        <p:tgtEl>
                                          <p:spTgt spid="239"/>
                                        </p:tgtEl>
                                        <p:attrNameLst>
                                          <p:attrName>ppt_y</p:attrName>
                                        </p:attrNameLst>
                                      </p:cBhvr>
                                      <p:tavLst>
                                        <p:tav tm="0">
                                          <p:val>
                                            <p:strVal val="#ppt_y+1"/>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38"/>
                                        </p:tgtEl>
                                        <p:attrNameLst>
                                          <p:attrName>style.visibility</p:attrName>
                                        </p:attrNameLst>
                                      </p:cBhvr>
                                      <p:to>
                                        <p:strVal val="visible"/>
                                      </p:to>
                                    </p:set>
                                    <p:anim calcmode="lin" valueType="num">
                                      <p:cBhvr additive="base">
                                        <p:cTn id="36" dur="1000"/>
                                        <p:tgtEl>
                                          <p:spTgt spid="2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Overview of the System Functionality</a:t>
            </a:r>
            <a:endParaRPr/>
          </a:p>
        </p:txBody>
      </p:sp>
      <p:sp>
        <p:nvSpPr>
          <p:cNvPr id="245" name="Google Shape;245;p20"/>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46" name="Google Shape;246;p20"/>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47" name="Google Shape;247;p20"/>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48" name="Google Shape;248;p20"/>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49" name="Google Shape;249;p20"/>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50" name="Google Shape;250;p20"/>
          <p:cNvSpPr txBox="1">
            <a:spLocks noGrp="1"/>
          </p:cNvSpPr>
          <p:nvPr>
            <p:ph type="ctrTitle" idx="16"/>
          </p:nvPr>
        </p:nvSpPr>
        <p:spPr>
          <a:xfrm>
            <a:off x="643488" y="22031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Text Extraction from PDFs</a:t>
            </a:r>
            <a:endParaRPr/>
          </a:p>
        </p:txBody>
      </p:sp>
      <p:sp>
        <p:nvSpPr>
          <p:cNvPr id="251" name="Google Shape;251;p20"/>
          <p:cNvSpPr txBox="1">
            <a:spLocks noGrp="1"/>
          </p:cNvSpPr>
          <p:nvPr>
            <p:ph type="ctrTitle" idx="17"/>
          </p:nvPr>
        </p:nvSpPr>
        <p:spPr>
          <a:xfrm>
            <a:off x="643488" y="32035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Preprocessing to standardize text</a:t>
            </a:r>
            <a:endParaRPr/>
          </a:p>
        </p:txBody>
      </p:sp>
      <p:sp>
        <p:nvSpPr>
          <p:cNvPr id="252" name="Google Shape;252;p20"/>
          <p:cNvSpPr txBox="1">
            <a:spLocks noGrp="1"/>
          </p:cNvSpPr>
          <p:nvPr>
            <p:ph type="ctrTitle" idx="18"/>
          </p:nvPr>
        </p:nvSpPr>
        <p:spPr>
          <a:xfrm>
            <a:off x="643488" y="40925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Keyword Matching and Counting for Skills</a:t>
            </a:r>
            <a:endParaRPr/>
          </a:p>
        </p:txBody>
      </p:sp>
      <p:sp>
        <p:nvSpPr>
          <p:cNvPr id="253" name="Google Shape;253;p20"/>
          <p:cNvSpPr txBox="1">
            <a:spLocks noGrp="1"/>
          </p:cNvSpPr>
          <p:nvPr>
            <p:ph type="ctrTitle" idx="19"/>
          </p:nvPr>
        </p:nvSpPr>
        <p:spPr>
          <a:xfrm>
            <a:off x="6424513" y="22031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Education Level Detection</a:t>
            </a:r>
            <a:endParaRPr/>
          </a:p>
        </p:txBody>
      </p:sp>
      <p:sp>
        <p:nvSpPr>
          <p:cNvPr id="254" name="Google Shape;254;p20"/>
          <p:cNvSpPr txBox="1">
            <a:spLocks noGrp="1"/>
          </p:cNvSpPr>
          <p:nvPr>
            <p:ph type="ctrTitle" idx="20"/>
          </p:nvPr>
        </p:nvSpPr>
        <p:spPr>
          <a:xfrm>
            <a:off x="6424513" y="32035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Industry Matching for Candidate Profiling. </a:t>
            </a:r>
            <a:endParaRPr/>
          </a:p>
        </p:txBody>
      </p:sp>
      <p:grpSp>
        <p:nvGrpSpPr>
          <p:cNvPr id="255" name="Google Shape;255;p20"/>
          <p:cNvGrpSpPr/>
          <p:nvPr/>
        </p:nvGrpSpPr>
        <p:grpSpPr>
          <a:xfrm>
            <a:off x="5109482" y="2921464"/>
            <a:ext cx="432964" cy="431586"/>
            <a:chOff x="5812000" y="2553488"/>
            <a:chExt cx="769850" cy="767400"/>
          </a:xfrm>
        </p:grpSpPr>
        <p:sp>
          <p:nvSpPr>
            <p:cNvPr id="256" name="Google Shape;256;p20"/>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2" name="Google Shape;262;p20"/>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263" name="Google Shape;263;p20"/>
          <p:cNvGrpSpPr/>
          <p:nvPr/>
        </p:nvGrpSpPr>
        <p:grpSpPr>
          <a:xfrm>
            <a:off x="3629127" y="2025001"/>
            <a:ext cx="366364" cy="359075"/>
            <a:chOff x="-60988625" y="3740800"/>
            <a:chExt cx="316650" cy="310350"/>
          </a:xfrm>
        </p:grpSpPr>
        <p:sp>
          <p:nvSpPr>
            <p:cNvPr id="264" name="Google Shape;264;p20"/>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0"/>
          <p:cNvGrpSpPr/>
          <p:nvPr/>
        </p:nvGrpSpPr>
        <p:grpSpPr>
          <a:xfrm>
            <a:off x="3634229" y="3871930"/>
            <a:ext cx="356176" cy="355051"/>
            <a:chOff x="-47524975" y="3569100"/>
            <a:chExt cx="300875" cy="299925"/>
          </a:xfrm>
        </p:grpSpPr>
        <p:sp>
          <p:nvSpPr>
            <p:cNvPr id="268" name="Google Shape;268;p20"/>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0"/>
          <p:cNvGrpSpPr/>
          <p:nvPr/>
        </p:nvGrpSpPr>
        <p:grpSpPr>
          <a:xfrm>
            <a:off x="5147410" y="1971246"/>
            <a:ext cx="357123" cy="355258"/>
            <a:chOff x="-48262200" y="3200500"/>
            <a:chExt cx="301675" cy="300100"/>
          </a:xfrm>
        </p:grpSpPr>
        <p:sp>
          <p:nvSpPr>
            <p:cNvPr id="274" name="Google Shape;274;p20"/>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0"/>
          <p:cNvGrpSpPr/>
          <p:nvPr/>
        </p:nvGrpSpPr>
        <p:grpSpPr>
          <a:xfrm>
            <a:off x="3634212" y="2923175"/>
            <a:ext cx="356205" cy="356205"/>
            <a:chOff x="-44512325" y="3176075"/>
            <a:chExt cx="300900" cy="300900"/>
          </a:xfrm>
        </p:grpSpPr>
        <p:sp>
          <p:nvSpPr>
            <p:cNvPr id="284" name="Google Shape;284;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s"/>
              <a:t>load resumes from a directory</a:t>
            </a:r>
            <a:endParaRPr/>
          </a:p>
          <a:p>
            <a:pPr marL="457200" lvl="0" indent="-298450" algn="l" rtl="0">
              <a:spcBef>
                <a:spcPts val="0"/>
              </a:spcBef>
              <a:spcAft>
                <a:spcPts val="0"/>
              </a:spcAft>
              <a:buSzPts val="1100"/>
              <a:buChar char="●"/>
            </a:pPr>
            <a:r>
              <a:rPr lang="es"/>
              <a:t>use PyPDF2 to read and extract text</a:t>
            </a:r>
            <a:endParaRPr/>
          </a:p>
          <a:p>
            <a:pPr marL="457200" lvl="0" indent="-298450" algn="l" rtl="0">
              <a:spcBef>
                <a:spcPts val="0"/>
              </a:spcBef>
              <a:spcAft>
                <a:spcPts val="0"/>
              </a:spcAft>
              <a:buSzPts val="1100"/>
              <a:buChar char="●"/>
            </a:pPr>
            <a:r>
              <a:rPr lang="es"/>
              <a:t>Convert all text to lowercase for uniformity.</a:t>
            </a:r>
            <a:endParaRPr/>
          </a:p>
        </p:txBody>
      </p:sp>
      <p:sp>
        <p:nvSpPr>
          <p:cNvPr id="292" name="Google Shape;292;p21"/>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Extracting Text from Resumes	</a:t>
            </a:r>
            <a:endParaRPr sz="3000"/>
          </a:p>
        </p:txBody>
      </p:sp>
      <p:cxnSp>
        <p:nvCxnSpPr>
          <p:cNvPr id="293" name="Google Shape;293;p21"/>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94" name="Google Shape;294;p21"/>
          <p:cNvGrpSpPr/>
          <p:nvPr/>
        </p:nvGrpSpPr>
        <p:grpSpPr>
          <a:xfrm>
            <a:off x="1461798" y="480782"/>
            <a:ext cx="1547989" cy="1084783"/>
            <a:chOff x="160325" y="221250"/>
            <a:chExt cx="7199950" cy="5116900"/>
          </a:xfrm>
        </p:grpSpPr>
        <p:sp>
          <p:nvSpPr>
            <p:cNvPr id="295" name="Google Shape;295;p21"/>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1"/>
          <p:cNvSpPr txBox="1">
            <a:spLocks noGrp="1"/>
          </p:cNvSpPr>
          <p:nvPr>
            <p:ph type="ctrTitle"/>
          </p:nvPr>
        </p:nvSpPr>
        <p:spPr>
          <a:xfrm>
            <a:off x="1420375" y="1804153"/>
            <a:ext cx="1630500" cy="39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48FFD5"/>
                </a:solidFill>
                <a:latin typeface="Impact"/>
                <a:ea typeface="Impact"/>
                <a:cs typeface="Impact"/>
                <a:sym typeface="Impact"/>
              </a:rPr>
              <a:t>STEP:1</a:t>
            </a:r>
            <a:endParaRPr>
              <a:solidFill>
                <a:srgbClr val="48FFD5"/>
              </a:solidFill>
              <a:latin typeface="Impact"/>
              <a:ea typeface="Impact"/>
              <a:cs typeface="Impact"/>
              <a:sym typeface="Impact"/>
            </a:endParaRPr>
          </a:p>
        </p:txBody>
      </p:sp>
      <p:grpSp>
        <p:nvGrpSpPr>
          <p:cNvPr id="300" name="Google Shape;300;p21"/>
          <p:cNvGrpSpPr/>
          <p:nvPr/>
        </p:nvGrpSpPr>
        <p:grpSpPr>
          <a:xfrm>
            <a:off x="457361" y="2837139"/>
            <a:ext cx="638101" cy="606597"/>
            <a:chOff x="-45673275" y="3199325"/>
            <a:chExt cx="299325" cy="302075"/>
          </a:xfrm>
        </p:grpSpPr>
        <p:sp>
          <p:nvSpPr>
            <p:cNvPr id="301" name="Google Shape;301;p21"/>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1"/>
          <p:cNvGrpSpPr/>
          <p:nvPr/>
        </p:nvGrpSpPr>
        <p:grpSpPr>
          <a:xfrm>
            <a:off x="3322054" y="2824119"/>
            <a:ext cx="638091" cy="632636"/>
            <a:chOff x="946175" y="3253275"/>
            <a:chExt cx="298550" cy="296150"/>
          </a:xfrm>
        </p:grpSpPr>
        <p:sp>
          <p:nvSpPr>
            <p:cNvPr id="305" name="Google Shape;305;p21"/>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1"/>
          <p:cNvGrpSpPr/>
          <p:nvPr/>
        </p:nvGrpSpPr>
        <p:grpSpPr>
          <a:xfrm>
            <a:off x="1916584" y="2837142"/>
            <a:ext cx="638103" cy="606591"/>
            <a:chOff x="-45286550" y="3569900"/>
            <a:chExt cx="263875" cy="299300"/>
          </a:xfrm>
        </p:grpSpPr>
        <p:sp>
          <p:nvSpPr>
            <p:cNvPr id="311" name="Google Shape;311;p21"/>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1"/>
          <p:cNvGrpSpPr/>
          <p:nvPr/>
        </p:nvGrpSpPr>
        <p:grpSpPr>
          <a:xfrm>
            <a:off x="1332656" y="3060249"/>
            <a:ext cx="346727" cy="160378"/>
            <a:chOff x="5037700" y="2430325"/>
            <a:chExt cx="75950" cy="65850"/>
          </a:xfrm>
        </p:grpSpPr>
        <p:sp>
          <p:nvSpPr>
            <p:cNvPr id="318" name="Google Shape;318;p2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1"/>
          <p:cNvGrpSpPr/>
          <p:nvPr/>
        </p:nvGrpSpPr>
        <p:grpSpPr>
          <a:xfrm>
            <a:off x="2821219" y="3060249"/>
            <a:ext cx="346727" cy="160378"/>
            <a:chOff x="5037700" y="2430325"/>
            <a:chExt cx="75950" cy="65850"/>
          </a:xfrm>
        </p:grpSpPr>
        <p:sp>
          <p:nvSpPr>
            <p:cNvPr id="321" name="Google Shape;321;p2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s"/>
              <a:t>Actions:</a:t>
            </a:r>
            <a:endParaRPr/>
          </a:p>
          <a:p>
            <a:pPr marL="914400" lvl="1" indent="-292100" algn="l" rtl="0">
              <a:spcBef>
                <a:spcPts val="0"/>
              </a:spcBef>
              <a:spcAft>
                <a:spcPts val="0"/>
              </a:spcAft>
              <a:buSzPts val="1000"/>
              <a:buChar char="○"/>
            </a:pPr>
            <a:r>
              <a:rPr lang="es" sz="1000"/>
              <a:t>Remove newlines and double spaces.</a:t>
            </a:r>
            <a:endParaRPr sz="1000"/>
          </a:p>
          <a:p>
            <a:pPr marL="914400" lvl="1" indent="-292100" algn="l" rtl="0">
              <a:spcBef>
                <a:spcPts val="0"/>
              </a:spcBef>
              <a:spcAft>
                <a:spcPts val="0"/>
              </a:spcAft>
              <a:buSzPts val="1000"/>
              <a:buChar char="○"/>
            </a:pPr>
            <a:r>
              <a:rPr lang="es" sz="1000"/>
              <a:t>Normalize text to lowercase.</a:t>
            </a:r>
            <a:endParaRPr sz="1000"/>
          </a:p>
          <a:p>
            <a:pPr marL="914400" lvl="0" indent="0" algn="l" rtl="0">
              <a:spcBef>
                <a:spcPts val="0"/>
              </a:spcBef>
              <a:spcAft>
                <a:spcPts val="0"/>
              </a:spcAft>
              <a:buNone/>
            </a:pPr>
            <a:endParaRPr/>
          </a:p>
          <a:p>
            <a:pPr marL="457200" lvl="0" indent="-298450" algn="l" rtl="0">
              <a:spcBef>
                <a:spcPts val="0"/>
              </a:spcBef>
              <a:spcAft>
                <a:spcPts val="0"/>
              </a:spcAft>
              <a:buSzPts val="1100"/>
              <a:buChar char="●"/>
            </a:pPr>
            <a:r>
              <a:rPr lang="es"/>
              <a:t>Purpose:</a:t>
            </a:r>
            <a:endParaRPr/>
          </a:p>
          <a:p>
            <a:pPr marL="914400" lvl="1" indent="-292100" algn="l" rtl="0">
              <a:spcBef>
                <a:spcPts val="0"/>
              </a:spcBef>
              <a:spcAft>
                <a:spcPts val="0"/>
              </a:spcAft>
              <a:buSzPts val="1000"/>
              <a:buChar char="○"/>
            </a:pPr>
            <a:r>
              <a:rPr lang="es" sz="1000"/>
              <a:t>Ensures consistent format across various resume structures, allowing for more accurate keyword matching.</a:t>
            </a:r>
            <a:endParaRPr sz="1000"/>
          </a:p>
          <a:p>
            <a:pPr marL="914400" lvl="0" indent="0" algn="l" rtl="0">
              <a:spcBef>
                <a:spcPts val="0"/>
              </a:spcBef>
              <a:spcAft>
                <a:spcPts val="0"/>
              </a:spcAft>
              <a:buNone/>
            </a:pPr>
            <a:endParaRPr/>
          </a:p>
        </p:txBody>
      </p:sp>
      <p:sp>
        <p:nvSpPr>
          <p:cNvPr id="328" name="Google Shape;32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Preprocessing Text 	</a:t>
            </a:r>
            <a:endParaRPr sz="3000"/>
          </a:p>
        </p:txBody>
      </p:sp>
      <p:cxnSp>
        <p:nvCxnSpPr>
          <p:cNvPr id="329" name="Google Shape;329;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330" name="Google Shape;330;p22"/>
          <p:cNvSpPr txBox="1">
            <a:spLocks noGrp="1"/>
          </p:cNvSpPr>
          <p:nvPr>
            <p:ph type="ctrTitle"/>
          </p:nvPr>
        </p:nvSpPr>
        <p:spPr>
          <a:xfrm>
            <a:off x="676650" y="133242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48FFD5"/>
                </a:solidFill>
                <a:latin typeface="Impact"/>
                <a:ea typeface="Impact"/>
                <a:cs typeface="Impact"/>
                <a:sym typeface="Impact"/>
              </a:rPr>
              <a:t>STEP:2</a:t>
            </a:r>
            <a:endParaRPr>
              <a:solidFill>
                <a:srgbClr val="48FFD5"/>
              </a:solidFill>
              <a:latin typeface="Impact"/>
              <a:ea typeface="Impact"/>
              <a:cs typeface="Impact"/>
              <a:sym typeface="Impact"/>
            </a:endParaRPr>
          </a:p>
        </p:txBody>
      </p:sp>
      <p:sp>
        <p:nvSpPr>
          <p:cNvPr id="331" name="Google Shape;331;p22"/>
          <p:cNvSpPr/>
          <p:nvPr/>
        </p:nvSpPr>
        <p:spPr>
          <a:xfrm rot="5400000">
            <a:off x="1888669" y="302057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2" name="Google Shape;332;p22"/>
          <p:cNvPicPr preferRelativeResize="0"/>
          <p:nvPr/>
        </p:nvPicPr>
        <p:blipFill>
          <a:blip r:embed="rId3">
            <a:alphaModFix/>
          </a:blip>
          <a:stretch>
            <a:fillRect/>
          </a:stretch>
        </p:blipFill>
        <p:spPr>
          <a:xfrm>
            <a:off x="801000" y="2344100"/>
            <a:ext cx="2343150" cy="561975"/>
          </a:xfrm>
          <a:prstGeom prst="rect">
            <a:avLst/>
          </a:prstGeom>
          <a:noFill/>
          <a:ln>
            <a:noFill/>
          </a:ln>
        </p:spPr>
      </p:pic>
      <p:pic>
        <p:nvPicPr>
          <p:cNvPr id="333" name="Google Shape;333;p22"/>
          <p:cNvPicPr preferRelativeResize="0"/>
          <p:nvPr/>
        </p:nvPicPr>
        <p:blipFill>
          <a:blip r:embed="rId4">
            <a:alphaModFix/>
          </a:blip>
          <a:stretch>
            <a:fillRect/>
          </a:stretch>
        </p:blipFill>
        <p:spPr>
          <a:xfrm>
            <a:off x="896250" y="3311150"/>
            <a:ext cx="2152650" cy="43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ctrTitle" idx="4"/>
          </p:nvPr>
        </p:nvSpPr>
        <p:spPr>
          <a:xfrm>
            <a:off x="655050" y="158377"/>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How Text analysis works</a:t>
            </a:r>
            <a:endParaRPr/>
          </a:p>
        </p:txBody>
      </p:sp>
      <p:pic>
        <p:nvPicPr>
          <p:cNvPr id="339" name="Google Shape;339;p23"/>
          <p:cNvPicPr preferRelativeResize="0"/>
          <p:nvPr/>
        </p:nvPicPr>
        <p:blipFill>
          <a:blip r:embed="rId3">
            <a:alphaModFix/>
          </a:blip>
          <a:stretch>
            <a:fillRect/>
          </a:stretch>
        </p:blipFill>
        <p:spPr>
          <a:xfrm>
            <a:off x="1071725" y="883725"/>
            <a:ext cx="7000550" cy="4219049"/>
          </a:xfrm>
          <a:prstGeom prst="rect">
            <a:avLst/>
          </a:prstGeom>
          <a:noFill/>
          <a:ln>
            <a:noFill/>
          </a:ln>
        </p:spPr>
      </p:pic>
      <p:sp>
        <p:nvSpPr>
          <p:cNvPr id="340" name="Google Shape;340;p23"/>
          <p:cNvSpPr/>
          <p:nvPr/>
        </p:nvSpPr>
        <p:spPr>
          <a:xfrm>
            <a:off x="1483925" y="1705325"/>
            <a:ext cx="10314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1" name="Google Shape;341;p23"/>
          <p:cNvSpPr/>
          <p:nvPr/>
        </p:nvSpPr>
        <p:spPr>
          <a:xfrm>
            <a:off x="3865100" y="3000725"/>
            <a:ext cx="2101500" cy="170700"/>
          </a:xfrm>
          <a:prstGeom prst="roundRect">
            <a:avLst>
              <a:gd name="adj" fmla="val 16667"/>
            </a:avLst>
          </a:prstGeom>
          <a:noFill/>
          <a:ln w="3810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2" name="Google Shape;342;p23"/>
          <p:cNvSpPr/>
          <p:nvPr/>
        </p:nvSpPr>
        <p:spPr>
          <a:xfrm>
            <a:off x="3865100" y="3762725"/>
            <a:ext cx="3135900" cy="170700"/>
          </a:xfrm>
          <a:prstGeom prst="roundRect">
            <a:avLst>
              <a:gd name="adj" fmla="val 16667"/>
            </a:avLst>
          </a:prstGeom>
          <a:noFill/>
          <a:ln w="3810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3" name="Google Shape;343;p23"/>
          <p:cNvSpPr/>
          <p:nvPr/>
        </p:nvSpPr>
        <p:spPr>
          <a:xfrm>
            <a:off x="3865100" y="4524725"/>
            <a:ext cx="2060700" cy="170700"/>
          </a:xfrm>
          <a:prstGeom prst="roundRect">
            <a:avLst>
              <a:gd name="adj" fmla="val 16667"/>
            </a:avLst>
          </a:prstGeom>
          <a:noFill/>
          <a:ln w="3810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4" name="Google Shape;344;p23"/>
          <p:cNvSpPr/>
          <p:nvPr/>
        </p:nvSpPr>
        <p:spPr>
          <a:xfrm>
            <a:off x="5925850" y="3592025"/>
            <a:ext cx="6948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5" name="Google Shape;345;p23"/>
          <p:cNvSpPr/>
          <p:nvPr/>
        </p:nvSpPr>
        <p:spPr>
          <a:xfrm>
            <a:off x="5925850" y="3171425"/>
            <a:ext cx="8796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6" name="Google Shape;346;p23"/>
          <p:cNvSpPr/>
          <p:nvPr/>
        </p:nvSpPr>
        <p:spPr>
          <a:xfrm>
            <a:off x="1872800" y="4051775"/>
            <a:ext cx="10314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7" name="Google Shape;347;p23"/>
          <p:cNvSpPr/>
          <p:nvPr/>
        </p:nvSpPr>
        <p:spPr>
          <a:xfrm>
            <a:off x="4895475" y="2486400"/>
            <a:ext cx="6174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8" name="Google Shape;348;p23"/>
          <p:cNvSpPr/>
          <p:nvPr/>
        </p:nvSpPr>
        <p:spPr>
          <a:xfrm>
            <a:off x="2345250" y="2343950"/>
            <a:ext cx="6486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49" name="Google Shape;349;p23"/>
          <p:cNvSpPr/>
          <p:nvPr/>
        </p:nvSpPr>
        <p:spPr>
          <a:xfrm>
            <a:off x="3993275" y="3933425"/>
            <a:ext cx="855000" cy="1575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
        <p:nvSpPr>
          <p:cNvPr id="350" name="Google Shape;350;p23"/>
          <p:cNvSpPr/>
          <p:nvPr/>
        </p:nvSpPr>
        <p:spPr>
          <a:xfrm>
            <a:off x="5925850" y="4354025"/>
            <a:ext cx="1031400" cy="170700"/>
          </a:xfrm>
          <a:prstGeom prst="roundRect">
            <a:avLst>
              <a:gd name="adj" fmla="val 16667"/>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3"/>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4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4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4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4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4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5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54"/>
        <p:cNvGrpSpPr/>
        <p:nvPr/>
      </p:nvGrpSpPr>
      <p:grpSpPr>
        <a:xfrm>
          <a:off x="0" y="0"/>
          <a:ext cx="0" cy="0"/>
          <a:chOff x="0" y="0"/>
          <a:chExt cx="0" cy="0"/>
        </a:xfrm>
      </p:grpSpPr>
      <p:sp>
        <p:nvSpPr>
          <p:cNvPr id="355" name="Google Shape;355;p24"/>
          <p:cNvSpPr/>
          <p:nvPr/>
        </p:nvSpPr>
        <p:spPr>
          <a:xfrm>
            <a:off x="6216350" y="43547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56" name="Google Shape;356;p24"/>
          <p:cNvSpPr/>
          <p:nvPr/>
        </p:nvSpPr>
        <p:spPr>
          <a:xfrm>
            <a:off x="6216350" y="36534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57" name="Google Shape;357;p24"/>
          <p:cNvSpPr txBox="1">
            <a:spLocks noGrp="1"/>
          </p:cNvSpPr>
          <p:nvPr>
            <p:ph type="ctrTitle" idx="4"/>
          </p:nvPr>
        </p:nvSpPr>
        <p:spPr>
          <a:xfrm>
            <a:off x="3125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KEYWORD EXTRACTION </a:t>
            </a:r>
            <a:endParaRPr/>
          </a:p>
          <a:p>
            <a:pPr marL="0" lvl="0" indent="0" algn="l" rtl="0">
              <a:spcBef>
                <a:spcPts val="0"/>
              </a:spcBef>
              <a:spcAft>
                <a:spcPts val="0"/>
              </a:spcAft>
              <a:buNone/>
            </a:pPr>
            <a:r>
              <a:rPr lang="es"/>
              <a:t>AND COUNTING</a:t>
            </a:r>
            <a:endParaRPr>
              <a:solidFill>
                <a:srgbClr val="FFFFFF"/>
              </a:solidFill>
            </a:endParaRPr>
          </a:p>
        </p:txBody>
      </p:sp>
      <p:sp>
        <p:nvSpPr>
          <p:cNvPr id="358" name="Google Shape;358;p24"/>
          <p:cNvSpPr txBox="1">
            <a:spLocks noGrp="1"/>
          </p:cNvSpPr>
          <p:nvPr>
            <p:ph type="ctrTitle"/>
          </p:nvPr>
        </p:nvSpPr>
        <p:spPr>
          <a:xfrm>
            <a:off x="6438056" y="383914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KEYWORD MATCHING	</a:t>
            </a:r>
            <a:endParaRPr>
              <a:solidFill>
                <a:schemeClr val="dk1"/>
              </a:solidFill>
            </a:endParaRPr>
          </a:p>
        </p:txBody>
      </p:sp>
      <p:sp>
        <p:nvSpPr>
          <p:cNvPr id="359" name="Google Shape;359;p24"/>
          <p:cNvSpPr txBox="1">
            <a:spLocks noGrp="1"/>
          </p:cNvSpPr>
          <p:nvPr>
            <p:ph type="ctrTitle" idx="3"/>
          </p:nvPr>
        </p:nvSpPr>
        <p:spPr>
          <a:xfrm>
            <a:off x="6438056" y="454049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APPLICATION</a:t>
            </a:r>
            <a:endParaRPr>
              <a:solidFill>
                <a:schemeClr val="dk1"/>
              </a:solidFill>
            </a:endParaRPr>
          </a:p>
        </p:txBody>
      </p:sp>
      <p:cxnSp>
        <p:nvCxnSpPr>
          <p:cNvPr id="360" name="Google Shape;360;p24"/>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361" name="Google Shape;361;p24"/>
          <p:cNvSpPr/>
          <p:nvPr/>
        </p:nvSpPr>
        <p:spPr>
          <a:xfrm>
            <a:off x="5700050" y="36319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62" name="Google Shape;362;p24"/>
          <p:cNvSpPr/>
          <p:nvPr/>
        </p:nvSpPr>
        <p:spPr>
          <a:xfrm>
            <a:off x="5700050" y="43333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63" name="Google Shape;363;p24"/>
          <p:cNvSpPr/>
          <p:nvPr/>
        </p:nvSpPr>
        <p:spPr>
          <a:xfrm>
            <a:off x="5813338" y="374580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64" name="Google Shape;364;p24"/>
          <p:cNvGrpSpPr/>
          <p:nvPr/>
        </p:nvGrpSpPr>
        <p:grpSpPr>
          <a:xfrm rot="10800000" flipH="1">
            <a:off x="5760675" y="4463432"/>
            <a:ext cx="302125" cy="163726"/>
            <a:chOff x="1319675" y="779200"/>
            <a:chExt cx="2343875" cy="1270175"/>
          </a:xfrm>
        </p:grpSpPr>
        <p:sp>
          <p:nvSpPr>
            <p:cNvPr id="365" name="Google Shape;365;p24"/>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6" name="Google Shape;366;p24"/>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7" name="Google Shape;367;p24"/>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68" name="Google Shape;368;p24"/>
          <p:cNvSpPr/>
          <p:nvPr/>
        </p:nvSpPr>
        <p:spPr>
          <a:xfrm>
            <a:off x="5813883" y="1518876"/>
            <a:ext cx="2309244" cy="1485712"/>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5924433" y="1632219"/>
            <a:ext cx="2088162" cy="1258995"/>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370" name="Google Shape;370;p24"/>
          <p:cNvSpPr/>
          <p:nvPr/>
        </p:nvSpPr>
        <p:spPr>
          <a:xfrm>
            <a:off x="5606476" y="2966745"/>
            <a:ext cx="2724021" cy="71962"/>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1" name="Google Shape;371;p24"/>
          <p:cNvSpPr/>
          <p:nvPr/>
        </p:nvSpPr>
        <p:spPr>
          <a:xfrm>
            <a:off x="5924433" y="1632219"/>
            <a:ext cx="2088162" cy="121008"/>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6043729" y="1804434"/>
            <a:ext cx="886499" cy="446925"/>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6110496" y="1882912"/>
            <a:ext cx="256116" cy="255075"/>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6351285" y="2484557"/>
            <a:ext cx="782533" cy="282326"/>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6402729" y="2548857"/>
            <a:ext cx="585530" cy="45804"/>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76" name="Google Shape;376;p24"/>
          <p:cNvSpPr/>
          <p:nvPr/>
        </p:nvSpPr>
        <p:spPr>
          <a:xfrm>
            <a:off x="6402729" y="2634964"/>
            <a:ext cx="453106" cy="44711"/>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77" name="Google Shape;377;p24"/>
          <p:cNvSpPr/>
          <p:nvPr/>
        </p:nvSpPr>
        <p:spPr>
          <a:xfrm>
            <a:off x="5637773" y="2392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700042" y="2501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6508899" y="2276384"/>
            <a:ext cx="606329" cy="132986"/>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6508899" y="2111798"/>
            <a:ext cx="606329" cy="132999"/>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7115264" y="2112892"/>
            <a:ext cx="133523" cy="132986"/>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7280526" y="2181554"/>
            <a:ext cx="641350" cy="61260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7357137" y="2209896"/>
            <a:ext cx="627127" cy="534718"/>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84" name="Google Shape;384;p24"/>
          <p:cNvSpPr/>
          <p:nvPr/>
        </p:nvSpPr>
        <p:spPr>
          <a:xfrm>
            <a:off x="7560719" y="2337416"/>
            <a:ext cx="160896" cy="281362"/>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85" name="Google Shape;385;p24"/>
          <p:cNvSpPr/>
          <p:nvPr/>
        </p:nvSpPr>
        <p:spPr>
          <a:xfrm>
            <a:off x="7520230" y="625125"/>
            <a:ext cx="1271719" cy="1680830"/>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7622021" y="748285"/>
            <a:ext cx="1069252" cy="1287339"/>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8084994" y="2099808"/>
            <a:ext cx="159798" cy="136450"/>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8139720" y="936838"/>
            <a:ext cx="503448" cy="500346"/>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7734754" y="1024039"/>
            <a:ext cx="372109" cy="369534"/>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7836544" y="1373910"/>
            <a:ext cx="548313" cy="54503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1" name="Google Shape;391;p24" title="Chart"/>
          <p:cNvPicPr preferRelativeResize="0"/>
          <p:nvPr/>
        </p:nvPicPr>
        <p:blipFill>
          <a:blip r:embed="rId3">
            <a:alphaModFix/>
          </a:blip>
          <a:stretch>
            <a:fillRect/>
          </a:stretch>
        </p:blipFill>
        <p:spPr>
          <a:xfrm>
            <a:off x="523100" y="1753214"/>
            <a:ext cx="4208751" cy="26023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5"/>
          <p:cNvSpPr/>
          <p:nvPr/>
        </p:nvSpPr>
        <p:spPr>
          <a:xfrm>
            <a:off x="188747" y="3686408"/>
            <a:ext cx="1206600" cy="14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842405" y="3402093"/>
            <a:ext cx="1206600" cy="174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STEP 4 : EDUCATION LEVEL DETECTION</a:t>
            </a:r>
            <a:endParaRPr>
              <a:solidFill>
                <a:srgbClr val="FFFFFF"/>
              </a:solidFill>
            </a:endParaRPr>
          </a:p>
        </p:txBody>
      </p:sp>
      <p:sp>
        <p:nvSpPr>
          <p:cNvPr id="399" name="Google Shape;399;p25"/>
          <p:cNvSpPr txBox="1">
            <a:spLocks noGrp="1"/>
          </p:cNvSpPr>
          <p:nvPr>
            <p:ph type="subTitle" idx="1"/>
          </p:nvPr>
        </p:nvSpPr>
        <p:spPr>
          <a:xfrm>
            <a:off x="1913823" y="3892505"/>
            <a:ext cx="1063800" cy="3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0E2A47"/>
                </a:solidFill>
              </a:rPr>
              <a:t>Define REGEX  Patterns </a:t>
            </a:r>
            <a:endParaRPr>
              <a:solidFill>
                <a:srgbClr val="0E2A47"/>
              </a:solidFill>
            </a:endParaRPr>
          </a:p>
          <a:p>
            <a:pPr marL="0" lvl="0" indent="0" algn="ctr" rtl="0">
              <a:spcBef>
                <a:spcPts val="0"/>
              </a:spcBef>
              <a:spcAft>
                <a:spcPts val="0"/>
              </a:spcAft>
              <a:buNone/>
            </a:pPr>
            <a:endParaRPr>
              <a:solidFill>
                <a:srgbClr val="0E2A47"/>
              </a:solidFill>
            </a:endParaRPr>
          </a:p>
          <a:p>
            <a:pPr marL="0" lvl="0" indent="0" algn="ctr" rtl="0">
              <a:spcBef>
                <a:spcPts val="0"/>
              </a:spcBef>
              <a:spcAft>
                <a:spcPts val="0"/>
              </a:spcAft>
              <a:buNone/>
            </a:pPr>
            <a:r>
              <a:rPr lang="es">
                <a:solidFill>
                  <a:srgbClr val="0E2A47"/>
                </a:solidFill>
              </a:rPr>
              <a:t>Scan the text for each pattern in hierarchical order</a:t>
            </a:r>
            <a:endParaRPr>
              <a:solidFill>
                <a:srgbClr val="0E2A47"/>
              </a:solidFill>
            </a:endParaRPr>
          </a:p>
        </p:txBody>
      </p:sp>
      <p:sp>
        <p:nvSpPr>
          <p:cNvPr id="400" name="Google Shape;400;p25"/>
          <p:cNvSpPr/>
          <p:nvPr/>
        </p:nvSpPr>
        <p:spPr>
          <a:xfrm>
            <a:off x="3496064" y="3158281"/>
            <a:ext cx="1206600" cy="19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txBox="1">
            <a:spLocks noGrp="1"/>
          </p:cNvSpPr>
          <p:nvPr>
            <p:ph type="subTitle" idx="2"/>
          </p:nvPr>
        </p:nvSpPr>
        <p:spPr>
          <a:xfrm>
            <a:off x="3567491" y="3641222"/>
            <a:ext cx="1063800" cy="3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rgbClr val="0E2A47"/>
                </a:solidFill>
              </a:rPr>
              <a:t>Return the education level or indicates if the minimum requirement is unmet</a:t>
            </a:r>
            <a:endParaRPr>
              <a:solidFill>
                <a:srgbClr val="0E2A47"/>
              </a:solidFill>
            </a:endParaRPr>
          </a:p>
          <a:p>
            <a:pPr marL="0" lvl="0" indent="0" algn="ctr" rtl="0">
              <a:spcBef>
                <a:spcPts val="0"/>
              </a:spcBef>
              <a:spcAft>
                <a:spcPts val="0"/>
              </a:spcAft>
              <a:buNone/>
            </a:pPr>
            <a:endParaRPr>
              <a:solidFill>
                <a:srgbClr val="0E2A47"/>
              </a:solidFill>
            </a:endParaRPr>
          </a:p>
        </p:txBody>
      </p:sp>
      <p:sp>
        <p:nvSpPr>
          <p:cNvPr id="402" name="Google Shape;402;p25"/>
          <p:cNvSpPr txBox="1">
            <a:spLocks noGrp="1"/>
          </p:cNvSpPr>
          <p:nvPr>
            <p:ph type="subTitle" idx="3"/>
          </p:nvPr>
        </p:nvSpPr>
        <p:spPr>
          <a:xfrm>
            <a:off x="260164" y="4171340"/>
            <a:ext cx="1063800" cy="3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0E2A47"/>
                </a:solidFill>
              </a:rPr>
              <a:t>Identify the highest level of education attained by the candidate</a:t>
            </a:r>
            <a:endParaRPr>
              <a:solidFill>
                <a:srgbClr val="0E2A47"/>
              </a:solidFill>
              <a:latin typeface="Roboto Light"/>
              <a:ea typeface="Roboto Light"/>
              <a:cs typeface="Roboto Light"/>
              <a:sym typeface="Roboto Light"/>
            </a:endParaRPr>
          </a:p>
        </p:txBody>
      </p:sp>
      <p:sp>
        <p:nvSpPr>
          <p:cNvPr id="403" name="Google Shape;403;p25"/>
          <p:cNvSpPr txBox="1">
            <a:spLocks noGrp="1"/>
          </p:cNvSpPr>
          <p:nvPr>
            <p:ph type="ctrTitle"/>
          </p:nvPr>
        </p:nvSpPr>
        <p:spPr>
          <a:xfrm>
            <a:off x="1653659" y="3815748"/>
            <a:ext cx="1584300" cy="1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PROCESS</a:t>
            </a:r>
            <a:endParaRPr>
              <a:solidFill>
                <a:srgbClr val="0E2A47"/>
              </a:solidFill>
            </a:endParaRPr>
          </a:p>
        </p:txBody>
      </p:sp>
      <p:sp>
        <p:nvSpPr>
          <p:cNvPr id="404" name="Google Shape;404;p25"/>
          <p:cNvSpPr txBox="1">
            <a:spLocks noGrp="1"/>
          </p:cNvSpPr>
          <p:nvPr>
            <p:ph type="ctrTitle" idx="4"/>
          </p:nvPr>
        </p:nvSpPr>
        <p:spPr>
          <a:xfrm>
            <a:off x="3307327" y="3568674"/>
            <a:ext cx="1584300" cy="1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OUTPUT</a:t>
            </a:r>
            <a:endParaRPr>
              <a:solidFill>
                <a:srgbClr val="0E2A47"/>
              </a:solidFill>
            </a:endParaRPr>
          </a:p>
        </p:txBody>
      </p:sp>
      <p:sp>
        <p:nvSpPr>
          <p:cNvPr id="405" name="Google Shape;405;p25"/>
          <p:cNvSpPr txBox="1">
            <a:spLocks noGrp="1"/>
          </p:cNvSpPr>
          <p:nvPr>
            <p:ph type="ctrTitle" idx="5"/>
          </p:nvPr>
        </p:nvSpPr>
        <p:spPr>
          <a:xfrm>
            <a:off x="0" y="4094431"/>
            <a:ext cx="1584300" cy="1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GOAL</a:t>
            </a:r>
            <a:endParaRPr>
              <a:solidFill>
                <a:srgbClr val="0E2A47"/>
              </a:solidFill>
            </a:endParaRPr>
          </a:p>
        </p:txBody>
      </p:sp>
      <p:sp>
        <p:nvSpPr>
          <p:cNvPr id="406" name="Google Shape;406;p25"/>
          <p:cNvSpPr/>
          <p:nvPr/>
        </p:nvSpPr>
        <p:spPr>
          <a:xfrm>
            <a:off x="435958" y="2820797"/>
            <a:ext cx="712200" cy="70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089636" y="2546267"/>
            <a:ext cx="712200" cy="70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3743313" y="2303175"/>
            <a:ext cx="712200" cy="70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9" name="Google Shape;409;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10" name="Google Shape;410;p25"/>
          <p:cNvGrpSpPr/>
          <p:nvPr/>
        </p:nvGrpSpPr>
        <p:grpSpPr>
          <a:xfrm>
            <a:off x="616605" y="3000462"/>
            <a:ext cx="350699" cy="348445"/>
            <a:chOff x="3671350" y="1353725"/>
            <a:chExt cx="1924800" cy="1924050"/>
          </a:xfrm>
        </p:grpSpPr>
        <p:sp>
          <p:nvSpPr>
            <p:cNvPr id="411" name="Google Shape;411;p25"/>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5"/>
          <p:cNvGrpSpPr/>
          <p:nvPr/>
        </p:nvGrpSpPr>
        <p:grpSpPr>
          <a:xfrm>
            <a:off x="2293601" y="2741209"/>
            <a:ext cx="303983" cy="318101"/>
            <a:chOff x="1492675" y="2027925"/>
            <a:chExt cx="481825" cy="481825"/>
          </a:xfrm>
        </p:grpSpPr>
        <p:sp>
          <p:nvSpPr>
            <p:cNvPr id="417" name="Google Shape;417;p25"/>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25"/>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25"/>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25"/>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25"/>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25"/>
          <p:cNvGrpSpPr/>
          <p:nvPr/>
        </p:nvGrpSpPr>
        <p:grpSpPr>
          <a:xfrm>
            <a:off x="3924120" y="2489744"/>
            <a:ext cx="350750" cy="348497"/>
            <a:chOff x="-47154000" y="3939275"/>
            <a:chExt cx="299300" cy="298550"/>
          </a:xfrm>
        </p:grpSpPr>
        <p:sp>
          <p:nvSpPr>
            <p:cNvPr id="423" name="Google Shape;423;p25"/>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7" name="Google Shape;427;p25" title="Chart"/>
          <p:cNvPicPr preferRelativeResize="0"/>
          <p:nvPr/>
        </p:nvPicPr>
        <p:blipFill>
          <a:blip r:embed="rId3">
            <a:alphaModFix/>
          </a:blip>
          <a:stretch>
            <a:fillRect/>
          </a:stretch>
        </p:blipFill>
        <p:spPr>
          <a:xfrm>
            <a:off x="4960801" y="2556050"/>
            <a:ext cx="4126650" cy="2551651"/>
          </a:xfrm>
          <a:prstGeom prst="rect">
            <a:avLst/>
          </a:prstGeom>
          <a:noFill/>
          <a:ln>
            <a:noFill/>
          </a:ln>
        </p:spPr>
      </p:pic>
      <p:pic>
        <p:nvPicPr>
          <p:cNvPr id="428" name="Google Shape;428;p25"/>
          <p:cNvPicPr preferRelativeResize="0"/>
          <p:nvPr/>
        </p:nvPicPr>
        <p:blipFill>
          <a:blip r:embed="rId4">
            <a:alphaModFix/>
          </a:blip>
          <a:stretch>
            <a:fillRect/>
          </a:stretch>
        </p:blipFill>
        <p:spPr>
          <a:xfrm>
            <a:off x="5002150" y="1324300"/>
            <a:ext cx="4085300" cy="115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0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8"/>
                                        </p:tgtEl>
                                        <p:attrNameLst>
                                          <p:attrName>style.visibility</p:attrName>
                                        </p:attrNameLst>
                                      </p:cBhvr>
                                      <p:to>
                                        <p:strVal val="visible"/>
                                      </p:to>
                                    </p:set>
                                    <p:animEffect transition="in" filter="fade">
                                      <p:cBhvr>
                                        <p:cTn id="12" dur="10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26"/>
          <p:cNvPicPr preferRelativeResize="0"/>
          <p:nvPr/>
        </p:nvPicPr>
        <p:blipFill>
          <a:blip r:embed="rId3">
            <a:alphaModFix/>
          </a:blip>
          <a:stretch>
            <a:fillRect/>
          </a:stretch>
        </p:blipFill>
        <p:spPr>
          <a:xfrm>
            <a:off x="152400" y="152400"/>
            <a:ext cx="8633139" cy="4838699"/>
          </a:xfrm>
          <a:prstGeom prst="rect">
            <a:avLst/>
          </a:prstGeom>
          <a:noFill/>
          <a:ln>
            <a:noFill/>
          </a:ln>
        </p:spPr>
      </p:pic>
      <p:pic>
        <p:nvPicPr>
          <p:cNvPr id="434" name="Google Shape;434;p26"/>
          <p:cNvPicPr preferRelativeResize="0"/>
          <p:nvPr/>
        </p:nvPicPr>
        <p:blipFill>
          <a:blip r:embed="rId4">
            <a:alphaModFix/>
          </a:blip>
          <a:stretch>
            <a:fillRect/>
          </a:stretch>
        </p:blipFill>
        <p:spPr>
          <a:xfrm>
            <a:off x="1360725" y="3350750"/>
            <a:ext cx="3083924" cy="616175"/>
          </a:xfrm>
          <a:prstGeom prst="rect">
            <a:avLst/>
          </a:prstGeom>
          <a:noFill/>
          <a:ln>
            <a:noFill/>
          </a:ln>
        </p:spPr>
      </p:pic>
      <p:pic>
        <p:nvPicPr>
          <p:cNvPr id="435" name="Google Shape;435;p26"/>
          <p:cNvPicPr preferRelativeResize="0"/>
          <p:nvPr/>
        </p:nvPicPr>
        <p:blipFill>
          <a:blip r:embed="rId5">
            <a:alphaModFix/>
          </a:blip>
          <a:stretch>
            <a:fillRect/>
          </a:stretch>
        </p:blipFill>
        <p:spPr>
          <a:xfrm>
            <a:off x="1360725" y="4084425"/>
            <a:ext cx="947625" cy="414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5"/>
                                        </p:tgtEl>
                                        <p:attrNameLst>
                                          <p:attrName>style.visibility</p:attrName>
                                        </p:attrNameLst>
                                      </p:cBhvr>
                                      <p:to>
                                        <p:strVal val="visible"/>
                                      </p:to>
                                    </p:set>
                                    <p:animEffect transition="in" filter="fade">
                                      <p:cBhvr>
                                        <p:cTn id="12" dur="1000"/>
                                        <p:tgtEl>
                                          <p:spTgt spid="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On-screen Show (16:9)</PresentationFormat>
  <Paragraphs>107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Roboto Black</vt:lpstr>
      <vt:lpstr>Roboto Light</vt:lpstr>
      <vt:lpstr>Roboto</vt:lpstr>
      <vt:lpstr>Roboto Thin</vt:lpstr>
      <vt:lpstr>Impact</vt:lpstr>
      <vt:lpstr>Didact Gothic</vt:lpstr>
      <vt:lpstr>Roboto Mono Thin</vt:lpstr>
      <vt:lpstr>Arial</vt:lpstr>
      <vt:lpstr>WEB PROPOSAL</vt:lpstr>
      <vt:lpstr>Resume Analysis Tool</vt:lpstr>
      <vt:lpstr>THE PROBLEM WE ARE SOLVING</vt:lpstr>
      <vt:lpstr>Overview of the System Functionality</vt:lpstr>
      <vt:lpstr>Extracting Text from Resumes </vt:lpstr>
      <vt:lpstr>Preprocessing Text  </vt:lpstr>
      <vt:lpstr>How Text analysis works</vt:lpstr>
      <vt:lpstr>KEYWORD EXTRACTION  AND COUNTING</vt:lpstr>
      <vt:lpstr>STEP 4 : EDUCATION LEVEL DETECTION</vt:lpstr>
      <vt:lpstr>PowerPoint Presentation</vt:lpstr>
      <vt:lpstr>STEP 5 : INDUSTRY MATCHING</vt:lpstr>
      <vt:lpstr>PowerPoint Presentation</vt:lpstr>
      <vt:lpstr>Benefits and Value Proposition</vt:lpstr>
      <vt:lpstr>POTENTIAL IMPROVEMENTS AND 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Jayshil Patel</cp:lastModifiedBy>
  <cp:revision>1</cp:revision>
  <dcterms:modified xsi:type="dcterms:W3CDTF">2024-12-03T17:52:07Z</dcterms:modified>
</cp:coreProperties>
</file>