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Georgia" pitchFamily="18" charset="0"/>
      <p:regular r:id="rId19"/>
      <p:bold r:id="rId20"/>
      <p:italic r:id="rId21"/>
      <p:boldItalic r:id="rId22"/>
    </p:embeddedFont>
    <p:embeddedFont>
      <p:font typeface="Quattrocento Sans" charset="0"/>
      <p:regular r:id="rId23"/>
      <p:bold r:id="rId24"/>
      <p:italic r:id="rId25"/>
      <p:boldItalic r:id="rId26"/>
    </p:embeddedFont>
    <p:embeddedFont>
      <p:font typeface="Calibri"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f871285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f871285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163cdb2a71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163cdb2a7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17fe765412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7fe76541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163cdb2a71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163cdb2a7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163cdb2a71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163cdb2a7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163cdb2a7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163cdb2a7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163cdb2a71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163cdb2a7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73c6ec84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073c6ec84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17fe76541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17fe76541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e51f86ae4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e51f86ae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163cdb2a7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163cdb2a7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163cdb2a7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163cdb2a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17fe76541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17fe76541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163cdb2a71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163cdb2a7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163cdb2a71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163cdb2a7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163cdb2a7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163cdb2a7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EADA7"/>
        </a:solidFill>
        <a:effectLst/>
      </p:bgPr>
    </p:bg>
    <p:spTree>
      <p:nvGrpSpPr>
        <p:cNvPr id="1" name="Shape 11"/>
        <p:cNvGrpSpPr/>
        <p:nvPr/>
      </p:nvGrpSpPr>
      <p:grpSpPr>
        <a:xfrm>
          <a:off x="0" y="0"/>
          <a:ext cx="0" cy="0"/>
          <a:chOff x="0" y="0"/>
          <a:chExt cx="0" cy="0"/>
        </a:xfrm>
      </p:grpSpPr>
      <p:pic>
        <p:nvPicPr>
          <p:cNvPr id="12" name="Google Shape;12;p2" descr="IIITD_pptslide_jpeg-03.jpg"/>
          <p:cNvPicPr preferRelativeResize="0"/>
          <p:nvPr/>
        </p:nvPicPr>
        <p:blipFill rotWithShape="1">
          <a:blip r:embed="rId2">
            <a:alphaModFix/>
          </a:blip>
          <a:srcRect l="72917" t="69259"/>
          <a:stretch/>
        </p:blipFill>
        <p:spPr>
          <a:xfrm>
            <a:off x="7286625" y="3562350"/>
            <a:ext cx="1857374" cy="1581152"/>
          </a:xfrm>
          <a:prstGeom prst="rect">
            <a:avLst/>
          </a:prstGeom>
          <a:noFill/>
          <a:ln>
            <a:noFill/>
          </a:ln>
        </p:spPr>
      </p:pic>
      <p:sp>
        <p:nvSpPr>
          <p:cNvPr id="13" name="Google Shape;13;p2"/>
          <p:cNvSpPr txBox="1">
            <a:spLocks noGrp="1"/>
          </p:cNvSpPr>
          <p:nvPr>
            <p:ph type="ctrTitle"/>
          </p:nvPr>
        </p:nvSpPr>
        <p:spPr>
          <a:xfrm>
            <a:off x="1143000" y="797753"/>
            <a:ext cx="7315200" cy="1406400"/>
          </a:xfrm>
          <a:prstGeom prst="rect">
            <a:avLst/>
          </a:prstGeom>
          <a:noFill/>
          <a:ln>
            <a:noFill/>
          </a:ln>
        </p:spPr>
        <p:txBody>
          <a:bodyPr spcFirstLastPara="1" wrap="square" lIns="68575" tIns="34275" rIns="68575" bIns="34275" anchor="b" anchorCtr="0">
            <a:noAutofit/>
          </a:bodyPr>
          <a:lstStyle>
            <a:lvl1pPr lvl="0" algn="r" rtl="0">
              <a:lnSpc>
                <a:spcPct val="90000"/>
              </a:lnSpc>
              <a:spcBef>
                <a:spcPts val="0"/>
              </a:spcBef>
              <a:spcAft>
                <a:spcPts val="0"/>
              </a:spcAft>
              <a:buClr>
                <a:schemeClr val="lt1"/>
              </a:buClr>
              <a:buSzPts val="4100"/>
              <a:buFont typeface="Quattrocento Sans"/>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 name="Google Shape;14;p2"/>
          <p:cNvSpPr txBox="1">
            <a:spLocks noGrp="1"/>
          </p:cNvSpPr>
          <p:nvPr>
            <p:ph type="subTitle" idx="1"/>
          </p:nvPr>
        </p:nvSpPr>
        <p:spPr>
          <a:xfrm>
            <a:off x="4114800" y="2430433"/>
            <a:ext cx="4343400" cy="15321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800"/>
              </a:spcBef>
              <a:spcAft>
                <a:spcPts val="0"/>
              </a:spcAft>
              <a:buClr>
                <a:srgbClr val="E9F7F6"/>
              </a:buClr>
              <a:buSzPts val="1800"/>
              <a:buNone/>
              <a:defRPr sz="1800">
                <a:solidFill>
                  <a:srgbClr val="E9F7F6"/>
                </a:solidFill>
              </a:defRPr>
            </a:lvl1pPr>
            <a:lvl2pPr lvl="1" algn="ctr" rtl="0">
              <a:lnSpc>
                <a:spcPct val="90000"/>
              </a:lnSpc>
              <a:spcBef>
                <a:spcPts val="400"/>
              </a:spcBef>
              <a:spcAft>
                <a:spcPts val="0"/>
              </a:spcAft>
              <a:buClr>
                <a:schemeClr val="dk1"/>
              </a:buClr>
              <a:buSzPts val="2100"/>
              <a:buNone/>
              <a:defRPr sz="2100"/>
            </a:lvl2pPr>
            <a:lvl3pPr lvl="2" algn="ctr" rtl="0">
              <a:lnSpc>
                <a:spcPct val="90000"/>
              </a:lnSpc>
              <a:spcBef>
                <a:spcPts val="400"/>
              </a:spcBef>
              <a:spcAft>
                <a:spcPts val="0"/>
              </a:spcAft>
              <a:buClr>
                <a:schemeClr val="dk1"/>
              </a:buClr>
              <a:buSzPts val="1800"/>
              <a:buNone/>
              <a:defRPr sz="1800"/>
            </a:lvl3pPr>
            <a:lvl4pPr lvl="3" algn="ctr" rtl="0">
              <a:lnSpc>
                <a:spcPct val="90000"/>
              </a:lnSpc>
              <a:spcBef>
                <a:spcPts val="400"/>
              </a:spcBef>
              <a:spcAft>
                <a:spcPts val="0"/>
              </a:spcAft>
              <a:buClr>
                <a:schemeClr val="dk1"/>
              </a:buClr>
              <a:buSzPts val="1500"/>
              <a:buNone/>
              <a:defRPr sz="1500"/>
            </a:lvl4pPr>
            <a:lvl5pPr lvl="4" algn="ctr" rtl="0">
              <a:lnSpc>
                <a:spcPct val="90000"/>
              </a:lnSpc>
              <a:spcBef>
                <a:spcPts val="400"/>
              </a:spcBef>
              <a:spcAft>
                <a:spcPts val="0"/>
              </a:spcAft>
              <a:buClr>
                <a:schemeClr val="dk1"/>
              </a:buClr>
              <a:buSzPts val="1500"/>
              <a:buNone/>
              <a:defRPr sz="1500"/>
            </a:lvl5pPr>
            <a:lvl6pPr lvl="5" algn="ctr" rtl="0">
              <a:spcBef>
                <a:spcPts val="300"/>
              </a:spcBef>
              <a:spcAft>
                <a:spcPts val="0"/>
              </a:spcAft>
              <a:buClr>
                <a:schemeClr val="dk1"/>
              </a:buClr>
              <a:buSzPts val="1500"/>
              <a:buNone/>
              <a:defRPr sz="1500"/>
            </a:lvl6pPr>
            <a:lvl7pPr lvl="6" algn="ctr" rtl="0">
              <a:spcBef>
                <a:spcPts val="300"/>
              </a:spcBef>
              <a:spcAft>
                <a:spcPts val="0"/>
              </a:spcAft>
              <a:buClr>
                <a:schemeClr val="dk1"/>
              </a:buClr>
              <a:buSzPts val="1500"/>
              <a:buNone/>
              <a:defRPr sz="1500"/>
            </a:lvl7pPr>
            <a:lvl8pPr lvl="7" algn="ctr" rtl="0">
              <a:spcBef>
                <a:spcPts val="300"/>
              </a:spcBef>
              <a:spcAft>
                <a:spcPts val="0"/>
              </a:spcAft>
              <a:buClr>
                <a:schemeClr val="dk1"/>
              </a:buClr>
              <a:buSzPts val="1500"/>
              <a:buNone/>
              <a:defRPr sz="1500"/>
            </a:lvl8pPr>
            <a:lvl9pPr lvl="8" algn="ctr" rtl="0">
              <a:spcBef>
                <a:spcPts val="300"/>
              </a:spcBef>
              <a:spcAft>
                <a:spcPts val="0"/>
              </a:spcAft>
              <a:buClr>
                <a:schemeClr val="dk1"/>
              </a:buClr>
              <a:buSzPts val="1500"/>
              <a:buNone/>
              <a:defRPr sz="1500"/>
            </a:lvl9pPr>
          </a:lstStyle>
          <a:p>
            <a:endParaRPr/>
          </a:p>
        </p:txBody>
      </p:sp>
      <p:sp>
        <p:nvSpPr>
          <p:cNvPr id="15" name="Google Shape;15;p2"/>
          <p:cNvSpPr txBox="1">
            <a:spLocks noGrp="1"/>
          </p:cNvSpPr>
          <p:nvPr>
            <p:ph type="dt" idx="10"/>
          </p:nvPr>
        </p:nvSpPr>
        <p:spPr>
          <a:xfrm>
            <a:off x="411480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17" name="Google Shape;17;p2"/>
          <p:cNvCxnSpPr/>
          <p:nvPr/>
        </p:nvCxnSpPr>
        <p:spPr>
          <a:xfrm>
            <a:off x="685800" y="2317221"/>
            <a:ext cx="7772400" cy="0"/>
          </a:xfrm>
          <a:prstGeom prst="straightConnector1">
            <a:avLst/>
          </a:prstGeom>
          <a:noFill/>
          <a:ln w="9525" cap="flat" cmpd="sng">
            <a:solidFill>
              <a:schemeClr val="lt1"/>
            </a:solidFill>
            <a:prstDash val="solid"/>
            <a:round/>
            <a:headEnd type="none" w="sm" len="sm"/>
            <a:tailEnd type="none" w="sm" len="sm"/>
          </a:ln>
        </p:spPr>
      </p:cxnSp>
      <p:pic>
        <p:nvPicPr>
          <p:cNvPr id="18" name="Google Shape;18;p2"/>
          <p:cNvPicPr preferRelativeResize="0"/>
          <p:nvPr/>
        </p:nvPicPr>
        <p:blipFill rotWithShape="1">
          <a:blip r:embed="rId3">
            <a:alphaModFix/>
          </a:blip>
          <a:srcRect/>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91" name="Google Shape;91;p11"/>
          <p:cNvSpPr txBox="1">
            <a:spLocks noGrp="1"/>
          </p:cNvSpPr>
          <p:nvPr>
            <p:ph type="body" idx="1"/>
          </p:nvPr>
        </p:nvSpPr>
        <p:spPr>
          <a:xfrm rot="5400000">
            <a:off x="2777496" y="-1107763"/>
            <a:ext cx="3599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92" name="Google Shape;9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5" name="Google Shape;95;p11"/>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96" name="Google Shape;96;p11"/>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97" name="Google Shape;97;p11"/>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5350050" y="1463972"/>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0" name="Google Shape;100;p12"/>
          <p:cNvSpPr txBox="1">
            <a:spLocks noGrp="1"/>
          </p:cNvSpPr>
          <p:nvPr>
            <p:ph type="body" idx="1"/>
          </p:nvPr>
        </p:nvSpPr>
        <p:spPr>
          <a:xfrm rot="5400000">
            <a:off x="1349475" y="-450628"/>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01" name="Google Shape;101;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104" name="Google Shape;104;p12"/>
          <p:cNvCxnSpPr/>
          <p:nvPr/>
        </p:nvCxnSpPr>
        <p:spPr>
          <a:xfrm>
            <a:off x="6543675" y="277589"/>
            <a:ext cx="0" cy="4354800"/>
          </a:xfrm>
          <a:prstGeom prst="straightConnector1">
            <a:avLst/>
          </a:prstGeom>
          <a:noFill/>
          <a:ln w="9525" cap="flat" cmpd="sng">
            <a:solidFill>
              <a:srgbClr val="3DACA7"/>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07" name="Google Shape;107;p13"/>
          <p:cNvSpPr txBox="1">
            <a:spLocks noGrp="1"/>
          </p:cNvSpPr>
          <p:nvPr>
            <p:ph type="body" idx="1"/>
          </p:nvPr>
        </p:nvSpPr>
        <p:spPr>
          <a:xfrm>
            <a:off x="685799" y="1035886"/>
            <a:ext cx="38343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08" name="Google Shape;108;p13"/>
          <p:cNvSpPr txBox="1">
            <a:spLocks noGrp="1"/>
          </p:cNvSpPr>
          <p:nvPr>
            <p:ph type="body" idx="2"/>
          </p:nvPr>
        </p:nvSpPr>
        <p:spPr>
          <a:xfrm>
            <a:off x="4683577" y="1035886"/>
            <a:ext cx="38289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09" name="Google Shape;109;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1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12" name="Google Shape;112;p1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13" name="Google Shape;113;p1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14" name="Google Shape;114;p1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17" name="Google Shape;117;p14"/>
          <p:cNvSpPr txBox="1">
            <a:spLocks noGrp="1"/>
          </p:cNvSpPr>
          <p:nvPr>
            <p:ph type="body" idx="1"/>
          </p:nvPr>
        </p:nvSpPr>
        <p:spPr>
          <a:xfrm>
            <a:off x="685799" y="946718"/>
            <a:ext cx="3815100" cy="619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spcBef>
                <a:spcPts val="200"/>
              </a:spcBef>
              <a:spcAft>
                <a:spcPts val="0"/>
              </a:spcAft>
              <a:buClr>
                <a:schemeClr val="dk1"/>
              </a:buClr>
              <a:buSzPts val="1200"/>
              <a:buNone/>
              <a:defRPr sz="1200" b="1"/>
            </a:lvl6pPr>
            <a:lvl7pPr marL="3200400" lvl="6" indent="-228600" algn="l" rtl="0">
              <a:spcBef>
                <a:spcPts val="200"/>
              </a:spcBef>
              <a:spcAft>
                <a:spcPts val="0"/>
              </a:spcAft>
              <a:buClr>
                <a:schemeClr val="dk1"/>
              </a:buClr>
              <a:buSzPts val="1200"/>
              <a:buNone/>
              <a:defRPr sz="1200" b="1"/>
            </a:lvl7pPr>
            <a:lvl8pPr marL="3657600" lvl="7" indent="-228600" algn="l" rtl="0">
              <a:spcBef>
                <a:spcPts val="200"/>
              </a:spcBef>
              <a:spcAft>
                <a:spcPts val="0"/>
              </a:spcAft>
              <a:buClr>
                <a:schemeClr val="dk1"/>
              </a:buClr>
              <a:buSzPts val="1200"/>
              <a:buNone/>
              <a:defRPr sz="1200" b="1"/>
            </a:lvl8pPr>
            <a:lvl9pPr marL="4114800" lvl="8" indent="-228600" algn="l" rtl="0">
              <a:spcBef>
                <a:spcPts val="200"/>
              </a:spcBef>
              <a:spcAft>
                <a:spcPts val="0"/>
              </a:spcAft>
              <a:buClr>
                <a:schemeClr val="dk1"/>
              </a:buClr>
              <a:buSzPts val="1200"/>
              <a:buNone/>
              <a:defRPr sz="1200" b="1"/>
            </a:lvl9pPr>
          </a:lstStyle>
          <a:p>
            <a:endParaRPr/>
          </a:p>
        </p:txBody>
      </p:sp>
      <p:sp>
        <p:nvSpPr>
          <p:cNvPr id="118" name="Google Shape;118;p14"/>
          <p:cNvSpPr txBox="1">
            <a:spLocks noGrp="1"/>
          </p:cNvSpPr>
          <p:nvPr>
            <p:ph type="body" idx="2"/>
          </p:nvPr>
        </p:nvSpPr>
        <p:spPr>
          <a:xfrm>
            <a:off x="685799" y="1616168"/>
            <a:ext cx="3815100" cy="3024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19" name="Google Shape;119;p14"/>
          <p:cNvSpPr txBox="1">
            <a:spLocks noGrp="1"/>
          </p:cNvSpPr>
          <p:nvPr>
            <p:ph type="body" idx="3"/>
          </p:nvPr>
        </p:nvSpPr>
        <p:spPr>
          <a:xfrm>
            <a:off x="4672693" y="946716"/>
            <a:ext cx="3828900" cy="619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spcBef>
                <a:spcPts val="200"/>
              </a:spcBef>
              <a:spcAft>
                <a:spcPts val="0"/>
              </a:spcAft>
              <a:buClr>
                <a:schemeClr val="dk1"/>
              </a:buClr>
              <a:buSzPts val="1200"/>
              <a:buNone/>
              <a:defRPr sz="1200" b="1"/>
            </a:lvl6pPr>
            <a:lvl7pPr marL="3200400" lvl="6" indent="-228600" algn="l" rtl="0">
              <a:spcBef>
                <a:spcPts val="200"/>
              </a:spcBef>
              <a:spcAft>
                <a:spcPts val="0"/>
              </a:spcAft>
              <a:buClr>
                <a:schemeClr val="dk1"/>
              </a:buClr>
              <a:buSzPts val="1200"/>
              <a:buNone/>
              <a:defRPr sz="1200" b="1"/>
            </a:lvl7pPr>
            <a:lvl8pPr marL="3657600" lvl="7" indent="-228600" algn="l" rtl="0">
              <a:spcBef>
                <a:spcPts val="200"/>
              </a:spcBef>
              <a:spcAft>
                <a:spcPts val="0"/>
              </a:spcAft>
              <a:buClr>
                <a:schemeClr val="dk1"/>
              </a:buClr>
              <a:buSzPts val="1200"/>
              <a:buNone/>
              <a:defRPr sz="1200" b="1"/>
            </a:lvl8pPr>
            <a:lvl9pPr marL="4114800" lvl="8" indent="-228600" algn="l" rtl="0">
              <a:spcBef>
                <a:spcPts val="200"/>
              </a:spcBef>
              <a:spcAft>
                <a:spcPts val="0"/>
              </a:spcAft>
              <a:buClr>
                <a:schemeClr val="dk1"/>
              </a:buClr>
              <a:buSzPts val="1200"/>
              <a:buNone/>
              <a:defRPr sz="1200" b="1"/>
            </a:lvl9pPr>
          </a:lstStyle>
          <a:p>
            <a:endParaRPr/>
          </a:p>
        </p:txBody>
      </p:sp>
      <p:sp>
        <p:nvSpPr>
          <p:cNvPr id="120" name="Google Shape;120;p14"/>
          <p:cNvSpPr txBox="1">
            <a:spLocks noGrp="1"/>
          </p:cNvSpPr>
          <p:nvPr>
            <p:ph type="body" idx="4"/>
          </p:nvPr>
        </p:nvSpPr>
        <p:spPr>
          <a:xfrm>
            <a:off x="4672693" y="1616168"/>
            <a:ext cx="3828900" cy="3024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21" name="Google Shape;121;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2" name="Google Shape;122;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1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24" name="Google Shape;124;p14"/>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25" name="Google Shape;125;p14"/>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26" name="Google Shape;126;p14"/>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29" name="Google Shape;12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0" name="Google Shape;13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1" name="Google Shape;131;p1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32" name="Google Shape;132;p1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33" name="Google Shape;133;p1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34" name="Google Shape;134;p1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37" name="Google Shape;137;p16"/>
          <p:cNvSpPr txBox="1">
            <a:spLocks noGrp="1"/>
          </p:cNvSpPr>
          <p:nvPr>
            <p:ph type="body" idx="1"/>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spcBef>
                <a:spcPts val="300"/>
              </a:spcBef>
              <a:spcAft>
                <a:spcPts val="0"/>
              </a:spcAft>
              <a:buClr>
                <a:schemeClr val="dk1"/>
              </a:buClr>
              <a:buSzPts val="1500"/>
              <a:buChar char="⚫"/>
              <a:defRPr sz="1500"/>
            </a:lvl6pPr>
            <a:lvl7pPr marL="3200400" lvl="6" indent="-323850" algn="l" rtl="0">
              <a:spcBef>
                <a:spcPts val="300"/>
              </a:spcBef>
              <a:spcAft>
                <a:spcPts val="0"/>
              </a:spcAft>
              <a:buClr>
                <a:schemeClr val="dk1"/>
              </a:buClr>
              <a:buSzPts val="1500"/>
              <a:buChar char="⚫"/>
              <a:defRPr sz="1500"/>
            </a:lvl7pPr>
            <a:lvl8pPr marL="3657600" lvl="7" indent="-323850" algn="l" rtl="0">
              <a:spcBef>
                <a:spcPts val="300"/>
              </a:spcBef>
              <a:spcAft>
                <a:spcPts val="0"/>
              </a:spcAft>
              <a:buClr>
                <a:schemeClr val="dk1"/>
              </a:buClr>
              <a:buSzPts val="1500"/>
              <a:buChar char="⚫"/>
              <a:defRPr sz="1500"/>
            </a:lvl8pPr>
            <a:lvl9pPr marL="4114800" lvl="8" indent="-323850" algn="l" rtl="0">
              <a:spcBef>
                <a:spcPts val="300"/>
              </a:spcBef>
              <a:spcAft>
                <a:spcPts val="0"/>
              </a:spcAft>
              <a:buClr>
                <a:schemeClr val="dk1"/>
              </a:buClr>
              <a:buSzPts val="1500"/>
              <a:buChar char="⚫"/>
              <a:defRPr sz="1500"/>
            </a:lvl9pPr>
          </a:lstStyle>
          <a:p>
            <a:endParaRPr/>
          </a:p>
        </p:txBody>
      </p:sp>
      <p:sp>
        <p:nvSpPr>
          <p:cNvPr id="138" name="Google Shape;138;p16"/>
          <p:cNvSpPr txBox="1">
            <a:spLocks noGrp="1"/>
          </p:cNvSpPr>
          <p:nvPr>
            <p:ph type="body" idx="2"/>
          </p:nvPr>
        </p:nvSpPr>
        <p:spPr>
          <a:xfrm>
            <a:off x="630936" y="1643745"/>
            <a:ext cx="2948700" cy="2756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900"/>
              <a:buNone/>
              <a:defRPr sz="900"/>
            </a:lvl2pPr>
            <a:lvl3pPr marL="1371600" lvl="2" indent="-228600" algn="l" rtl="0">
              <a:lnSpc>
                <a:spcPct val="90000"/>
              </a:lnSpc>
              <a:spcBef>
                <a:spcPts val="400"/>
              </a:spcBef>
              <a:spcAft>
                <a:spcPts val="0"/>
              </a:spcAft>
              <a:buClr>
                <a:schemeClr val="dk1"/>
              </a:buClr>
              <a:buSzPts val="800"/>
              <a:buNone/>
              <a:defRPr sz="8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139" name="Google Shape;13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1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42" name="Google Shape;142;p16"/>
          <p:cNvSpPr txBox="1">
            <a:spLocks noGrp="1"/>
          </p:cNvSpPr>
          <p:nvPr>
            <p:ph type="title"/>
          </p:nvPr>
        </p:nvSpPr>
        <p:spPr>
          <a:xfrm>
            <a:off x="630936" y="342900"/>
            <a:ext cx="2948700" cy="11157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2400"/>
              <a:buFont typeface="Quattrocento Sans"/>
              <a:buNone/>
              <a:defRPr sz="2400" b="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43" name="Google Shape;143;p16"/>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144" name="Google Shape;144;p1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47" name="Google Shape;147;p17"/>
          <p:cNvSpPr>
            <a:spLocks noGrp="1"/>
          </p:cNvSpPr>
          <p:nvPr>
            <p:ph type="pic" idx="2"/>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Noto Sans Symbols"/>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Noto Sans Symbols"/>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9pPr>
          </a:lstStyle>
          <a:p>
            <a:endParaRPr/>
          </a:p>
        </p:txBody>
      </p:sp>
      <p:sp>
        <p:nvSpPr>
          <p:cNvPr id="148" name="Google Shape;14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9" name="Google Shape;14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0" name="Google Shape;150;p1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51" name="Google Shape;151;p17"/>
          <p:cNvSpPr txBox="1">
            <a:spLocks noGrp="1"/>
          </p:cNvSpPr>
          <p:nvPr>
            <p:ph type="body" idx="1"/>
          </p:nvPr>
        </p:nvSpPr>
        <p:spPr>
          <a:xfrm>
            <a:off x="630936" y="1643745"/>
            <a:ext cx="2948700" cy="2756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900"/>
              <a:buNone/>
              <a:defRPr sz="900"/>
            </a:lvl2pPr>
            <a:lvl3pPr marL="1371600" lvl="2" indent="-228600" algn="l" rtl="0">
              <a:lnSpc>
                <a:spcPct val="90000"/>
              </a:lnSpc>
              <a:spcBef>
                <a:spcPts val="400"/>
              </a:spcBef>
              <a:spcAft>
                <a:spcPts val="0"/>
              </a:spcAft>
              <a:buClr>
                <a:schemeClr val="dk1"/>
              </a:buClr>
              <a:buSzPts val="800"/>
              <a:buNone/>
              <a:defRPr sz="8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152" name="Google Shape;152;p17"/>
          <p:cNvSpPr txBox="1">
            <a:spLocks noGrp="1"/>
          </p:cNvSpPr>
          <p:nvPr>
            <p:ph type="title"/>
          </p:nvPr>
        </p:nvSpPr>
        <p:spPr>
          <a:xfrm>
            <a:off x="630936" y="342900"/>
            <a:ext cx="2948700" cy="11157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2400"/>
              <a:buFont typeface="Quattrocento Sans"/>
              <a:buNone/>
              <a:defRPr sz="2400" b="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53" name="Google Shape;153;p17"/>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154" name="Google Shape;154;p1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57" name="Google Shape;157;p18"/>
          <p:cNvSpPr txBox="1">
            <a:spLocks noGrp="1"/>
          </p:cNvSpPr>
          <p:nvPr>
            <p:ph type="body" idx="1"/>
          </p:nvPr>
        </p:nvSpPr>
        <p:spPr>
          <a:xfrm rot="5400000">
            <a:off x="2786946" y="-1122314"/>
            <a:ext cx="3575400" cy="7891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58" name="Google Shape;158;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0" name="Google Shape;160;p1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61" name="Google Shape;161;p18"/>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62" name="Google Shape;162;p18"/>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63" name="Google Shape;163;p18"/>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1" type="twoObj">
  <p:cSld name="TWO_OBJECTS">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6" name="Google Shape;166;p19"/>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7" name="Google Shape;167;p19"/>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8" name="Google Shape;168;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9" name="Google Shape;169;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0" name="Google Shape;170;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21" name="Google Shape;21;p3"/>
          <p:cNvSpPr txBox="1">
            <a:spLocks noGrp="1"/>
          </p:cNvSpPr>
          <p:nvPr>
            <p:ph type="body" idx="1"/>
          </p:nvPr>
        </p:nvSpPr>
        <p:spPr>
          <a:xfrm>
            <a:off x="633845" y="1035886"/>
            <a:ext cx="3867000" cy="619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spcBef>
                <a:spcPts val="200"/>
              </a:spcBef>
              <a:spcAft>
                <a:spcPts val="0"/>
              </a:spcAft>
              <a:buClr>
                <a:schemeClr val="dk1"/>
              </a:buClr>
              <a:buSzPts val="1200"/>
              <a:buNone/>
              <a:defRPr sz="1200" b="1"/>
            </a:lvl6pPr>
            <a:lvl7pPr marL="3200400" lvl="6" indent="-228600" algn="l" rtl="0">
              <a:spcBef>
                <a:spcPts val="200"/>
              </a:spcBef>
              <a:spcAft>
                <a:spcPts val="0"/>
              </a:spcAft>
              <a:buClr>
                <a:schemeClr val="dk1"/>
              </a:buClr>
              <a:buSzPts val="1200"/>
              <a:buNone/>
              <a:defRPr sz="1200" b="1"/>
            </a:lvl7pPr>
            <a:lvl8pPr marL="3657600" lvl="7" indent="-228600" algn="l" rtl="0">
              <a:spcBef>
                <a:spcPts val="200"/>
              </a:spcBef>
              <a:spcAft>
                <a:spcPts val="0"/>
              </a:spcAft>
              <a:buClr>
                <a:schemeClr val="dk1"/>
              </a:buClr>
              <a:buSzPts val="1200"/>
              <a:buNone/>
              <a:defRPr sz="1200" b="1"/>
            </a:lvl8pPr>
            <a:lvl9pPr marL="4114800" lvl="8" indent="-228600" algn="l" rtl="0">
              <a:spcBef>
                <a:spcPts val="200"/>
              </a:spcBef>
              <a:spcAft>
                <a:spcPts val="0"/>
              </a:spcAft>
              <a:buClr>
                <a:schemeClr val="dk1"/>
              </a:buClr>
              <a:buSzPts val="1200"/>
              <a:buNone/>
              <a:defRPr sz="1200" b="1"/>
            </a:lvl9pPr>
          </a:lstStyle>
          <a:p>
            <a:endParaRPr/>
          </a:p>
        </p:txBody>
      </p:sp>
      <p:sp>
        <p:nvSpPr>
          <p:cNvPr id="22" name="Google Shape;22;p3"/>
          <p:cNvSpPr txBox="1">
            <a:spLocks noGrp="1"/>
          </p:cNvSpPr>
          <p:nvPr>
            <p:ph type="body" idx="2"/>
          </p:nvPr>
        </p:nvSpPr>
        <p:spPr>
          <a:xfrm>
            <a:off x="633845" y="1655160"/>
            <a:ext cx="3867000" cy="2985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3" name="Google Shape;23;p3"/>
          <p:cNvSpPr txBox="1">
            <a:spLocks noGrp="1"/>
          </p:cNvSpPr>
          <p:nvPr>
            <p:ph type="body" idx="3"/>
          </p:nvPr>
        </p:nvSpPr>
        <p:spPr>
          <a:xfrm>
            <a:off x="4629150" y="1035887"/>
            <a:ext cx="3886200" cy="619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spcBef>
                <a:spcPts val="200"/>
              </a:spcBef>
              <a:spcAft>
                <a:spcPts val="0"/>
              </a:spcAft>
              <a:buClr>
                <a:schemeClr val="dk1"/>
              </a:buClr>
              <a:buSzPts val="1200"/>
              <a:buNone/>
              <a:defRPr sz="1200" b="1"/>
            </a:lvl6pPr>
            <a:lvl7pPr marL="3200400" lvl="6" indent="-228600" algn="l" rtl="0">
              <a:spcBef>
                <a:spcPts val="200"/>
              </a:spcBef>
              <a:spcAft>
                <a:spcPts val="0"/>
              </a:spcAft>
              <a:buClr>
                <a:schemeClr val="dk1"/>
              </a:buClr>
              <a:buSzPts val="1200"/>
              <a:buNone/>
              <a:defRPr sz="1200" b="1"/>
            </a:lvl7pPr>
            <a:lvl8pPr marL="3657600" lvl="7" indent="-228600" algn="l" rtl="0">
              <a:spcBef>
                <a:spcPts val="200"/>
              </a:spcBef>
              <a:spcAft>
                <a:spcPts val="0"/>
              </a:spcAft>
              <a:buClr>
                <a:schemeClr val="dk1"/>
              </a:buClr>
              <a:buSzPts val="1200"/>
              <a:buNone/>
              <a:defRPr sz="1200" b="1"/>
            </a:lvl8pPr>
            <a:lvl9pPr marL="4114800" lvl="8" indent="-228600" algn="l" rtl="0">
              <a:spcBef>
                <a:spcPts val="200"/>
              </a:spcBef>
              <a:spcAft>
                <a:spcPts val="0"/>
              </a:spcAft>
              <a:buClr>
                <a:schemeClr val="dk1"/>
              </a:buClr>
              <a:buSzPts val="1200"/>
              <a:buNone/>
              <a:defRPr sz="1200" b="1"/>
            </a:lvl9pPr>
          </a:lstStyle>
          <a:p>
            <a:endParaRPr/>
          </a:p>
        </p:txBody>
      </p:sp>
      <p:sp>
        <p:nvSpPr>
          <p:cNvPr id="24" name="Google Shape;24;p3"/>
          <p:cNvSpPr txBox="1">
            <a:spLocks noGrp="1"/>
          </p:cNvSpPr>
          <p:nvPr>
            <p:ph type="body" idx="4"/>
          </p:nvPr>
        </p:nvSpPr>
        <p:spPr>
          <a:xfrm>
            <a:off x="4629150" y="1655160"/>
            <a:ext cx="3886200" cy="2985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5" name="Google Shape;25;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6" name="Google Shape;26;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7" name="Google Shape;27;p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8" name="Google Shape;28;p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29" name="Google Shape;29;p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30" name="Google Shape;30;p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33" name="Google Shape;33;p4"/>
          <p:cNvSpPr txBox="1">
            <a:spLocks noGrp="1"/>
          </p:cNvSpPr>
          <p:nvPr>
            <p:ph type="title"/>
          </p:nvPr>
        </p:nvSpPr>
        <p:spPr>
          <a:xfrm>
            <a:off x="623888" y="1284317"/>
            <a:ext cx="7886700" cy="21384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4500"/>
              <a:buFont typeface="Quattrocento Sans"/>
              <a:buNone/>
              <a:defRPr sz="45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4" name="Google Shape;34;p4"/>
          <p:cNvSpPr txBox="1">
            <a:spLocks noGrp="1"/>
          </p:cNvSpPr>
          <p:nvPr>
            <p:ph type="body" idx="1"/>
          </p:nvPr>
        </p:nvSpPr>
        <p:spPr>
          <a:xfrm>
            <a:off x="623888" y="3414475"/>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3F3F3F"/>
              </a:buClr>
              <a:buSzPts val="1800"/>
              <a:buNone/>
              <a:defRPr sz="1800">
                <a:solidFill>
                  <a:srgbClr val="3F3F3F"/>
                </a:solidFill>
              </a:defRPr>
            </a:lvl1pPr>
            <a:lvl2pPr marL="914400" lvl="1" indent="-228600" algn="l" rtl="0">
              <a:lnSpc>
                <a:spcPct val="90000"/>
              </a:lnSpc>
              <a:spcBef>
                <a:spcPts val="400"/>
              </a:spcBef>
              <a:spcAft>
                <a:spcPts val="0"/>
              </a:spcAft>
              <a:buClr>
                <a:srgbClr val="888888"/>
              </a:buClr>
              <a:buSzPts val="1400"/>
              <a:buNone/>
              <a:defRPr sz="1400">
                <a:solidFill>
                  <a:srgbClr val="888888"/>
                </a:solidFill>
              </a:defRPr>
            </a:lvl2pPr>
            <a:lvl3pPr marL="1371600" lvl="2" indent="-228600" algn="l" rtl="0">
              <a:lnSpc>
                <a:spcPct val="90000"/>
              </a:lnSpc>
              <a:spcBef>
                <a:spcPts val="400"/>
              </a:spcBef>
              <a:spcAft>
                <a:spcPts val="0"/>
              </a:spcAft>
              <a:buClr>
                <a:srgbClr val="888888"/>
              </a:buClr>
              <a:buSzPts val="1200"/>
              <a:buNone/>
              <a:defRPr sz="1200">
                <a:solidFill>
                  <a:srgbClr val="888888"/>
                </a:solidFill>
              </a:defRPr>
            </a:lvl3pPr>
            <a:lvl4pPr marL="1828800" lvl="3" indent="-228600" algn="l" rtl="0">
              <a:lnSpc>
                <a:spcPct val="90000"/>
              </a:lnSpc>
              <a:spcBef>
                <a:spcPts val="400"/>
              </a:spcBef>
              <a:spcAft>
                <a:spcPts val="0"/>
              </a:spcAft>
              <a:buClr>
                <a:srgbClr val="888888"/>
              </a:buClr>
              <a:buSzPts val="1100"/>
              <a:buNone/>
              <a:defRPr sz="1100">
                <a:solidFill>
                  <a:srgbClr val="888888"/>
                </a:solidFill>
              </a:defRPr>
            </a:lvl4pPr>
            <a:lvl5pPr marL="2286000" lvl="4" indent="-228600" algn="l" rtl="0">
              <a:lnSpc>
                <a:spcPct val="90000"/>
              </a:lnSpc>
              <a:spcBef>
                <a:spcPts val="400"/>
              </a:spcBef>
              <a:spcAft>
                <a:spcPts val="0"/>
              </a:spcAft>
              <a:buClr>
                <a:srgbClr val="888888"/>
              </a:buClr>
              <a:buSzPts val="1100"/>
              <a:buNone/>
              <a:defRPr sz="1100">
                <a:solidFill>
                  <a:srgbClr val="888888"/>
                </a:solidFill>
              </a:defRPr>
            </a:lvl5pPr>
            <a:lvl6pPr marL="2743200" lvl="5" indent="-228600" algn="l" rtl="0">
              <a:spcBef>
                <a:spcPts val="200"/>
              </a:spcBef>
              <a:spcAft>
                <a:spcPts val="0"/>
              </a:spcAft>
              <a:buClr>
                <a:srgbClr val="888888"/>
              </a:buClr>
              <a:buSzPts val="1100"/>
              <a:buNone/>
              <a:defRPr sz="1100">
                <a:solidFill>
                  <a:srgbClr val="888888"/>
                </a:solidFill>
              </a:defRPr>
            </a:lvl6pPr>
            <a:lvl7pPr marL="3200400" lvl="6" indent="-228600" algn="l" rtl="0">
              <a:spcBef>
                <a:spcPts val="200"/>
              </a:spcBef>
              <a:spcAft>
                <a:spcPts val="0"/>
              </a:spcAft>
              <a:buClr>
                <a:srgbClr val="888888"/>
              </a:buClr>
              <a:buSzPts val="1100"/>
              <a:buNone/>
              <a:defRPr sz="1100">
                <a:solidFill>
                  <a:srgbClr val="888888"/>
                </a:solidFill>
              </a:defRPr>
            </a:lvl7pPr>
            <a:lvl8pPr marL="3657600" lvl="7" indent="-228600" algn="l" rtl="0">
              <a:spcBef>
                <a:spcPts val="200"/>
              </a:spcBef>
              <a:spcAft>
                <a:spcPts val="0"/>
              </a:spcAft>
              <a:buClr>
                <a:srgbClr val="888888"/>
              </a:buClr>
              <a:buSzPts val="1100"/>
              <a:buNone/>
              <a:defRPr sz="1100">
                <a:solidFill>
                  <a:srgbClr val="888888"/>
                </a:solidFill>
              </a:defRPr>
            </a:lvl8pPr>
            <a:lvl9pPr marL="4114800" lvl="8" indent="-228600" algn="l" rtl="0">
              <a:spcBef>
                <a:spcPts val="200"/>
              </a:spcBef>
              <a:spcAft>
                <a:spcPts val="0"/>
              </a:spcAft>
              <a:buClr>
                <a:srgbClr val="888888"/>
              </a:buClr>
              <a:buSzPts val="1100"/>
              <a:buNone/>
              <a:defRPr sz="1100">
                <a:solidFill>
                  <a:srgbClr val="888888"/>
                </a:solidFill>
              </a:defRPr>
            </a:lvl9pPr>
          </a:lstStyle>
          <a:p>
            <a:endParaRPr/>
          </a:p>
        </p:txBody>
      </p:sp>
      <p:sp>
        <p:nvSpPr>
          <p:cNvPr id="35" name="Google Shape;35;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6" name="Google Shape;36;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7" name="Google Shape;37;p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pic>
        <p:nvPicPr>
          <p:cNvPr id="39" name="Google Shape;39;p5"/>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40" name="Google Shape;40;p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1" name="Google Shape;41;p5"/>
          <p:cNvSpPr txBox="1">
            <a:spLocks noGrp="1"/>
          </p:cNvSpPr>
          <p:nvPr>
            <p:ph type="body" idx="1"/>
          </p:nvPr>
        </p:nvSpPr>
        <p:spPr>
          <a:xfrm>
            <a:off x="633845" y="1035887"/>
            <a:ext cx="78867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42" name="Google Shape;42;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3" name="Google Shape;43;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4" name="Google Shape;44;p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45" name="Google Shape;45;p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46" name="Google Shape;46;p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7"/>
        <p:cNvGrpSpPr/>
        <p:nvPr/>
      </p:nvGrpSpPr>
      <p:grpSpPr>
        <a:xfrm>
          <a:off x="0" y="0"/>
          <a:ext cx="0" cy="0"/>
          <a:chOff x="0" y="0"/>
          <a:chExt cx="0" cy="0"/>
        </a:xfrm>
      </p:grpSpPr>
      <p:pic>
        <p:nvPicPr>
          <p:cNvPr id="48" name="Google Shape;48;p6"/>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49" name="Google Shape;49;p6"/>
          <p:cNvSpPr txBox="1">
            <a:spLocks noGrp="1"/>
          </p:cNvSpPr>
          <p:nvPr>
            <p:ph type="body" idx="1"/>
          </p:nvPr>
        </p:nvSpPr>
        <p:spPr>
          <a:xfrm>
            <a:off x="633845" y="1035887"/>
            <a:ext cx="38862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50" name="Google Shape;50;p6"/>
          <p:cNvSpPr txBox="1">
            <a:spLocks noGrp="1"/>
          </p:cNvSpPr>
          <p:nvPr>
            <p:ph type="body" idx="2"/>
          </p:nvPr>
        </p:nvSpPr>
        <p:spPr>
          <a:xfrm>
            <a:off x="4629150" y="1035887"/>
            <a:ext cx="38862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51" name="Google Shape;51;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2" name="Google Shape;52;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3" name="Google Shape;53;p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4" name="Google Shape;54;p6"/>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55" name="Google Shape;55;p6"/>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56" name="Google Shape;56;p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59" name="Google Shape;59;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2" name="Google Shape;62;p7"/>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63" name="Google Shape;63;p7"/>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64" name="Google Shape;64;p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71" name="Google Shape;71;p9"/>
          <p:cNvSpPr txBox="1">
            <a:spLocks noGrp="1"/>
          </p:cNvSpPr>
          <p:nvPr>
            <p:ph type="title"/>
          </p:nvPr>
        </p:nvSpPr>
        <p:spPr>
          <a:xfrm>
            <a:off x="630936" y="342900"/>
            <a:ext cx="29487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2400"/>
              <a:buFont typeface="Quattrocento Sans"/>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9"/>
          <p:cNvSpPr txBox="1">
            <a:spLocks noGrp="1"/>
          </p:cNvSpPr>
          <p:nvPr>
            <p:ph type="body" idx="1"/>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spcBef>
                <a:spcPts val="300"/>
              </a:spcBef>
              <a:spcAft>
                <a:spcPts val="0"/>
              </a:spcAft>
              <a:buClr>
                <a:schemeClr val="dk1"/>
              </a:buClr>
              <a:buSzPts val="1500"/>
              <a:buChar char="⚫"/>
              <a:defRPr sz="1500"/>
            </a:lvl6pPr>
            <a:lvl7pPr marL="3200400" lvl="6" indent="-323850" algn="l" rtl="0">
              <a:spcBef>
                <a:spcPts val="300"/>
              </a:spcBef>
              <a:spcAft>
                <a:spcPts val="0"/>
              </a:spcAft>
              <a:buClr>
                <a:schemeClr val="dk1"/>
              </a:buClr>
              <a:buSzPts val="1500"/>
              <a:buChar char="⚫"/>
              <a:defRPr sz="1500"/>
            </a:lvl7pPr>
            <a:lvl8pPr marL="3657600" lvl="7" indent="-323850" algn="l" rtl="0">
              <a:spcBef>
                <a:spcPts val="300"/>
              </a:spcBef>
              <a:spcAft>
                <a:spcPts val="0"/>
              </a:spcAft>
              <a:buClr>
                <a:schemeClr val="dk1"/>
              </a:buClr>
              <a:buSzPts val="1500"/>
              <a:buChar char="⚫"/>
              <a:defRPr sz="1500"/>
            </a:lvl8pPr>
            <a:lvl9pPr marL="4114800" lvl="8" indent="-323850" algn="l" rtl="0">
              <a:spcBef>
                <a:spcPts val="300"/>
              </a:spcBef>
              <a:spcAft>
                <a:spcPts val="0"/>
              </a:spcAft>
              <a:buClr>
                <a:schemeClr val="dk1"/>
              </a:buClr>
              <a:buSzPts val="1500"/>
              <a:buChar char="⚫"/>
              <a:defRPr sz="1500"/>
            </a:lvl9pPr>
          </a:lstStyle>
          <a:p>
            <a:endParaRPr/>
          </a:p>
        </p:txBody>
      </p:sp>
      <p:sp>
        <p:nvSpPr>
          <p:cNvPr id="73" name="Google Shape;73;p9"/>
          <p:cNvSpPr txBox="1">
            <a:spLocks noGrp="1"/>
          </p:cNvSpPr>
          <p:nvPr>
            <p:ph type="body" idx="2"/>
          </p:nvPr>
        </p:nvSpPr>
        <p:spPr>
          <a:xfrm>
            <a:off x="630936" y="1543049"/>
            <a:ext cx="2948700" cy="28575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900"/>
              <a:buNone/>
              <a:defRPr sz="900"/>
            </a:lvl2pPr>
            <a:lvl3pPr marL="1371600" lvl="2" indent="-228600" algn="l" rtl="0">
              <a:lnSpc>
                <a:spcPct val="90000"/>
              </a:lnSpc>
              <a:spcBef>
                <a:spcPts val="400"/>
              </a:spcBef>
              <a:spcAft>
                <a:spcPts val="0"/>
              </a:spcAft>
              <a:buClr>
                <a:schemeClr val="dk1"/>
              </a:buClr>
              <a:buSzPts val="800"/>
              <a:buNone/>
              <a:defRPr sz="8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74" name="Google Shape;74;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9"/>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77" name="Google Shape;77;p9"/>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78" name="Google Shape;78;p9"/>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81" name="Google Shape;81;p10"/>
          <p:cNvSpPr txBox="1">
            <a:spLocks noGrp="1"/>
          </p:cNvSpPr>
          <p:nvPr>
            <p:ph type="title"/>
          </p:nvPr>
        </p:nvSpPr>
        <p:spPr>
          <a:xfrm>
            <a:off x="630936" y="342900"/>
            <a:ext cx="29487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2400"/>
              <a:buFont typeface="Quattrocento Sans"/>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2" name="Google Shape;82;p10"/>
          <p:cNvSpPr>
            <a:spLocks noGrp="1"/>
          </p:cNvSpPr>
          <p:nvPr>
            <p:ph type="pic" idx="2"/>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Noto Sans Symbols"/>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Noto Sans Symbols"/>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9pPr>
          </a:lstStyle>
          <a:p>
            <a:endParaRPr/>
          </a:p>
        </p:txBody>
      </p:sp>
      <p:sp>
        <p:nvSpPr>
          <p:cNvPr id="83" name="Google Shape;83;p10"/>
          <p:cNvSpPr txBox="1">
            <a:spLocks noGrp="1"/>
          </p:cNvSpPr>
          <p:nvPr>
            <p:ph type="body" idx="1"/>
          </p:nvPr>
        </p:nvSpPr>
        <p:spPr>
          <a:xfrm>
            <a:off x="630936" y="1543050"/>
            <a:ext cx="2948700" cy="28575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900"/>
              <a:buNone/>
              <a:defRPr sz="900"/>
            </a:lvl2pPr>
            <a:lvl3pPr marL="1371600" lvl="2" indent="-228600" algn="l" rtl="0">
              <a:lnSpc>
                <a:spcPct val="90000"/>
              </a:lnSpc>
              <a:spcBef>
                <a:spcPts val="400"/>
              </a:spcBef>
              <a:spcAft>
                <a:spcPts val="0"/>
              </a:spcAft>
              <a:buClr>
                <a:schemeClr val="dk1"/>
              </a:buClr>
              <a:buSzPts val="800"/>
              <a:buNone/>
              <a:defRPr sz="8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84" name="Google Shape;84;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6" name="Google Shape;86;p10"/>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87" name="Google Shape;87;p10"/>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88" name="Google Shape;88;p10"/>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3845" y="274320"/>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rgbClr val="3EADA7"/>
              </a:buClr>
              <a:buSzPts val="3300"/>
              <a:buFont typeface="Quattrocento Sans"/>
              <a:buNone/>
              <a:defRPr sz="3300" b="0" i="0" u="none" strike="noStrike" cap="none">
                <a:solidFill>
                  <a:srgbClr val="3EADA7"/>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33845" y="1371600"/>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Noto Sans Symbols"/>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888888"/>
                </a:solidFill>
                <a:latin typeface="Calibri"/>
                <a:ea typeface="Calibri"/>
                <a:cs typeface="Calibri"/>
                <a:sym typeface="Calibri"/>
              </a:defRPr>
            </a:lvl1pPr>
            <a:lvl2pPr marL="0" marR="0" lvl="1" indent="0" algn="r" rtl="0">
              <a:spcBef>
                <a:spcPts val="0"/>
              </a:spcBef>
              <a:buNone/>
              <a:defRPr sz="800" b="0" i="0" u="none" strike="noStrike" cap="none">
                <a:solidFill>
                  <a:srgbClr val="888888"/>
                </a:solidFill>
                <a:latin typeface="Calibri"/>
                <a:ea typeface="Calibri"/>
                <a:cs typeface="Calibri"/>
                <a:sym typeface="Calibri"/>
              </a:defRPr>
            </a:lvl2pPr>
            <a:lvl3pPr marL="0" marR="0" lvl="2" indent="0" algn="r" rtl="0">
              <a:spcBef>
                <a:spcPts val="0"/>
              </a:spcBef>
              <a:buNone/>
              <a:defRPr sz="800" b="0" i="0" u="none" strike="noStrike" cap="none">
                <a:solidFill>
                  <a:srgbClr val="888888"/>
                </a:solidFill>
                <a:latin typeface="Calibri"/>
                <a:ea typeface="Calibri"/>
                <a:cs typeface="Calibri"/>
                <a:sym typeface="Calibri"/>
              </a:defRPr>
            </a:lvl3pPr>
            <a:lvl4pPr marL="0" marR="0" lvl="3" indent="0" algn="r" rtl="0">
              <a:spcBef>
                <a:spcPts val="0"/>
              </a:spcBef>
              <a:buNone/>
              <a:defRPr sz="800" b="0" i="0" u="none" strike="noStrike" cap="none">
                <a:solidFill>
                  <a:srgbClr val="888888"/>
                </a:solidFill>
                <a:latin typeface="Calibri"/>
                <a:ea typeface="Calibri"/>
                <a:cs typeface="Calibri"/>
                <a:sym typeface="Calibri"/>
              </a:defRPr>
            </a:lvl4pPr>
            <a:lvl5pPr marL="0" marR="0" lvl="4" indent="0" algn="r" rtl="0">
              <a:spcBef>
                <a:spcPts val="0"/>
              </a:spcBef>
              <a:buNone/>
              <a:defRPr sz="800" b="0" i="0" u="none" strike="noStrike" cap="none">
                <a:solidFill>
                  <a:srgbClr val="888888"/>
                </a:solidFill>
                <a:latin typeface="Calibri"/>
                <a:ea typeface="Calibri"/>
                <a:cs typeface="Calibri"/>
                <a:sym typeface="Calibri"/>
              </a:defRPr>
            </a:lvl5pPr>
            <a:lvl6pPr marL="0" marR="0" lvl="5" indent="0" algn="r" rtl="0">
              <a:spcBef>
                <a:spcPts val="0"/>
              </a:spcBef>
              <a:buNone/>
              <a:defRPr sz="800" b="0" i="0" u="none" strike="noStrike" cap="none">
                <a:solidFill>
                  <a:srgbClr val="888888"/>
                </a:solidFill>
                <a:latin typeface="Calibri"/>
                <a:ea typeface="Calibri"/>
                <a:cs typeface="Calibri"/>
                <a:sym typeface="Calibri"/>
              </a:defRPr>
            </a:lvl6pPr>
            <a:lvl7pPr marL="0" marR="0" lvl="6" indent="0" algn="r" rtl="0">
              <a:spcBef>
                <a:spcPts val="0"/>
              </a:spcBef>
              <a:buNone/>
              <a:defRPr sz="800" b="0" i="0" u="none" strike="noStrike" cap="none">
                <a:solidFill>
                  <a:srgbClr val="888888"/>
                </a:solidFill>
                <a:latin typeface="Calibri"/>
                <a:ea typeface="Calibri"/>
                <a:cs typeface="Calibri"/>
                <a:sym typeface="Calibri"/>
              </a:defRPr>
            </a:lvl7pPr>
            <a:lvl8pPr marL="0" marR="0" lvl="7" indent="0" algn="r" rtl="0">
              <a:spcBef>
                <a:spcPts val="0"/>
              </a:spcBef>
              <a:buNone/>
              <a:defRPr sz="800" b="0" i="0" u="none" strike="noStrike" cap="none">
                <a:solidFill>
                  <a:srgbClr val="888888"/>
                </a:solidFill>
                <a:latin typeface="Calibri"/>
                <a:ea typeface="Calibri"/>
                <a:cs typeface="Calibri"/>
                <a:sym typeface="Calibri"/>
              </a:defRPr>
            </a:lvl8pPr>
            <a:lvl9pPr marL="0" marR="0" lvl="8" indent="0" algn="r" rtl="0">
              <a:spcBef>
                <a:spcPts val="0"/>
              </a:spcBef>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ani23102@iiitd.ac.in" TargetMode="External"/><Relationship Id="rId3" Type="http://schemas.openxmlformats.org/officeDocument/2006/relationships/hyperlink" Target="mailto:aaditya23006@iiitd.ac.in" TargetMode="External"/><Relationship Id="rId7" Type="http://schemas.openxmlformats.org/officeDocument/2006/relationships/hyperlink" Target="mailto:jayshil23138@iiitd.ac.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ohit21542@iiitd.ac.in" TargetMode="External"/><Relationship Id="rId5" Type="http://schemas.openxmlformats.org/officeDocument/2006/relationships/hyperlink" Target="mailto:vishal21575@iiitd.ac.in" TargetMode="External"/><Relationship Id="rId4" Type="http://schemas.openxmlformats.org/officeDocument/2006/relationships/hyperlink" Target="mailto:vishal21575@iiitd.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subTitle" idx="1"/>
          </p:nvPr>
        </p:nvSpPr>
        <p:spPr>
          <a:xfrm>
            <a:off x="3804050" y="2495800"/>
            <a:ext cx="4398000" cy="22995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300" b="1" dirty="0">
                <a:solidFill>
                  <a:schemeClr val="lt1"/>
                </a:solidFill>
                <a:latin typeface="Times New Roman"/>
                <a:ea typeface="Times New Roman"/>
                <a:cs typeface="Times New Roman"/>
                <a:sym typeface="Times New Roman"/>
              </a:rPr>
              <a:t>Aaditya Bhargav</a:t>
            </a:r>
            <a:r>
              <a:rPr lang="en" sz="1300" dirty="0">
                <a:solidFill>
                  <a:schemeClr val="lt1"/>
                </a:solidFill>
                <a:latin typeface="Times New Roman"/>
                <a:ea typeface="Times New Roman"/>
                <a:cs typeface="Times New Roman"/>
                <a:sym typeface="Times New Roman"/>
              </a:rPr>
              <a:t>	</a:t>
            </a:r>
            <a:r>
              <a:rPr lang="en" sz="1300" dirty="0" smtClean="0">
                <a:solidFill>
                  <a:schemeClr val="lt1"/>
                </a:solidFill>
                <a:latin typeface="Times New Roman"/>
                <a:ea typeface="Times New Roman"/>
                <a:cs typeface="Times New Roman"/>
                <a:sym typeface="Times New Roman"/>
              </a:rPr>
              <a:t>  </a:t>
            </a:r>
            <a:r>
              <a:rPr lang="en" sz="1300" u="sng" dirty="0" smtClean="0">
                <a:solidFill>
                  <a:schemeClr val="lt1"/>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aaditya23006</a:t>
            </a:r>
            <a:r>
              <a:rPr lang="en" sz="1300" u="sng" dirty="0" smtClean="0">
                <a:solidFill>
                  <a:schemeClr val="lt1"/>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@iiitd.ac.in</a:t>
            </a:r>
            <a:r>
              <a:rPr lang="en" sz="1300" dirty="0" smtClean="0">
                <a:solidFill>
                  <a:schemeClr val="lt1"/>
                </a:solidFill>
                <a:latin typeface="Times New Roman"/>
                <a:ea typeface="Times New Roman"/>
                <a:cs typeface="Times New Roman"/>
                <a:sym typeface="Times New Roman"/>
              </a:rPr>
              <a:t>     </a:t>
            </a:r>
            <a:endParaRPr sz="1300">
              <a:solidFill>
                <a:schemeClr val="lt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300" b="1" dirty="0">
                <a:solidFill>
                  <a:schemeClr val="lt1"/>
                </a:solidFill>
                <a:latin typeface="Times New Roman"/>
                <a:ea typeface="Times New Roman"/>
                <a:cs typeface="Times New Roman"/>
                <a:sym typeface="Times New Roman"/>
              </a:rPr>
              <a:t>Vishal Singh</a:t>
            </a:r>
            <a:r>
              <a:rPr lang="en" sz="1300" dirty="0">
                <a:solidFill>
                  <a:schemeClr val="lt1"/>
                </a:solidFill>
                <a:latin typeface="Times New Roman"/>
                <a:ea typeface="Times New Roman"/>
                <a:cs typeface="Times New Roman"/>
                <a:sym typeface="Times New Roman"/>
              </a:rPr>
              <a:t>		</a:t>
            </a:r>
            <a:r>
              <a:rPr lang="en" sz="1300" dirty="0" smtClean="0">
                <a:solidFill>
                  <a:schemeClr val="lt1"/>
                </a:solidFill>
                <a:latin typeface="Times New Roman"/>
                <a:ea typeface="Times New Roman"/>
                <a:cs typeface="Times New Roman"/>
                <a:sym typeface="Times New Roman"/>
              </a:rPr>
              <a:t>  </a:t>
            </a:r>
            <a:r>
              <a:rPr lang="en" sz="1300" u="sng" dirty="0" smtClean="0">
                <a:solidFill>
                  <a:schemeClr val="lt1"/>
                </a:solidFill>
                <a:latin typeface="Times New Roman"/>
                <a:ea typeface="Times New Roman"/>
                <a:cs typeface="Times New Roman"/>
                <a:sym typeface="Times New Roman"/>
                <a:hlinkClick r:id="rId4"/>
              </a:rPr>
              <a:t>vishal21575@iiitd.a</a:t>
            </a:r>
            <a:r>
              <a:rPr lang="en" sz="1300" u="sng" dirty="0" smtClean="0">
                <a:solidFill>
                  <a:schemeClr val="lt1"/>
                </a:solid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c.in</a:t>
            </a:r>
            <a:endParaRPr sz="1300" b="1">
              <a:solidFill>
                <a:schemeClr val="l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300" b="1" dirty="0">
                <a:solidFill>
                  <a:schemeClr val="lt1"/>
                </a:solidFill>
                <a:latin typeface="Times New Roman"/>
                <a:ea typeface="Times New Roman"/>
                <a:cs typeface="Times New Roman"/>
                <a:sym typeface="Times New Roman"/>
              </a:rPr>
              <a:t>Mohit</a:t>
            </a:r>
            <a:r>
              <a:rPr lang="en" sz="1300" dirty="0">
                <a:solidFill>
                  <a:schemeClr val="lt1"/>
                </a:solidFill>
                <a:latin typeface="Times New Roman"/>
                <a:ea typeface="Times New Roman"/>
                <a:cs typeface="Times New Roman"/>
                <a:sym typeface="Times New Roman"/>
              </a:rPr>
              <a:t>		</a:t>
            </a:r>
            <a:r>
              <a:rPr lang="en" sz="1300" dirty="0" smtClean="0">
                <a:solidFill>
                  <a:schemeClr val="lt1"/>
                </a:solidFill>
                <a:latin typeface="Times New Roman"/>
                <a:ea typeface="Times New Roman"/>
                <a:cs typeface="Times New Roman"/>
                <a:sym typeface="Times New Roman"/>
              </a:rPr>
              <a:t>  </a:t>
            </a:r>
            <a:r>
              <a:rPr lang="en" sz="1300" u="sng" dirty="0" smtClean="0">
                <a:solidFill>
                  <a:schemeClr val="lt1"/>
                </a:solidFill>
                <a:latin typeface="Times New Roman"/>
                <a:ea typeface="Times New Roman"/>
                <a:cs typeface="Times New Roman"/>
                <a:sym typeface="Times New Roman"/>
                <a:hlinkClick r:id="rId6"/>
              </a:rPr>
              <a:t>mohit21542@iiitd.ac.in</a:t>
            </a:r>
            <a:r>
              <a:rPr lang="en" sz="1300" dirty="0" smtClean="0">
                <a:solidFill>
                  <a:schemeClr val="lt1"/>
                </a:solidFill>
                <a:latin typeface="Times New Roman"/>
                <a:ea typeface="Times New Roman"/>
                <a:cs typeface="Times New Roman"/>
                <a:sym typeface="Times New Roman"/>
              </a:rPr>
              <a:t>         </a:t>
            </a:r>
            <a:endParaRPr sz="1300">
              <a:solidFill>
                <a:schemeClr val="lt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300" b="1" dirty="0">
                <a:solidFill>
                  <a:schemeClr val="lt1"/>
                </a:solidFill>
                <a:latin typeface="Times New Roman"/>
                <a:ea typeface="Times New Roman"/>
                <a:cs typeface="Times New Roman"/>
                <a:sym typeface="Times New Roman"/>
              </a:rPr>
              <a:t>Shah Jayshil </a:t>
            </a:r>
            <a:r>
              <a:rPr lang="en" sz="1300" b="1" dirty="0" smtClean="0">
                <a:solidFill>
                  <a:schemeClr val="lt1"/>
                </a:solidFill>
                <a:latin typeface="Times New Roman"/>
                <a:ea typeface="Times New Roman"/>
                <a:cs typeface="Times New Roman"/>
                <a:sym typeface="Times New Roman"/>
              </a:rPr>
              <a:t>Ketankumar</a:t>
            </a:r>
            <a:r>
              <a:rPr lang="en" sz="1300" b="1" dirty="0">
                <a:solidFill>
                  <a:schemeClr val="lt1"/>
                </a:solidFill>
                <a:latin typeface="Times New Roman"/>
                <a:ea typeface="Times New Roman"/>
                <a:cs typeface="Times New Roman"/>
                <a:sym typeface="Times New Roman"/>
              </a:rPr>
              <a:t> </a:t>
            </a:r>
            <a:r>
              <a:rPr lang="en" sz="1300" b="1" dirty="0" smtClean="0">
                <a:solidFill>
                  <a:schemeClr val="lt1"/>
                </a:solidFill>
                <a:latin typeface="Times New Roman"/>
                <a:ea typeface="Times New Roman"/>
                <a:cs typeface="Times New Roman"/>
                <a:sym typeface="Times New Roman"/>
              </a:rPr>
              <a:t> </a:t>
            </a:r>
            <a:r>
              <a:rPr lang="en" sz="1300" u="sng" dirty="0" smtClean="0">
                <a:solidFill>
                  <a:schemeClr val="lt1"/>
                </a:solidFill>
                <a:latin typeface="Times New Roman"/>
                <a:ea typeface="Times New Roman"/>
                <a:cs typeface="Times New Roman"/>
                <a:sym typeface="Times New Roman"/>
                <a:hlinkClick r:id="rId7"/>
              </a:rPr>
              <a:t>jayshil23138@iiitd.ac.in</a:t>
            </a:r>
            <a:endParaRPr sz="1300">
              <a:solidFill>
                <a:schemeClr val="lt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300" b="1" dirty="0">
                <a:solidFill>
                  <a:schemeClr val="lt1"/>
                </a:solidFill>
                <a:latin typeface="Times New Roman"/>
                <a:ea typeface="Times New Roman"/>
                <a:cs typeface="Times New Roman"/>
                <a:sym typeface="Times New Roman"/>
              </a:rPr>
              <a:t>Vani Mittal</a:t>
            </a:r>
            <a:r>
              <a:rPr lang="en" sz="1300" dirty="0">
                <a:solidFill>
                  <a:schemeClr val="lt1"/>
                </a:solidFill>
                <a:latin typeface="Times New Roman"/>
                <a:ea typeface="Times New Roman"/>
                <a:cs typeface="Times New Roman"/>
                <a:sym typeface="Times New Roman"/>
              </a:rPr>
              <a:t>	</a:t>
            </a:r>
            <a:r>
              <a:rPr lang="en" sz="1300" dirty="0">
                <a:solidFill>
                  <a:schemeClr val="lt1"/>
                </a:solidFill>
                <a:latin typeface="Times New Roman"/>
                <a:ea typeface="Times New Roman"/>
                <a:cs typeface="Times New Roman"/>
                <a:sym typeface="Times New Roman"/>
              </a:rPr>
              <a:t>	</a:t>
            </a:r>
            <a:r>
              <a:rPr lang="en" sz="1300" dirty="0" smtClean="0">
                <a:solidFill>
                  <a:schemeClr val="lt1"/>
                </a:solidFill>
                <a:latin typeface="Times New Roman"/>
                <a:ea typeface="Times New Roman"/>
                <a:cs typeface="Times New Roman"/>
                <a:sym typeface="Times New Roman"/>
              </a:rPr>
              <a:t>  </a:t>
            </a:r>
            <a:r>
              <a:rPr lang="en" sz="1300" u="sng" dirty="0" smtClean="0">
                <a:solidFill>
                  <a:schemeClr val="lt1"/>
                </a:solidFill>
                <a:latin typeface="Times New Roman"/>
                <a:ea typeface="Times New Roman"/>
                <a:cs typeface="Times New Roman"/>
                <a:sym typeface="Times New Roman"/>
                <a:hlinkClick r:id="rId8"/>
              </a:rPr>
              <a:t>vani23102@iiitd.ac.in</a:t>
            </a:r>
            <a:endParaRPr sz="1300">
              <a:solidFill>
                <a:schemeClr val="lt1"/>
              </a:solidFill>
              <a:latin typeface="Georgia"/>
              <a:ea typeface="Georgia"/>
              <a:cs typeface="Georgia"/>
              <a:sym typeface="Georgia"/>
            </a:endParaRPr>
          </a:p>
        </p:txBody>
      </p:sp>
      <p:sp>
        <p:nvSpPr>
          <p:cNvPr id="176" name="Google Shape;176;p20"/>
          <p:cNvSpPr txBox="1">
            <a:spLocks noGrp="1"/>
          </p:cNvSpPr>
          <p:nvPr>
            <p:ph type="ctrTitle"/>
          </p:nvPr>
        </p:nvSpPr>
        <p:spPr>
          <a:xfrm>
            <a:off x="592725" y="913975"/>
            <a:ext cx="8350800" cy="1406400"/>
          </a:xfrm>
          <a:prstGeom prst="rect">
            <a:avLst/>
          </a:prstGeom>
        </p:spPr>
        <p:txBody>
          <a:bodyPr spcFirstLastPara="1" wrap="square" lIns="68575" tIns="34275" rIns="68575" bIns="34275" anchor="b" anchorCtr="0">
            <a:noAutofit/>
          </a:bodyPr>
          <a:lstStyle/>
          <a:p>
            <a:pPr marL="0" lvl="0" indent="0" algn="ctr" rtl="0">
              <a:lnSpc>
                <a:spcPct val="115000"/>
              </a:lnSpc>
              <a:spcBef>
                <a:spcPts val="0"/>
              </a:spcBef>
              <a:spcAft>
                <a:spcPts val="1000"/>
              </a:spcAft>
              <a:buClr>
                <a:schemeClr val="dk1"/>
              </a:buClr>
              <a:buSzPts val="1100"/>
              <a:buFont typeface="Arial"/>
              <a:buNone/>
            </a:pPr>
            <a:r>
              <a:rPr lang="en" sz="3000" b="1">
                <a:latin typeface="Arial"/>
                <a:ea typeface="Arial"/>
                <a:cs typeface="Arial"/>
                <a:sym typeface="Arial"/>
              </a:rPr>
              <a:t>Revitalizing Kalamang: Language Expansion through Large Language Models</a:t>
            </a:r>
            <a:endParaRPr sz="36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9"/>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000" b="1">
                <a:latin typeface="Arial"/>
                <a:ea typeface="Arial"/>
                <a:cs typeface="Arial"/>
                <a:sym typeface="Arial"/>
              </a:rPr>
              <a:t>Results and Analysis</a:t>
            </a:r>
            <a:endParaRPr b="1"/>
          </a:p>
        </p:txBody>
      </p:sp>
      <p:sp>
        <p:nvSpPr>
          <p:cNvPr id="230" name="Google Shape;230;p29"/>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just" rtl="0">
              <a:lnSpc>
                <a:spcPct val="115000"/>
              </a:lnSpc>
              <a:spcBef>
                <a:spcPts val="1200"/>
              </a:spcBef>
              <a:spcAft>
                <a:spcPts val="0"/>
              </a:spcAft>
              <a:buNone/>
            </a:pPr>
            <a:r>
              <a:rPr lang="en" sz="1100" b="1">
                <a:latin typeface="Times New Roman"/>
                <a:ea typeface="Times New Roman"/>
                <a:cs typeface="Times New Roman"/>
                <a:sym typeface="Times New Roman"/>
              </a:rPr>
              <a:t>Method-1 Analysis for Kalamang-to-English and English-to-Kalamang Translations</a:t>
            </a:r>
            <a:endParaRPr sz="1100" b="1">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Arial"/>
              <a:buChar char="●"/>
            </a:pPr>
            <a:r>
              <a:rPr lang="en" sz="1100" b="1">
                <a:latin typeface="Times New Roman"/>
                <a:ea typeface="Times New Roman"/>
                <a:cs typeface="Times New Roman"/>
                <a:sym typeface="Times New Roman"/>
              </a:rPr>
              <a:t>T5-Small</a:t>
            </a:r>
            <a:r>
              <a:rPr lang="en" sz="1100">
                <a:latin typeface="Times New Roman"/>
                <a:ea typeface="Times New Roman"/>
                <a:cs typeface="Times New Roman"/>
                <a:sym typeface="Times New Roman"/>
              </a:rPr>
              <a:t>: Strong performance in Kalamang-to-English with coherent translations, but struggles with rare expressions and complex phrases in both directions.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Helsinki-NLP/opus-mt-en-mul</a:t>
            </a:r>
            <a:r>
              <a:rPr lang="en" sz="1100">
                <a:latin typeface="Times New Roman"/>
                <a:ea typeface="Times New Roman"/>
                <a:cs typeface="Times New Roman"/>
                <a:sym typeface="Times New Roman"/>
              </a:rPr>
              <a:t>: Provides consistent but shallow translations, lacking depth in contextual understanding compared to task-specific models.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google-t5/t5-base</a:t>
            </a:r>
            <a:r>
              <a:rPr lang="en" sz="1100">
                <a:latin typeface="Times New Roman"/>
                <a:ea typeface="Times New Roman"/>
                <a:cs typeface="Times New Roman"/>
                <a:sym typeface="Times New Roman"/>
              </a:rPr>
              <a:t>: Slightly better in English-to-Kalamang, but overall performance is limited by the absence of task-specific fine-tuning.</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facebook/bart-base</a:t>
            </a:r>
            <a:r>
              <a:rPr lang="en" sz="1100">
                <a:latin typeface="Times New Roman"/>
                <a:ea typeface="Times New Roman"/>
                <a:cs typeface="Times New Roman"/>
                <a:sym typeface="Times New Roman"/>
              </a:rPr>
              <a:t>: Excellent performance in both directions, particularly in English-to-Kalamang, capturing the morphological and syntactic complexities of Kalamang.</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GPT-2</a:t>
            </a:r>
            <a:r>
              <a:rPr lang="en" sz="1100">
                <a:latin typeface="Times New Roman"/>
                <a:ea typeface="Times New Roman"/>
                <a:cs typeface="Times New Roman"/>
                <a:sym typeface="Times New Roman"/>
              </a:rPr>
              <a:t>: Poor performance in both directions, often producing irrelevant or incomplete translations with minimal semantic accuracy.</a:t>
            </a:r>
            <a:endParaRPr sz="1100">
              <a:latin typeface="Times New Roman"/>
              <a:ea typeface="Times New Roman"/>
              <a:cs typeface="Times New Roman"/>
              <a:sym typeface="Times New Roman"/>
            </a:endParaRPr>
          </a:p>
          <a:p>
            <a:pPr marL="914400" lvl="0" indent="0" algn="just" rtl="0">
              <a:lnSpc>
                <a:spcPct val="115000"/>
              </a:lnSpc>
              <a:spcBef>
                <a:spcPts val="1200"/>
              </a:spcBef>
              <a:spcAft>
                <a:spcPts val="0"/>
              </a:spcAft>
              <a:buNone/>
            </a:pPr>
            <a:endParaRPr sz="900" b="1">
              <a:latin typeface="Times New Roman"/>
              <a:ea typeface="Times New Roman"/>
              <a:cs typeface="Times New Roman"/>
              <a:sym typeface="Times New Roman"/>
            </a:endParaRPr>
          </a:p>
          <a:p>
            <a:pPr marL="0" lvl="0" indent="0" algn="just" rtl="0">
              <a:spcBef>
                <a:spcPts val="1200"/>
              </a:spcBef>
              <a:spcAft>
                <a:spcPts val="0"/>
              </a:spcAft>
              <a:buNone/>
            </a:pPr>
            <a:endParaRPr sz="1900">
              <a:latin typeface="Times New Roman"/>
              <a:ea typeface="Times New Roman"/>
              <a:cs typeface="Times New Roman"/>
              <a:sym typeface="Times New Roman"/>
            </a:endParaRPr>
          </a:p>
        </p:txBody>
      </p:sp>
      <p:pic>
        <p:nvPicPr>
          <p:cNvPr id="231" name="Google Shape;231;p29"/>
          <p:cNvPicPr preferRelativeResize="0"/>
          <p:nvPr/>
        </p:nvPicPr>
        <p:blipFill rotWithShape="1">
          <a:blip r:embed="rId3">
            <a:alphaModFix/>
          </a:blip>
          <a:srcRect t="33440" b="32612"/>
          <a:stretch/>
        </p:blipFill>
        <p:spPr>
          <a:xfrm>
            <a:off x="1080300" y="3482575"/>
            <a:ext cx="6326600" cy="105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000" b="1">
                <a:latin typeface="Arial"/>
                <a:ea typeface="Arial"/>
                <a:cs typeface="Arial"/>
                <a:sym typeface="Arial"/>
              </a:rPr>
              <a:t>Results and Analysis</a:t>
            </a:r>
            <a:endParaRPr b="1"/>
          </a:p>
        </p:txBody>
      </p:sp>
      <p:sp>
        <p:nvSpPr>
          <p:cNvPr id="237" name="Google Shape;237;p30"/>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100" b="1">
                <a:latin typeface="Times New Roman"/>
                <a:ea typeface="Times New Roman"/>
                <a:cs typeface="Times New Roman"/>
                <a:sym typeface="Times New Roman"/>
              </a:rPr>
              <a:t>Method-2 Analysis for Kalamang-to-English and English-to-Kalamang Translations</a:t>
            </a:r>
            <a:endParaRPr sz="1100" b="1">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Arial"/>
              <a:buChar char="●"/>
            </a:pPr>
            <a:r>
              <a:rPr lang="en" sz="1100" b="1">
                <a:latin typeface="Times New Roman"/>
                <a:ea typeface="Times New Roman"/>
                <a:cs typeface="Times New Roman"/>
                <a:sym typeface="Times New Roman"/>
              </a:rPr>
              <a:t>Helsinki-NLP/opus-mt-en-mul</a:t>
            </a:r>
            <a:r>
              <a:rPr lang="en" sz="1100">
                <a:latin typeface="Times New Roman"/>
                <a:ea typeface="Times New Roman"/>
                <a:cs typeface="Times New Roman"/>
                <a:sym typeface="Times New Roman"/>
              </a:rPr>
              <a:t>: Limited capacity for Kalamang-to-English translation, with translations often lacking grammatical coherence. It performs slightly better in English-to-Kalamang, relying on lexical mappings with basic accuracy.</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facebook/mbart-large-50-many-to-one-mmt</a:t>
            </a:r>
            <a:r>
              <a:rPr lang="en" sz="1100">
                <a:latin typeface="Times New Roman"/>
                <a:ea typeface="Times New Roman"/>
                <a:cs typeface="Times New Roman"/>
                <a:sym typeface="Times New Roman"/>
              </a:rPr>
              <a:t>: Moderate performance in Kalamang-to-English, showing better syntactic understanding and contextually relevant translations. It outperforms Helsinki-NLP/opus-mt-en-mul, especially in English-to-Kalamang, where translations are more fluent and grammatically accurate.</a:t>
            </a:r>
            <a:endParaRPr sz="1100">
              <a:latin typeface="Times New Roman"/>
              <a:ea typeface="Times New Roman"/>
              <a:cs typeface="Times New Roman"/>
              <a:sym typeface="Times New Roman"/>
            </a:endParaRPr>
          </a:p>
          <a:p>
            <a:pPr marL="0" lvl="0" indent="0" algn="just" rtl="0">
              <a:spcBef>
                <a:spcPts val="1200"/>
              </a:spcBef>
              <a:spcAft>
                <a:spcPts val="0"/>
              </a:spcAft>
              <a:buNone/>
            </a:pPr>
            <a:endParaRPr sz="900" b="1">
              <a:latin typeface="Times New Roman"/>
              <a:ea typeface="Times New Roman"/>
              <a:cs typeface="Times New Roman"/>
              <a:sym typeface="Times New Roman"/>
            </a:endParaRPr>
          </a:p>
        </p:txBody>
      </p:sp>
      <p:pic>
        <p:nvPicPr>
          <p:cNvPr id="238" name="Google Shape;238;p30"/>
          <p:cNvPicPr preferRelativeResize="0"/>
          <p:nvPr/>
        </p:nvPicPr>
        <p:blipFill>
          <a:blip r:embed="rId3">
            <a:alphaModFix/>
          </a:blip>
          <a:stretch>
            <a:fillRect/>
          </a:stretch>
        </p:blipFill>
        <p:spPr>
          <a:xfrm>
            <a:off x="1042725" y="2675788"/>
            <a:ext cx="6172200" cy="56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000" b="1">
                <a:latin typeface="Arial"/>
                <a:ea typeface="Arial"/>
                <a:cs typeface="Arial"/>
                <a:sym typeface="Arial"/>
              </a:rPr>
              <a:t>Novelty</a:t>
            </a:r>
            <a:endParaRPr b="1"/>
          </a:p>
        </p:txBody>
      </p:sp>
      <p:sp>
        <p:nvSpPr>
          <p:cNvPr id="244" name="Google Shape;244;p31"/>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100" b="1">
                <a:latin typeface="Times New Roman"/>
                <a:ea typeface="Times New Roman"/>
                <a:cs typeface="Times New Roman"/>
                <a:sym typeface="Times New Roman"/>
              </a:rPr>
              <a:t>Fine-Tuning Pretrained Models</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Arial"/>
              <a:buChar char="●"/>
            </a:pPr>
            <a:r>
              <a:rPr lang="en" sz="1100" b="1">
                <a:latin typeface="Times New Roman"/>
                <a:ea typeface="Times New Roman"/>
                <a:cs typeface="Times New Roman"/>
                <a:sym typeface="Times New Roman"/>
              </a:rPr>
              <a:t>Optimized Transformer Use</a:t>
            </a:r>
            <a:r>
              <a:rPr lang="en" sz="1100">
                <a:latin typeface="Times New Roman"/>
                <a:ea typeface="Times New Roman"/>
                <a:cs typeface="Times New Roman"/>
                <a:sym typeface="Times New Roman"/>
              </a:rPr>
              <a:t>: Achieved highest ChrF score (52.75) for English-to-Kalamang with fine-tuned BART model.</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Efficiency</a:t>
            </a:r>
            <a:r>
              <a:rPr lang="en" sz="1100">
                <a:latin typeface="Times New Roman"/>
                <a:ea typeface="Times New Roman"/>
                <a:cs typeface="Times New Roman"/>
                <a:sym typeface="Times New Roman"/>
              </a:rPr>
              <a:t>: T5-Small model achieved a competitive ChrF score (42.96) for Kalamang-to-English, balancing performance and efficiency.</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Multilingual Model Evaluation</a:t>
            </a:r>
            <a:r>
              <a:rPr lang="en" sz="1100">
                <a:latin typeface="Times New Roman"/>
                <a:ea typeface="Times New Roman"/>
                <a:cs typeface="Times New Roman"/>
                <a:sym typeface="Times New Roman"/>
              </a:rPr>
              <a:t>: Helsinki-NLP/opus-mt-en-mul showed balanced ChrF scores (30.45) without task-specific tuning.</a:t>
            </a:r>
            <a:endParaRPr sz="11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sz="1100" b="1">
                <a:latin typeface="Times New Roman"/>
                <a:ea typeface="Times New Roman"/>
                <a:cs typeface="Times New Roman"/>
                <a:sym typeface="Times New Roman"/>
              </a:rPr>
              <a:t>Comparison Across Architectures</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Arial"/>
              <a:buChar char="●"/>
            </a:pPr>
            <a:r>
              <a:rPr lang="en" sz="1100" b="1">
                <a:latin typeface="Times New Roman"/>
                <a:ea typeface="Times New Roman"/>
                <a:cs typeface="Times New Roman"/>
                <a:sym typeface="Times New Roman"/>
              </a:rPr>
              <a:t>Extensive Benchmarking</a:t>
            </a:r>
            <a:r>
              <a:rPr lang="en" sz="1100">
                <a:latin typeface="Times New Roman"/>
                <a:ea typeface="Times New Roman"/>
                <a:cs typeface="Times New Roman"/>
                <a:sym typeface="Times New Roman"/>
              </a:rPr>
              <a:t>: Evaluated diverse models like BART, T5-Small, GPT-2, and Helsinki-NLP.</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Architectural Insights</a:t>
            </a:r>
            <a:r>
              <a:rPr lang="en" sz="1100">
                <a:latin typeface="Times New Roman"/>
                <a:ea typeface="Times New Roman"/>
                <a:cs typeface="Times New Roman"/>
                <a:sym typeface="Times New Roman"/>
              </a:rPr>
              <a:t>: BART excelled in capturing Kalamang morphology; GPT-2 had general limitations.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Resource-Performance Trade-off</a:t>
            </a:r>
            <a:r>
              <a:rPr lang="en" sz="1100">
                <a:latin typeface="Times New Roman"/>
                <a:ea typeface="Times New Roman"/>
                <a:cs typeface="Times New Roman"/>
                <a:sym typeface="Times New Roman"/>
              </a:rPr>
              <a:t>: Smaller models like T5-Small performed well with lower resource needs, while Llama-30B required significant resources for higher scores.</a:t>
            </a:r>
            <a:endParaRPr sz="11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100">
              <a:latin typeface="Times New Roman"/>
              <a:ea typeface="Times New Roman"/>
              <a:cs typeface="Times New Roman"/>
              <a:sym typeface="Times New Roman"/>
            </a:endParaRPr>
          </a:p>
          <a:p>
            <a:pPr marL="0" lvl="0" indent="0" algn="just" rtl="0">
              <a:spcBef>
                <a:spcPts val="1200"/>
              </a:spcBef>
              <a:spcAft>
                <a:spcPts val="0"/>
              </a:spcAft>
              <a:buNone/>
            </a:pPr>
            <a:endParaRPr sz="1100"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00" b="1">
                <a:latin typeface="Arial"/>
                <a:ea typeface="Arial"/>
                <a:cs typeface="Arial"/>
                <a:sym typeface="Arial"/>
              </a:rPr>
              <a:t>Novelty</a:t>
            </a:r>
            <a:endParaRPr b="1"/>
          </a:p>
        </p:txBody>
      </p:sp>
      <p:sp>
        <p:nvSpPr>
          <p:cNvPr id="250" name="Google Shape;250;p32"/>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just" rtl="0">
              <a:lnSpc>
                <a:spcPct val="115000"/>
              </a:lnSpc>
              <a:spcBef>
                <a:spcPts val="1200"/>
              </a:spcBef>
              <a:spcAft>
                <a:spcPts val="0"/>
              </a:spcAft>
              <a:buNone/>
            </a:pPr>
            <a:r>
              <a:rPr lang="en" sz="1100" b="1">
                <a:latin typeface="Times New Roman"/>
                <a:ea typeface="Times New Roman"/>
                <a:cs typeface="Times New Roman"/>
                <a:sym typeface="Times New Roman"/>
              </a:rPr>
              <a:t>Linguistically Informed Methodology</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Arial"/>
              <a:buChar char="●"/>
            </a:pPr>
            <a:r>
              <a:rPr lang="en" sz="1100" b="1">
                <a:latin typeface="Times New Roman"/>
                <a:ea typeface="Times New Roman"/>
                <a:cs typeface="Times New Roman"/>
                <a:sym typeface="Times New Roman"/>
              </a:rPr>
              <a:t>Addressing Morphological Complexity</a:t>
            </a:r>
            <a:r>
              <a:rPr lang="en" sz="1100">
                <a:latin typeface="Times New Roman"/>
                <a:ea typeface="Times New Roman"/>
                <a:cs typeface="Times New Roman"/>
                <a:sym typeface="Times New Roman"/>
              </a:rPr>
              <a:t>: Used task-specific pretraining for Kalamang's rich morphology and syntactic variability.</a:t>
            </a:r>
            <a:endParaRPr sz="1100" b="1">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Error Mitigation</a:t>
            </a:r>
            <a:r>
              <a:rPr lang="en" sz="1100">
                <a:latin typeface="Times New Roman"/>
                <a:ea typeface="Times New Roman"/>
                <a:cs typeface="Times New Roman"/>
                <a:sym typeface="Times New Roman"/>
              </a:rPr>
              <a:t>: Techniques like padding token masking and learning rate adjustments improved model performance.</a:t>
            </a:r>
            <a:endParaRPr sz="11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sz="1100" b="1">
                <a:latin typeface="Times New Roman"/>
                <a:ea typeface="Times New Roman"/>
                <a:cs typeface="Times New Roman"/>
                <a:sym typeface="Times New Roman"/>
              </a:rPr>
              <a:t>Tailored Training Strategies</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Arial"/>
              <a:buChar char="●"/>
            </a:pPr>
            <a:r>
              <a:rPr lang="en" sz="1100" b="1">
                <a:latin typeface="Times New Roman"/>
                <a:ea typeface="Times New Roman"/>
                <a:cs typeface="Times New Roman"/>
                <a:sym typeface="Times New Roman"/>
              </a:rPr>
              <a:t>Efficiency Techniques</a:t>
            </a:r>
            <a:r>
              <a:rPr lang="en" sz="1100">
                <a:latin typeface="Times New Roman"/>
                <a:ea typeface="Times New Roman"/>
                <a:cs typeface="Times New Roman"/>
                <a:sym typeface="Times New Roman"/>
              </a:rPr>
              <a:t>: Applied gradient accumulation and mixed precision training to handle small datasets with limited computational resources.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Custom Tokenization</a:t>
            </a:r>
            <a:r>
              <a:rPr lang="en" sz="1100">
                <a:latin typeface="Times New Roman"/>
                <a:ea typeface="Times New Roman"/>
                <a:cs typeface="Times New Roman"/>
                <a:sym typeface="Times New Roman"/>
              </a:rPr>
              <a:t>: Developed a pipeline to align source and target sentences and reduce noise using loss masking techniques.</a:t>
            </a:r>
            <a:endParaRPr sz="1100">
              <a:latin typeface="Times New Roman"/>
              <a:ea typeface="Times New Roman"/>
              <a:cs typeface="Times New Roman"/>
              <a:sym typeface="Times New Roman"/>
            </a:endParaRPr>
          </a:p>
          <a:p>
            <a:pPr marL="0" lvl="0" indent="0" algn="just" rtl="0">
              <a:spcBef>
                <a:spcPts val="1200"/>
              </a:spcBef>
              <a:spcAft>
                <a:spcPts val="0"/>
              </a:spcAft>
              <a:buNone/>
            </a:pPr>
            <a:endParaRPr sz="11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00" b="1">
                <a:latin typeface="Arial"/>
                <a:ea typeface="Arial"/>
                <a:cs typeface="Arial"/>
                <a:sym typeface="Arial"/>
              </a:rPr>
              <a:t>Conclusion</a:t>
            </a:r>
            <a:endParaRPr b="1"/>
          </a:p>
        </p:txBody>
      </p:sp>
      <p:sp>
        <p:nvSpPr>
          <p:cNvPr id="256" name="Google Shape;256;p33"/>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just" rtl="0">
              <a:spcBef>
                <a:spcPts val="800"/>
              </a:spcBef>
              <a:spcAft>
                <a:spcPts val="0"/>
              </a:spcAft>
              <a:buClr>
                <a:schemeClr val="dk1"/>
              </a:buClr>
              <a:buSzPts val="1100"/>
              <a:buFont typeface="Arial"/>
              <a:buNone/>
            </a:pPr>
            <a:r>
              <a:rPr lang="en" sz="1100" b="1">
                <a:latin typeface="Times New Roman"/>
                <a:ea typeface="Times New Roman"/>
                <a:cs typeface="Times New Roman"/>
                <a:sym typeface="Times New Roman"/>
              </a:rPr>
              <a:t>Structured Data Transformation</a:t>
            </a:r>
            <a:r>
              <a:rPr lang="en" sz="1100">
                <a:latin typeface="Times New Roman"/>
                <a:ea typeface="Times New Roman"/>
                <a:cs typeface="Times New Roman"/>
                <a:sym typeface="Times New Roman"/>
              </a:rPr>
              <a:t>: Successfully converted raw linguistic data into CLDF-compliant format for comprehensive documentation of the Kalamang language.</a:t>
            </a:r>
            <a:endParaRPr sz="1100">
              <a:latin typeface="Times New Roman"/>
              <a:ea typeface="Times New Roman"/>
              <a:cs typeface="Times New Roman"/>
              <a:sym typeface="Times New Roman"/>
            </a:endParaRPr>
          </a:p>
          <a:p>
            <a:pPr marL="0" lvl="0" indent="0" algn="just" rtl="0">
              <a:spcBef>
                <a:spcPts val="800"/>
              </a:spcBef>
              <a:spcAft>
                <a:spcPts val="0"/>
              </a:spcAft>
              <a:buClr>
                <a:schemeClr val="dk1"/>
              </a:buClr>
              <a:buSzPts val="1100"/>
              <a:buFont typeface="Arial"/>
              <a:buNone/>
            </a:pPr>
            <a:r>
              <a:rPr lang="en" sz="1100" b="1">
                <a:latin typeface="Times New Roman"/>
                <a:ea typeface="Times New Roman"/>
                <a:cs typeface="Times New Roman"/>
                <a:sym typeface="Times New Roman"/>
              </a:rPr>
              <a:t>Task-Specific Pretraining</a:t>
            </a:r>
            <a:r>
              <a:rPr lang="en" sz="1100">
                <a:latin typeface="Times New Roman"/>
                <a:ea typeface="Times New Roman"/>
                <a:cs typeface="Times New Roman"/>
                <a:sym typeface="Times New Roman"/>
              </a:rPr>
              <a:t>: Models like T5-Small and BART showed strong performance in handling both syntactic and semantic translation aspects.</a:t>
            </a:r>
            <a:endParaRPr sz="1100">
              <a:latin typeface="Times New Roman"/>
              <a:ea typeface="Times New Roman"/>
              <a:cs typeface="Times New Roman"/>
              <a:sym typeface="Times New Roman"/>
            </a:endParaRPr>
          </a:p>
          <a:p>
            <a:pPr marL="0" lvl="0" indent="0" algn="just" rtl="0">
              <a:spcBef>
                <a:spcPts val="800"/>
              </a:spcBef>
              <a:spcAft>
                <a:spcPts val="0"/>
              </a:spcAft>
              <a:buClr>
                <a:schemeClr val="dk1"/>
              </a:buClr>
              <a:buSzPts val="1100"/>
              <a:buFont typeface="Arial"/>
              <a:buNone/>
            </a:pPr>
            <a:r>
              <a:rPr lang="en" sz="1100" b="1">
                <a:latin typeface="Times New Roman"/>
                <a:ea typeface="Times New Roman"/>
                <a:cs typeface="Times New Roman"/>
                <a:sym typeface="Times New Roman"/>
              </a:rPr>
              <a:t>Versatility of Multilingual Models</a:t>
            </a:r>
            <a:r>
              <a:rPr lang="en" sz="1100">
                <a:latin typeface="Times New Roman"/>
                <a:ea typeface="Times New Roman"/>
                <a:cs typeface="Times New Roman"/>
                <a:sym typeface="Times New Roman"/>
              </a:rPr>
              <a:t>: Models like Helsinki-NLP/opus-mt-en-mul provided robust baseline results, useful when specialized resources are limited.</a:t>
            </a:r>
            <a:endParaRPr sz="1100">
              <a:latin typeface="Times New Roman"/>
              <a:ea typeface="Times New Roman"/>
              <a:cs typeface="Times New Roman"/>
              <a:sym typeface="Times New Roman"/>
            </a:endParaRPr>
          </a:p>
          <a:p>
            <a:pPr marL="0" lvl="0" indent="0" algn="just" rtl="0">
              <a:spcBef>
                <a:spcPts val="800"/>
              </a:spcBef>
              <a:spcAft>
                <a:spcPts val="0"/>
              </a:spcAft>
              <a:buClr>
                <a:schemeClr val="dk1"/>
              </a:buClr>
              <a:buSzPts val="1100"/>
              <a:buFont typeface="Arial"/>
              <a:buNone/>
            </a:pPr>
            <a:r>
              <a:rPr lang="en" sz="1100" b="1">
                <a:latin typeface="Times New Roman"/>
                <a:ea typeface="Times New Roman"/>
                <a:cs typeface="Times New Roman"/>
                <a:sym typeface="Times New Roman"/>
              </a:rPr>
              <a:t>Limitations of General Models</a:t>
            </a:r>
            <a:r>
              <a:rPr lang="en" sz="1100">
                <a:latin typeface="Times New Roman"/>
                <a:ea typeface="Times New Roman"/>
                <a:cs typeface="Times New Roman"/>
                <a:sym typeface="Times New Roman"/>
              </a:rPr>
              <a:t>: General-purpose models like GPT-2 underperformed without significant task-specific fine-tuning or adaptations.</a:t>
            </a:r>
            <a:endParaRPr sz="1100">
              <a:latin typeface="Times New Roman"/>
              <a:ea typeface="Times New Roman"/>
              <a:cs typeface="Times New Roman"/>
              <a:sym typeface="Times New Roman"/>
            </a:endParaRPr>
          </a:p>
          <a:p>
            <a:pPr marL="0" lvl="0" indent="0" algn="just" rtl="0">
              <a:spcBef>
                <a:spcPts val="800"/>
              </a:spcBef>
              <a:spcAft>
                <a:spcPts val="0"/>
              </a:spcAft>
              <a:buClr>
                <a:schemeClr val="dk1"/>
              </a:buClr>
              <a:buSzPts val="1100"/>
              <a:buFont typeface="Arial"/>
              <a:buNone/>
            </a:pPr>
            <a:r>
              <a:rPr lang="en" sz="1100" b="1">
                <a:latin typeface="Times New Roman"/>
                <a:ea typeface="Times New Roman"/>
                <a:cs typeface="Times New Roman"/>
                <a:sym typeface="Times New Roman"/>
              </a:rPr>
              <a:t>Resource Constraints Impact</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Times New Roman"/>
              <a:buChar char="●"/>
            </a:pPr>
            <a:r>
              <a:rPr lang="en" sz="1100">
                <a:latin typeface="Times New Roman"/>
                <a:ea typeface="Times New Roman"/>
                <a:cs typeface="Times New Roman"/>
                <a:sym typeface="Times New Roman"/>
              </a:rPr>
              <a:t>Importance of data augmentation (e.g., back-translation, paraphrasing).</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Need for morphological analysis to encode linguistic complexity.</a:t>
            </a:r>
            <a:endParaRPr sz="11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 sz="1100" b="1">
                <a:latin typeface="Times New Roman"/>
                <a:ea typeface="Times New Roman"/>
                <a:cs typeface="Times New Roman"/>
                <a:sym typeface="Times New Roman"/>
              </a:rPr>
              <a:t>Future Directions</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Arial"/>
              <a:buChar char="●"/>
            </a:pPr>
            <a:r>
              <a:rPr lang="en" sz="1100" b="1">
                <a:latin typeface="Times New Roman"/>
                <a:ea typeface="Times New Roman"/>
                <a:cs typeface="Times New Roman"/>
                <a:sym typeface="Times New Roman"/>
              </a:rPr>
              <a:t>Data Augmentation</a:t>
            </a:r>
            <a:r>
              <a:rPr lang="en" sz="1100">
                <a:latin typeface="Times New Roman"/>
                <a:ea typeface="Times New Roman"/>
                <a:cs typeface="Times New Roman"/>
                <a:sym typeface="Times New Roman"/>
              </a:rPr>
              <a:t>: Use back-translation and learn from similar languages.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Model Adaptation</a:t>
            </a:r>
            <a:r>
              <a:rPr lang="en" sz="1100">
                <a:latin typeface="Times New Roman"/>
                <a:ea typeface="Times New Roman"/>
                <a:cs typeface="Times New Roman"/>
                <a:sym typeface="Times New Roman"/>
              </a:rPr>
              <a:t>: Integrate linguistic rules with transformers for better performance.</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Accessibility</a:t>
            </a:r>
            <a:r>
              <a:rPr lang="en" sz="1100">
                <a:latin typeface="Times New Roman"/>
                <a:ea typeface="Times New Roman"/>
                <a:cs typeface="Times New Roman"/>
                <a:sym typeface="Times New Roman"/>
              </a:rPr>
              <a:t>: Deploy efficient models like T5-Small for practical use, while exploring larger models for research.</a:t>
            </a:r>
            <a:endParaRPr sz="1100">
              <a:latin typeface="Times New Roman"/>
              <a:ea typeface="Times New Roman"/>
              <a:cs typeface="Times New Roman"/>
              <a:sym typeface="Times New Roman"/>
            </a:endParaRPr>
          </a:p>
          <a:p>
            <a:pPr marL="0" lvl="0" indent="0" algn="just" rtl="0">
              <a:spcBef>
                <a:spcPts val="1200"/>
              </a:spcBef>
              <a:spcAft>
                <a:spcPts val="0"/>
              </a:spcAft>
              <a:buNone/>
            </a:pPr>
            <a:endParaRPr sz="1100" b="1">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00" b="1">
                <a:latin typeface="Arial"/>
                <a:ea typeface="Arial"/>
                <a:cs typeface="Arial"/>
                <a:sym typeface="Arial"/>
              </a:rPr>
              <a:t>Future Scope</a:t>
            </a:r>
            <a:endParaRPr b="1"/>
          </a:p>
        </p:txBody>
      </p:sp>
      <p:sp>
        <p:nvSpPr>
          <p:cNvPr id="262" name="Google Shape;262;p34"/>
          <p:cNvSpPr txBox="1">
            <a:spLocks noGrp="1"/>
          </p:cNvSpPr>
          <p:nvPr>
            <p:ph type="body" idx="1"/>
          </p:nvPr>
        </p:nvSpPr>
        <p:spPr>
          <a:xfrm>
            <a:off x="628645" y="926912"/>
            <a:ext cx="7886700" cy="3599400"/>
          </a:xfrm>
          <a:prstGeom prst="rect">
            <a:avLst/>
          </a:prstGeom>
        </p:spPr>
        <p:txBody>
          <a:bodyPr spcFirstLastPara="1" wrap="square" lIns="68575" tIns="34275" rIns="68575" bIns="34275" anchor="t" anchorCtr="0">
            <a:noAutofit/>
          </a:bodyPr>
          <a:lstStyle/>
          <a:p>
            <a:pPr marL="0" lvl="0" indent="0" algn="just" rtl="0">
              <a:spcBef>
                <a:spcPts val="800"/>
              </a:spcBef>
              <a:spcAft>
                <a:spcPts val="0"/>
              </a:spcAft>
              <a:buClr>
                <a:schemeClr val="dk1"/>
              </a:buClr>
              <a:buSzPts val="1100"/>
              <a:buFont typeface="Arial"/>
              <a:buNone/>
            </a:pPr>
            <a:r>
              <a:rPr lang="en" sz="1100" b="1">
                <a:latin typeface="Times New Roman"/>
                <a:ea typeface="Times New Roman"/>
                <a:cs typeface="Times New Roman"/>
                <a:sym typeface="Times New Roman"/>
              </a:rPr>
              <a:t>Data Augmentation and Expansion</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Times New Roman"/>
              <a:buChar char="●"/>
            </a:pPr>
            <a:r>
              <a:rPr lang="en" sz="1100">
                <a:latin typeface="Times New Roman"/>
                <a:ea typeface="Times New Roman"/>
                <a:cs typeface="Times New Roman"/>
                <a:sym typeface="Times New Roman"/>
              </a:rPr>
              <a:t>Use back-translation and paraphrasing to create synthetic data.</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Apply cross-lingual transfer learning from similar high-resource languages.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Engage native speakers for crowdsourced data collection.</a:t>
            </a:r>
            <a:endParaRPr sz="11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 sz="1100" b="1">
                <a:latin typeface="Times New Roman"/>
                <a:ea typeface="Times New Roman"/>
                <a:cs typeface="Times New Roman"/>
                <a:sym typeface="Times New Roman"/>
              </a:rPr>
              <a:t>Model Enhancements</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Times New Roman"/>
              <a:buChar char="●"/>
            </a:pPr>
            <a:r>
              <a:rPr lang="en" sz="1100">
                <a:latin typeface="Times New Roman"/>
                <a:ea typeface="Times New Roman"/>
                <a:cs typeface="Times New Roman"/>
                <a:sym typeface="Times New Roman"/>
              </a:rPr>
              <a:t>Integrate linguistic features (morphology, syntax, phonetics) into models.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Develop efficient architectures like DistilBERT for on-device deployment.</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Explore meta-learning for rapid adaptation to new low-resource languages.</a:t>
            </a:r>
            <a:endParaRPr sz="11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 sz="1100" b="1">
                <a:latin typeface="Times New Roman"/>
                <a:ea typeface="Times New Roman"/>
                <a:cs typeface="Times New Roman"/>
                <a:sym typeface="Times New Roman"/>
              </a:rPr>
              <a:t>Contextual and Cultural Understanding</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Times New Roman"/>
              <a:buChar char="●"/>
            </a:pPr>
            <a:r>
              <a:rPr lang="en" sz="1100">
                <a:latin typeface="Times New Roman"/>
                <a:ea typeface="Times New Roman"/>
                <a:cs typeface="Times New Roman"/>
                <a:sym typeface="Times New Roman"/>
              </a:rPr>
              <a:t>Implement context-aware translation for better coherence.</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Train models to handle cultural references and idiomatic expressions.</a:t>
            </a:r>
            <a:endParaRPr sz="11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 sz="1100" b="1">
                <a:latin typeface="Times New Roman"/>
                <a:ea typeface="Times New Roman"/>
                <a:cs typeface="Times New Roman"/>
                <a:sym typeface="Times New Roman"/>
              </a:rPr>
              <a:t>Deployment and Accessibility</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Times New Roman"/>
              <a:buChar char="●"/>
            </a:pPr>
            <a:r>
              <a:rPr lang="en" sz="1100">
                <a:latin typeface="Times New Roman"/>
                <a:ea typeface="Times New Roman"/>
                <a:cs typeface="Times New Roman"/>
                <a:sym typeface="Times New Roman"/>
              </a:rPr>
              <a:t>Create user-friendly translation tools for education and communication.</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Develop low-latency models for real-time translation.</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Collaborate with linguists to support language preservation efforts.</a:t>
            </a:r>
            <a:endParaRPr sz="1100">
              <a:latin typeface="Times New Roman"/>
              <a:ea typeface="Times New Roman"/>
              <a:cs typeface="Times New Roman"/>
              <a:sym typeface="Times New Roman"/>
            </a:endParaRPr>
          </a:p>
          <a:p>
            <a:pPr marL="0" lvl="0" indent="0" algn="just" rtl="0">
              <a:spcBef>
                <a:spcPts val="1200"/>
              </a:spcBef>
              <a:spcAft>
                <a:spcPts val="0"/>
              </a:spcAft>
              <a:buNone/>
            </a:pPr>
            <a:endParaRPr sz="11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6"/>
        <p:cNvGrpSpPr/>
        <p:nvPr/>
      </p:nvGrpSpPr>
      <p:grpSpPr>
        <a:xfrm>
          <a:off x="0" y="0"/>
          <a:ext cx="0" cy="0"/>
          <a:chOff x="0" y="0"/>
          <a:chExt cx="0" cy="0"/>
        </a:xfrm>
      </p:grpSpPr>
      <p:sp>
        <p:nvSpPr>
          <p:cNvPr id="267" name="Google Shape;267;p35"/>
          <p:cNvSpPr txBox="1"/>
          <p:nvPr/>
        </p:nvSpPr>
        <p:spPr>
          <a:xfrm>
            <a:off x="70075" y="232675"/>
            <a:ext cx="8472900" cy="5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3600" b="1">
              <a:latin typeface="Georgia"/>
              <a:ea typeface="Georgia"/>
              <a:cs typeface="Georgia"/>
              <a:sym typeface="Georgia"/>
            </a:endParaRPr>
          </a:p>
        </p:txBody>
      </p:sp>
      <p:sp>
        <p:nvSpPr>
          <p:cNvPr id="268" name="Google Shape;268;p35"/>
          <p:cNvSpPr txBox="1">
            <a:spLocks noGrp="1"/>
          </p:cNvSpPr>
          <p:nvPr>
            <p:ph type="title"/>
          </p:nvPr>
        </p:nvSpPr>
        <p:spPr>
          <a:xfrm>
            <a:off x="764420" y="187257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00" b="1">
                <a:latin typeface="Arial"/>
                <a:ea typeface="Arial"/>
                <a:cs typeface="Arial"/>
                <a:sym typeface="Arial"/>
              </a:rPr>
              <a:t>Thank You for Listening…</a:t>
            </a:r>
            <a:endParaRPr sz="3000" b="1">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p:nvPr/>
        </p:nvSpPr>
        <p:spPr>
          <a:xfrm>
            <a:off x="633850" y="145475"/>
            <a:ext cx="7886700" cy="75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3000" b="1">
                <a:solidFill>
                  <a:srgbClr val="3EADA7"/>
                </a:solidFill>
              </a:rPr>
              <a:t>Outline</a:t>
            </a:r>
            <a:endParaRPr sz="3000" b="1">
              <a:solidFill>
                <a:srgbClr val="3EADA7"/>
              </a:solidFill>
            </a:endParaRPr>
          </a:p>
          <a:p>
            <a:pPr marL="0" lvl="0" indent="0" algn="ctr" rtl="0">
              <a:spcBef>
                <a:spcPts val="400"/>
              </a:spcBef>
              <a:spcAft>
                <a:spcPts val="0"/>
              </a:spcAft>
              <a:buNone/>
            </a:pPr>
            <a:endParaRPr sz="3600" b="1">
              <a:latin typeface="Georgia"/>
              <a:ea typeface="Georgia"/>
              <a:cs typeface="Georgia"/>
              <a:sym typeface="Georgia"/>
            </a:endParaRPr>
          </a:p>
        </p:txBody>
      </p:sp>
      <p:sp>
        <p:nvSpPr>
          <p:cNvPr id="182" name="Google Shape;182;p21"/>
          <p:cNvSpPr txBox="1"/>
          <p:nvPr/>
        </p:nvSpPr>
        <p:spPr>
          <a:xfrm>
            <a:off x="443150" y="1045150"/>
            <a:ext cx="2259300" cy="2385900"/>
          </a:xfrm>
          <a:prstGeom prst="rect">
            <a:avLst/>
          </a:prstGeom>
          <a:noFill/>
          <a:ln>
            <a:noFill/>
          </a:ln>
        </p:spPr>
        <p:txBody>
          <a:bodyPr spcFirstLastPara="1" wrap="square" lIns="91425" tIns="91425" rIns="91425" bIns="91425" anchor="t" anchorCtr="0">
            <a:spAutoFit/>
          </a:bodyPr>
          <a:lstStyle/>
          <a:p>
            <a:pPr marL="457200" lvl="0" indent="-298450" algn="l" rtl="0">
              <a:lnSpc>
                <a:spcPct val="150000"/>
              </a:lnSpc>
              <a:spcBef>
                <a:spcPts val="1200"/>
              </a:spcBef>
              <a:spcAft>
                <a:spcPts val="0"/>
              </a:spcAft>
              <a:buClr>
                <a:schemeClr val="dk1"/>
              </a:buClr>
              <a:buSzPts val="1100"/>
              <a:buFont typeface="Times New Roman"/>
              <a:buChar char="●"/>
            </a:pPr>
            <a:r>
              <a:rPr lang="en" sz="1100" b="1">
                <a:solidFill>
                  <a:schemeClr val="dk1"/>
                </a:solidFill>
                <a:latin typeface="Times New Roman"/>
                <a:ea typeface="Times New Roman"/>
                <a:cs typeface="Times New Roman"/>
                <a:sym typeface="Times New Roman"/>
              </a:rPr>
              <a:t>Introduction</a:t>
            </a:r>
            <a:endParaRPr sz="1100" b="1">
              <a:solidFill>
                <a:schemeClr val="dk1"/>
              </a:solidFill>
              <a:latin typeface="Times New Roman"/>
              <a:ea typeface="Times New Roman"/>
              <a:cs typeface="Times New Roman"/>
              <a:sym typeface="Times New Roman"/>
            </a:endParaRPr>
          </a:p>
          <a:p>
            <a:pPr marL="457200" lvl="0" indent="-298450" algn="l" rtl="0">
              <a:lnSpc>
                <a:spcPct val="150000"/>
              </a:lnSpc>
              <a:spcBef>
                <a:spcPts val="0"/>
              </a:spcBef>
              <a:spcAft>
                <a:spcPts val="0"/>
              </a:spcAft>
              <a:buClr>
                <a:schemeClr val="dk1"/>
              </a:buClr>
              <a:buSzPts val="1100"/>
              <a:buFont typeface="Times New Roman"/>
              <a:buChar char="●"/>
            </a:pPr>
            <a:r>
              <a:rPr lang="en" sz="1100" b="1">
                <a:solidFill>
                  <a:schemeClr val="dk1"/>
                </a:solidFill>
                <a:latin typeface="Times New Roman"/>
                <a:ea typeface="Times New Roman"/>
                <a:cs typeface="Times New Roman"/>
                <a:sym typeface="Times New Roman"/>
              </a:rPr>
              <a:t>Problem Statement</a:t>
            </a:r>
            <a:endParaRPr sz="1100" b="1">
              <a:solidFill>
                <a:schemeClr val="dk1"/>
              </a:solidFill>
              <a:latin typeface="Times New Roman"/>
              <a:ea typeface="Times New Roman"/>
              <a:cs typeface="Times New Roman"/>
              <a:sym typeface="Times New Roman"/>
            </a:endParaRPr>
          </a:p>
          <a:p>
            <a:pPr marL="457200" lvl="0" indent="-298450" algn="l" rtl="0">
              <a:lnSpc>
                <a:spcPct val="150000"/>
              </a:lnSpc>
              <a:spcBef>
                <a:spcPts val="0"/>
              </a:spcBef>
              <a:spcAft>
                <a:spcPts val="0"/>
              </a:spcAft>
              <a:buClr>
                <a:schemeClr val="dk1"/>
              </a:buClr>
              <a:buSzPts val="1100"/>
              <a:buFont typeface="Times New Roman"/>
              <a:buChar char="●"/>
            </a:pPr>
            <a:r>
              <a:rPr lang="en" sz="1100" b="1">
                <a:solidFill>
                  <a:schemeClr val="dk1"/>
                </a:solidFill>
                <a:latin typeface="Times New Roman"/>
                <a:ea typeface="Times New Roman"/>
                <a:cs typeface="Times New Roman"/>
                <a:sym typeface="Times New Roman"/>
              </a:rPr>
              <a:t>Literature Review</a:t>
            </a:r>
            <a:endParaRPr sz="1100" b="1">
              <a:solidFill>
                <a:schemeClr val="dk1"/>
              </a:solidFill>
              <a:latin typeface="Times New Roman"/>
              <a:ea typeface="Times New Roman"/>
              <a:cs typeface="Times New Roman"/>
              <a:sym typeface="Times New Roman"/>
            </a:endParaRPr>
          </a:p>
          <a:p>
            <a:pPr marL="457200" lvl="0" indent="-298450" algn="l" rtl="0">
              <a:lnSpc>
                <a:spcPct val="150000"/>
              </a:lnSpc>
              <a:spcBef>
                <a:spcPts val="0"/>
              </a:spcBef>
              <a:spcAft>
                <a:spcPts val="0"/>
              </a:spcAft>
              <a:buClr>
                <a:schemeClr val="dk1"/>
              </a:buClr>
              <a:buSzPts val="1100"/>
              <a:buFont typeface="Times New Roman"/>
              <a:buChar char="●"/>
            </a:pPr>
            <a:r>
              <a:rPr lang="en" sz="1100" b="1">
                <a:solidFill>
                  <a:schemeClr val="dk1"/>
                </a:solidFill>
                <a:latin typeface="Times New Roman"/>
                <a:ea typeface="Times New Roman"/>
                <a:cs typeface="Times New Roman"/>
                <a:sym typeface="Times New Roman"/>
              </a:rPr>
              <a:t>Dataset Overview</a:t>
            </a:r>
            <a:endParaRPr sz="1100" b="1">
              <a:solidFill>
                <a:schemeClr val="dk1"/>
              </a:solidFill>
              <a:latin typeface="Times New Roman"/>
              <a:ea typeface="Times New Roman"/>
              <a:cs typeface="Times New Roman"/>
              <a:sym typeface="Times New Roman"/>
            </a:endParaRPr>
          </a:p>
          <a:p>
            <a:pPr marL="457200" lvl="0" indent="-298450" algn="l" rtl="0">
              <a:lnSpc>
                <a:spcPct val="150000"/>
              </a:lnSpc>
              <a:spcBef>
                <a:spcPts val="0"/>
              </a:spcBef>
              <a:spcAft>
                <a:spcPts val="0"/>
              </a:spcAft>
              <a:buClr>
                <a:schemeClr val="dk1"/>
              </a:buClr>
              <a:buSzPts val="1100"/>
              <a:buFont typeface="Times New Roman"/>
              <a:buChar char="●"/>
            </a:pPr>
            <a:r>
              <a:rPr lang="en" sz="1100" b="1">
                <a:solidFill>
                  <a:schemeClr val="dk1"/>
                </a:solidFill>
                <a:latin typeface="Times New Roman"/>
                <a:ea typeface="Times New Roman"/>
                <a:cs typeface="Times New Roman"/>
                <a:sym typeface="Times New Roman"/>
              </a:rPr>
              <a:t>Methodologies</a:t>
            </a:r>
            <a:endParaRPr sz="1100" b="1">
              <a:solidFill>
                <a:schemeClr val="dk1"/>
              </a:solidFill>
              <a:latin typeface="Times New Roman"/>
              <a:ea typeface="Times New Roman"/>
              <a:cs typeface="Times New Roman"/>
              <a:sym typeface="Times New Roman"/>
            </a:endParaRPr>
          </a:p>
          <a:p>
            <a:pPr marL="457200" lvl="0" indent="-298450" algn="l" rtl="0">
              <a:lnSpc>
                <a:spcPct val="150000"/>
              </a:lnSpc>
              <a:spcBef>
                <a:spcPts val="0"/>
              </a:spcBef>
              <a:spcAft>
                <a:spcPts val="0"/>
              </a:spcAft>
              <a:buClr>
                <a:schemeClr val="dk1"/>
              </a:buClr>
              <a:buSzPts val="1100"/>
              <a:buFont typeface="Times New Roman"/>
              <a:buChar char="●"/>
            </a:pPr>
            <a:r>
              <a:rPr lang="en" sz="1100" b="1">
                <a:solidFill>
                  <a:schemeClr val="dk1"/>
                </a:solidFill>
                <a:latin typeface="Times New Roman"/>
                <a:ea typeface="Times New Roman"/>
                <a:cs typeface="Times New Roman"/>
                <a:sym typeface="Times New Roman"/>
              </a:rPr>
              <a:t>Results and Analysis</a:t>
            </a:r>
            <a:endParaRPr sz="1100" b="1">
              <a:solidFill>
                <a:schemeClr val="dk1"/>
              </a:solidFill>
              <a:latin typeface="Times New Roman"/>
              <a:ea typeface="Times New Roman"/>
              <a:cs typeface="Times New Roman"/>
              <a:sym typeface="Times New Roman"/>
            </a:endParaRPr>
          </a:p>
          <a:p>
            <a:pPr marL="457200" lvl="0" indent="-298450" algn="l" rtl="0">
              <a:lnSpc>
                <a:spcPct val="150000"/>
              </a:lnSpc>
              <a:spcBef>
                <a:spcPts val="0"/>
              </a:spcBef>
              <a:spcAft>
                <a:spcPts val="0"/>
              </a:spcAft>
              <a:buClr>
                <a:schemeClr val="dk1"/>
              </a:buClr>
              <a:buSzPts val="1100"/>
              <a:buFont typeface="Times New Roman"/>
              <a:buChar char="●"/>
            </a:pPr>
            <a:r>
              <a:rPr lang="en" sz="1100" b="1">
                <a:solidFill>
                  <a:schemeClr val="dk1"/>
                </a:solidFill>
                <a:latin typeface="Times New Roman"/>
                <a:ea typeface="Times New Roman"/>
                <a:cs typeface="Times New Roman"/>
                <a:sym typeface="Times New Roman"/>
              </a:rPr>
              <a:t>Novelty</a:t>
            </a:r>
            <a:endParaRPr sz="1100" b="1">
              <a:solidFill>
                <a:schemeClr val="dk1"/>
              </a:solidFill>
              <a:latin typeface="Times New Roman"/>
              <a:ea typeface="Times New Roman"/>
              <a:cs typeface="Times New Roman"/>
              <a:sym typeface="Times New Roman"/>
            </a:endParaRPr>
          </a:p>
          <a:p>
            <a:pPr marL="457200" lvl="0" indent="-298450" algn="l" rtl="0">
              <a:lnSpc>
                <a:spcPct val="150000"/>
              </a:lnSpc>
              <a:spcBef>
                <a:spcPts val="0"/>
              </a:spcBef>
              <a:spcAft>
                <a:spcPts val="0"/>
              </a:spcAft>
              <a:buClr>
                <a:schemeClr val="dk1"/>
              </a:buClr>
              <a:buSzPts val="1100"/>
              <a:buFont typeface="Times New Roman"/>
              <a:buChar char="●"/>
            </a:pPr>
            <a:r>
              <a:rPr lang="en" sz="1100" b="1">
                <a:solidFill>
                  <a:schemeClr val="dk1"/>
                </a:solidFill>
                <a:latin typeface="Times New Roman"/>
                <a:ea typeface="Times New Roman"/>
                <a:cs typeface="Times New Roman"/>
                <a:sym typeface="Times New Roman"/>
              </a:rPr>
              <a:t>Conclusion</a:t>
            </a:r>
            <a:endParaRPr sz="1100" b="1">
              <a:solidFill>
                <a:schemeClr val="dk1"/>
              </a:solidFill>
              <a:latin typeface="Times New Roman"/>
              <a:ea typeface="Times New Roman"/>
              <a:cs typeface="Times New Roman"/>
              <a:sym typeface="Times New Roman"/>
            </a:endParaRPr>
          </a:p>
          <a:p>
            <a:pPr marL="457200" lvl="0" indent="-298450" algn="l" rtl="0">
              <a:lnSpc>
                <a:spcPct val="150000"/>
              </a:lnSpc>
              <a:spcBef>
                <a:spcPts val="0"/>
              </a:spcBef>
              <a:spcAft>
                <a:spcPts val="0"/>
              </a:spcAft>
              <a:buClr>
                <a:schemeClr val="dk1"/>
              </a:buClr>
              <a:buSzPts val="1100"/>
              <a:buFont typeface="Times New Roman"/>
              <a:buChar char="●"/>
            </a:pPr>
            <a:r>
              <a:rPr lang="en" sz="1100" b="1">
                <a:solidFill>
                  <a:schemeClr val="dk1"/>
                </a:solidFill>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body" idx="1"/>
          </p:nvPr>
        </p:nvSpPr>
        <p:spPr>
          <a:xfrm>
            <a:off x="633845" y="1188287"/>
            <a:ext cx="7886700" cy="3599400"/>
          </a:xfrm>
          <a:prstGeom prst="rect">
            <a:avLst/>
          </a:prstGeom>
        </p:spPr>
        <p:txBody>
          <a:bodyPr spcFirstLastPara="1" wrap="square" lIns="68575" tIns="34275" rIns="68575" bIns="34275" anchor="t" anchorCtr="0">
            <a:noAutofit/>
          </a:bodyPr>
          <a:lstStyle/>
          <a:p>
            <a:pPr marL="0" lvl="0" indent="0" algn="just" rtl="0">
              <a:spcBef>
                <a:spcPts val="0"/>
              </a:spcBef>
              <a:spcAft>
                <a:spcPts val="0"/>
              </a:spcAft>
              <a:buNone/>
            </a:pPr>
            <a:r>
              <a:rPr lang="en" sz="1100" b="1">
                <a:latin typeface="Times New Roman"/>
                <a:ea typeface="Times New Roman"/>
                <a:cs typeface="Times New Roman"/>
                <a:sym typeface="Times New Roman"/>
              </a:rPr>
              <a:t>Preservation of Endangered Languages:</a:t>
            </a:r>
            <a:endParaRPr sz="1100" b="1">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Times New Roman"/>
              <a:buChar char="●"/>
            </a:pPr>
            <a:r>
              <a:rPr lang="en" sz="1100">
                <a:latin typeface="Times New Roman"/>
                <a:ea typeface="Times New Roman"/>
                <a:cs typeface="Times New Roman"/>
                <a:sym typeface="Times New Roman"/>
              </a:rPr>
              <a:t>Importance of linguistic diversity</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Risks of language extinction</a:t>
            </a:r>
            <a:endParaRPr sz="11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 sz="1100" b="1">
                <a:latin typeface="Times New Roman"/>
                <a:ea typeface="Times New Roman"/>
                <a:cs typeface="Times New Roman"/>
                <a:sym typeface="Times New Roman"/>
              </a:rPr>
              <a:t>About Kalamang:</a:t>
            </a:r>
            <a:endParaRPr sz="1100" b="1">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Times New Roman"/>
              <a:buChar char="●"/>
            </a:pPr>
            <a:r>
              <a:rPr lang="en" sz="1100">
                <a:latin typeface="Times New Roman"/>
                <a:ea typeface="Times New Roman"/>
                <a:cs typeface="Times New Roman"/>
                <a:sym typeface="Times New Roman"/>
              </a:rPr>
              <a:t>Spoken by fewer than 200 people</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Located on a small island in Indonesian Papua</a:t>
            </a:r>
            <a:endParaRPr sz="11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 sz="1100" b="1">
                <a:latin typeface="Times New Roman"/>
                <a:ea typeface="Times New Roman"/>
                <a:cs typeface="Times New Roman"/>
                <a:sym typeface="Times New Roman"/>
              </a:rPr>
              <a:t>Objective:</a:t>
            </a:r>
            <a:endParaRPr sz="1100" b="1">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Times New Roman"/>
              <a:buChar char="●"/>
            </a:pPr>
            <a:r>
              <a:rPr lang="en" sz="1100">
                <a:latin typeface="Times New Roman"/>
                <a:ea typeface="Times New Roman"/>
                <a:cs typeface="Times New Roman"/>
                <a:sym typeface="Times New Roman"/>
              </a:rPr>
              <a:t>Utilize Large Language Models (LLMs) to develop translation frameworks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Empower the Kalamang-speaking community with digital tools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Develop innovative methods using LLMs to work with minimal data while preserving cultural context.</a:t>
            </a:r>
            <a:endParaRPr sz="1100">
              <a:latin typeface="Times New Roman"/>
              <a:ea typeface="Times New Roman"/>
              <a:cs typeface="Times New Roman"/>
              <a:sym typeface="Times New Roman"/>
            </a:endParaRPr>
          </a:p>
          <a:p>
            <a:pPr marL="0" marR="0" lvl="0" indent="0" algn="just" rtl="0">
              <a:lnSpc>
                <a:spcPct val="90000"/>
              </a:lnSpc>
              <a:spcBef>
                <a:spcPts val="1200"/>
              </a:spcBef>
              <a:spcAft>
                <a:spcPts val="0"/>
              </a:spcAft>
              <a:buNone/>
            </a:pPr>
            <a:endParaRPr sz="1100">
              <a:latin typeface="Times New Roman"/>
              <a:ea typeface="Times New Roman"/>
              <a:cs typeface="Times New Roman"/>
              <a:sym typeface="Times New Roman"/>
            </a:endParaRPr>
          </a:p>
        </p:txBody>
      </p:sp>
      <p:sp>
        <p:nvSpPr>
          <p:cNvPr id="188" name="Google Shape;188;p22"/>
          <p:cNvSpPr txBox="1"/>
          <p:nvPr/>
        </p:nvSpPr>
        <p:spPr>
          <a:xfrm>
            <a:off x="633850" y="167300"/>
            <a:ext cx="7886700" cy="69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3000" b="1">
                <a:solidFill>
                  <a:srgbClr val="3EADA7"/>
                </a:solidFill>
              </a:rPr>
              <a:t>Introduction</a:t>
            </a:r>
            <a:endParaRPr sz="3000" b="1">
              <a:solidFill>
                <a:srgbClr val="3EADA7"/>
              </a:solidFill>
            </a:endParaRPr>
          </a:p>
          <a:p>
            <a:pPr marL="0" lvl="0" indent="0" algn="ctr" rtl="0">
              <a:spcBef>
                <a:spcPts val="400"/>
              </a:spcBef>
              <a:spcAft>
                <a:spcPts val="0"/>
              </a:spcAft>
              <a:buNone/>
            </a:pPr>
            <a:endParaRPr sz="3600" b="1">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000" b="1">
                <a:latin typeface="Arial"/>
                <a:ea typeface="Arial"/>
                <a:cs typeface="Arial"/>
                <a:sym typeface="Arial"/>
              </a:rPr>
              <a:t>Problem Statement</a:t>
            </a:r>
            <a:endParaRPr sz="3000" b="1">
              <a:latin typeface="Arial"/>
              <a:ea typeface="Arial"/>
              <a:cs typeface="Arial"/>
              <a:sym typeface="Arial"/>
            </a:endParaRPr>
          </a:p>
        </p:txBody>
      </p:sp>
      <p:sp>
        <p:nvSpPr>
          <p:cNvPr id="194" name="Google Shape;194;p23"/>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just" rtl="0">
              <a:spcBef>
                <a:spcPts val="800"/>
              </a:spcBef>
              <a:spcAft>
                <a:spcPts val="0"/>
              </a:spcAft>
              <a:buNone/>
            </a:pPr>
            <a:r>
              <a:rPr lang="en" sz="1100" b="1">
                <a:latin typeface="Times New Roman"/>
                <a:ea typeface="Times New Roman"/>
                <a:cs typeface="Times New Roman"/>
                <a:sym typeface="Times New Roman"/>
              </a:rPr>
              <a:t>Language Endangerment:</a:t>
            </a:r>
            <a:endParaRPr sz="1100" b="1">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Times New Roman"/>
              <a:buChar char="●"/>
            </a:pPr>
            <a:r>
              <a:rPr lang="en" sz="1100">
                <a:latin typeface="Times New Roman"/>
                <a:ea typeface="Times New Roman"/>
                <a:cs typeface="Times New Roman"/>
                <a:sym typeface="Times New Roman"/>
              </a:rPr>
              <a:t>Kalamang has fewer than 200 speakers, making it critically endangered.</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Limited number of speakers and usage</a:t>
            </a:r>
            <a:endParaRPr sz="11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sz="1100" b="1">
                <a:latin typeface="Times New Roman"/>
                <a:ea typeface="Times New Roman"/>
                <a:cs typeface="Times New Roman"/>
                <a:sym typeface="Times New Roman"/>
              </a:rPr>
              <a:t>Translation Challenges</a:t>
            </a: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Times New Roman"/>
              <a:buChar char="●"/>
            </a:pPr>
            <a:r>
              <a:rPr lang="en" sz="1100">
                <a:latin typeface="Times New Roman"/>
                <a:ea typeface="Times New Roman"/>
                <a:cs typeface="Times New Roman"/>
                <a:sym typeface="Times New Roman"/>
              </a:rPr>
              <a:t>Existing MT models require extensive parallel corpora, which are unavailable for Kalamang.</a:t>
            </a:r>
            <a:endParaRPr sz="11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sz="1100" b="1">
                <a:latin typeface="Times New Roman"/>
                <a:ea typeface="Times New Roman"/>
                <a:cs typeface="Times New Roman"/>
                <a:sym typeface="Times New Roman"/>
              </a:rPr>
              <a:t>Cultural Significance:</a:t>
            </a:r>
            <a:endParaRPr sz="1100" b="1">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Times New Roman"/>
              <a:buChar char="●"/>
            </a:pPr>
            <a:r>
              <a:rPr lang="en" sz="1100">
                <a:latin typeface="Times New Roman"/>
                <a:ea typeface="Times New Roman"/>
                <a:cs typeface="Times New Roman"/>
                <a:sym typeface="Times New Roman"/>
              </a:rPr>
              <a:t>Risk of losing unique linguistic nuances and culturally rich expressions.</a:t>
            </a:r>
            <a:endParaRPr sz="11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sz="1100" b="1">
                <a:latin typeface="Times New Roman"/>
                <a:ea typeface="Times New Roman"/>
                <a:cs typeface="Times New Roman"/>
                <a:sym typeface="Times New Roman"/>
              </a:rPr>
              <a:t>Digital Resource Scarcity:</a:t>
            </a:r>
            <a:endParaRPr sz="1100" b="1">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Times New Roman"/>
              <a:buChar char="●"/>
            </a:pPr>
            <a:r>
              <a:rPr lang="en" sz="1100">
                <a:latin typeface="Times New Roman"/>
                <a:ea typeface="Times New Roman"/>
                <a:cs typeface="Times New Roman"/>
                <a:sym typeface="Times New Roman"/>
              </a:rPr>
              <a:t>Minimal digital and written resources hinder language preservation efforts.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Challenges in creating effective machine translation models</a:t>
            </a:r>
            <a:endParaRPr sz="1100">
              <a:latin typeface="Times New Roman"/>
              <a:ea typeface="Times New Roman"/>
              <a:cs typeface="Times New Roman"/>
              <a:sym typeface="Times New Roman"/>
            </a:endParaRPr>
          </a:p>
          <a:p>
            <a:pPr marL="0" lvl="0" indent="0" algn="just" rtl="0">
              <a:spcBef>
                <a:spcPts val="120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000" b="1">
                <a:latin typeface="Arial"/>
                <a:ea typeface="Arial"/>
                <a:cs typeface="Arial"/>
                <a:sym typeface="Arial"/>
              </a:rPr>
              <a:t>Literature Review</a:t>
            </a:r>
            <a:endParaRPr sz="3000" b="1">
              <a:latin typeface="Arial"/>
              <a:ea typeface="Arial"/>
              <a:cs typeface="Arial"/>
              <a:sym typeface="Arial"/>
            </a:endParaRPr>
          </a:p>
        </p:txBody>
      </p:sp>
      <p:sp>
        <p:nvSpPr>
          <p:cNvPr id="200" name="Google Shape;200;p24"/>
          <p:cNvSpPr txBox="1">
            <a:spLocks noGrp="1"/>
          </p:cNvSpPr>
          <p:nvPr>
            <p:ph type="body" idx="1"/>
          </p:nvPr>
        </p:nvSpPr>
        <p:spPr>
          <a:xfrm>
            <a:off x="444970" y="1120787"/>
            <a:ext cx="7886700" cy="3599400"/>
          </a:xfrm>
          <a:prstGeom prst="rect">
            <a:avLst/>
          </a:prstGeom>
        </p:spPr>
        <p:txBody>
          <a:bodyPr spcFirstLastPara="1" wrap="square" lIns="68575" tIns="34275" rIns="68575" bIns="34275" anchor="t" anchorCtr="0">
            <a:noAutofit/>
          </a:bodyPr>
          <a:lstStyle/>
          <a:p>
            <a:pPr marL="457200" lvl="0" indent="-298450" algn="just" rtl="0">
              <a:lnSpc>
                <a:spcPct val="115000"/>
              </a:lnSpc>
              <a:spcBef>
                <a:spcPts val="1200"/>
              </a:spcBef>
              <a:spcAft>
                <a:spcPts val="0"/>
              </a:spcAft>
              <a:buSzPts val="1100"/>
              <a:buFont typeface="Arial"/>
              <a:buChar char="❏"/>
            </a:pPr>
            <a:r>
              <a:rPr lang="en" sz="1100"/>
              <a:t>The paper </a:t>
            </a:r>
            <a:r>
              <a:rPr lang="en" sz="1100" i="1"/>
              <a:t>"</a:t>
            </a:r>
            <a:r>
              <a:rPr lang="en" sz="1100" b="1" i="1"/>
              <a:t>A Benchmark for Learning to Translate a New Language from One Grammar Book</a:t>
            </a:r>
            <a:r>
              <a:rPr lang="en" sz="1100" i="1"/>
              <a:t>"</a:t>
            </a:r>
            <a:r>
              <a:rPr lang="en" sz="1100"/>
              <a:t> introduces </a:t>
            </a:r>
            <a:r>
              <a:rPr lang="en" sz="1100" b="1"/>
              <a:t>MTOB</a:t>
            </a:r>
            <a:r>
              <a:rPr lang="en" sz="1100"/>
              <a:t> (Machine Translation from One Book), a benchmark for translating between English and Kalamang, a low-resource language with fewer than </a:t>
            </a:r>
            <a:r>
              <a:rPr lang="en" sz="1100" b="1"/>
              <a:t>200 speakers</a:t>
            </a:r>
            <a:r>
              <a:rPr lang="en" sz="1100"/>
              <a:t>. Mimicking human language learning, it relies on a single grammar book, word lists, and a small corpus instead of large datasets. The study evaluates models like </a:t>
            </a:r>
            <a:r>
              <a:rPr lang="en" sz="1100" b="1"/>
              <a:t>LLaMA-2</a:t>
            </a:r>
            <a:r>
              <a:rPr lang="en" sz="1100"/>
              <a:t> and </a:t>
            </a:r>
            <a:r>
              <a:rPr lang="en" sz="1100" b="1"/>
              <a:t>GPT-4</a:t>
            </a:r>
            <a:r>
              <a:rPr lang="en" sz="1100"/>
              <a:t> for in-context learning and lightweight fine-tuning, comparing them to human performance. It highlights challenges such as data </a:t>
            </a:r>
            <a:r>
              <a:rPr lang="en" sz="1100" b="1"/>
              <a:t>scarcity</a:t>
            </a:r>
            <a:r>
              <a:rPr lang="en" sz="1100"/>
              <a:t>, </a:t>
            </a:r>
            <a:r>
              <a:rPr lang="en" sz="1100" b="1"/>
              <a:t>hallucination</a:t>
            </a:r>
            <a:r>
              <a:rPr lang="en" sz="1100"/>
              <a:t>, and context retrieval, and proposes future directions to enhance translation for </a:t>
            </a:r>
            <a:r>
              <a:rPr lang="en" sz="1100" b="1"/>
              <a:t>low-resource languages</a:t>
            </a:r>
            <a:r>
              <a:rPr lang="en" sz="1100"/>
              <a:t>, expand to diverse languages, and leverage multimodal models for endangered language preservation.</a:t>
            </a:r>
            <a:endParaRPr sz="1100"/>
          </a:p>
          <a:p>
            <a:pPr marL="914400" lvl="0" indent="0" algn="just" rtl="0">
              <a:lnSpc>
                <a:spcPct val="115000"/>
              </a:lnSpc>
              <a:spcBef>
                <a:spcPts val="1200"/>
              </a:spcBef>
              <a:spcAft>
                <a:spcPts val="0"/>
              </a:spcAft>
              <a:buNone/>
            </a:pPr>
            <a:endParaRPr sz="12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Arial"/>
              <a:buChar char="❏"/>
            </a:pPr>
            <a:r>
              <a:rPr lang="en" sz="1100"/>
              <a:t>The paper </a:t>
            </a:r>
            <a:r>
              <a:rPr lang="en" sz="1100" i="1"/>
              <a:t>"</a:t>
            </a:r>
            <a:r>
              <a:rPr lang="en" sz="1100" b="1" i="1"/>
              <a:t>An Incomplete Loop: Instruction Inference, Instruction Following, and In-Context Learning in Language Models</a:t>
            </a:r>
            <a:r>
              <a:rPr lang="en" sz="1100" i="1"/>
              <a:t>"</a:t>
            </a:r>
            <a:r>
              <a:rPr lang="en" sz="1100"/>
              <a:t> examines language models' reasoning capabilities—deductive, inductive, and abductive—through tasks like hypothesis proposal, </a:t>
            </a:r>
            <a:r>
              <a:rPr lang="en" sz="1100" b="1"/>
              <a:t>i</a:t>
            </a:r>
            <a:r>
              <a:rPr lang="en" sz="1100"/>
              <a:t>n-context learning, and instruction following. Using models like </a:t>
            </a:r>
            <a:r>
              <a:rPr lang="en" sz="1100" b="1"/>
              <a:t>GPT-3.5-turbo</a:t>
            </a:r>
            <a:r>
              <a:rPr lang="en" sz="1100"/>
              <a:t>, </a:t>
            </a:r>
            <a:r>
              <a:rPr lang="en" sz="1100" b="1"/>
              <a:t>GPT-4</a:t>
            </a:r>
            <a:r>
              <a:rPr lang="en" sz="1100"/>
              <a:t>, and </a:t>
            </a:r>
            <a:r>
              <a:rPr lang="en" sz="1100" b="1"/>
              <a:t>LLaMA-2</a:t>
            </a:r>
            <a:r>
              <a:rPr lang="en" sz="1100"/>
              <a:t>, it introduces instruction inference, where models generate and refine instructions during problem-solving, diverging from instruction back-translation approaches. The study identifies </a:t>
            </a:r>
            <a:r>
              <a:rPr lang="en" sz="1100" b="1"/>
              <a:t>abductive reasoning</a:t>
            </a:r>
            <a:r>
              <a:rPr lang="en" sz="1100"/>
              <a:t> as a weakness in current models and suggests future improvements in hypothesis verification and autonomous learning for greater reasoning accuracy and consistency.</a:t>
            </a:r>
            <a:endParaRPr sz="1100"/>
          </a:p>
          <a:p>
            <a:pPr marL="0" lvl="0" indent="0" algn="just" rtl="0">
              <a:spcBef>
                <a:spcPts val="1200"/>
              </a:spcBef>
              <a:spcAft>
                <a:spcPts val="0"/>
              </a:spcAft>
              <a:buNone/>
            </a:pPr>
            <a:endParaRPr sz="2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000" b="1">
                <a:latin typeface="Arial"/>
                <a:ea typeface="Arial"/>
                <a:cs typeface="Arial"/>
                <a:sym typeface="Arial"/>
              </a:rPr>
              <a:t>Literature Review</a:t>
            </a:r>
            <a:endParaRPr sz="3000" b="1">
              <a:latin typeface="Arial"/>
              <a:ea typeface="Arial"/>
              <a:cs typeface="Arial"/>
              <a:sym typeface="Arial"/>
            </a:endParaRPr>
          </a:p>
        </p:txBody>
      </p:sp>
      <p:sp>
        <p:nvSpPr>
          <p:cNvPr id="206" name="Google Shape;206;p25"/>
          <p:cNvSpPr txBox="1">
            <a:spLocks noGrp="1"/>
          </p:cNvSpPr>
          <p:nvPr>
            <p:ph type="body" idx="1"/>
          </p:nvPr>
        </p:nvSpPr>
        <p:spPr>
          <a:xfrm>
            <a:off x="444970" y="1120787"/>
            <a:ext cx="7886700" cy="3599400"/>
          </a:xfrm>
          <a:prstGeom prst="rect">
            <a:avLst/>
          </a:prstGeom>
        </p:spPr>
        <p:txBody>
          <a:bodyPr spcFirstLastPara="1" wrap="square" lIns="68575" tIns="34275" rIns="68575" bIns="34275" anchor="t" anchorCtr="0">
            <a:noAutofit/>
          </a:bodyPr>
          <a:lstStyle/>
          <a:p>
            <a:pPr marL="457200" lvl="0" indent="-292100" algn="just" rtl="0">
              <a:lnSpc>
                <a:spcPct val="115000"/>
              </a:lnSpc>
              <a:spcBef>
                <a:spcPts val="1200"/>
              </a:spcBef>
              <a:spcAft>
                <a:spcPts val="0"/>
              </a:spcAft>
              <a:buSzPts val="1000"/>
              <a:buFont typeface="Arial"/>
              <a:buChar char="❏"/>
            </a:pPr>
            <a:r>
              <a:rPr lang="en" sz="1100"/>
              <a:t>The study </a:t>
            </a:r>
            <a:r>
              <a:rPr lang="en" sz="1100" i="1"/>
              <a:t>"</a:t>
            </a:r>
            <a:r>
              <a:rPr lang="en" sz="1100" b="1" i="1"/>
              <a:t>Low-Resource NMT with Smaller Vocabulary Sizes</a:t>
            </a:r>
            <a:r>
              <a:rPr lang="en" sz="1100" i="1"/>
              <a:t>"</a:t>
            </a:r>
            <a:r>
              <a:rPr lang="en" sz="1100"/>
              <a:t> explores optimizing subword vocabulary sizes in neural machine translation (</a:t>
            </a:r>
            <a:r>
              <a:rPr lang="en" sz="1100" b="1"/>
              <a:t>NMT</a:t>
            </a:r>
            <a:r>
              <a:rPr lang="en" sz="1100"/>
              <a:t>) for low-resource languages. It highlights that state-of-the-art models like Transformers underperform on low-resource languages due to sensitivity to hyperparameters, particularly vocabulary size. Experiments with smaller vocabularies (as low as 1k tokens) on language pairs like </a:t>
            </a:r>
            <a:r>
              <a:rPr lang="en" sz="1100" b="1"/>
              <a:t>English-Akkadian</a:t>
            </a:r>
            <a:r>
              <a:rPr lang="en" sz="1100"/>
              <a:t> and </a:t>
            </a:r>
            <a:r>
              <a:rPr lang="en" sz="1100" b="1"/>
              <a:t>English-Manipuri</a:t>
            </a:r>
            <a:r>
              <a:rPr lang="en" sz="1100"/>
              <a:t> show improved ChrF scores (up to 322%), reduced model size (66%), and faster training (17%). The findings advocate for tailoring vocabulary sizes to enhance efficiency and translation quality in low-resource NMT settings.</a:t>
            </a:r>
            <a:endParaRPr sz="1000"/>
          </a:p>
          <a:p>
            <a:pPr marL="0" lvl="0" indent="0" algn="just" rtl="0">
              <a:lnSpc>
                <a:spcPct val="115000"/>
              </a:lnSpc>
              <a:spcBef>
                <a:spcPts val="1400"/>
              </a:spcBef>
              <a:spcAft>
                <a:spcPts val="0"/>
              </a:spcAft>
              <a:buNone/>
            </a:pPr>
            <a:endParaRPr sz="1300" b="1" i="1"/>
          </a:p>
          <a:p>
            <a:pPr marL="457200" lvl="0" indent="-292100" algn="just" rtl="0">
              <a:lnSpc>
                <a:spcPct val="115000"/>
              </a:lnSpc>
              <a:spcBef>
                <a:spcPts val="1200"/>
              </a:spcBef>
              <a:spcAft>
                <a:spcPts val="0"/>
              </a:spcAft>
              <a:buSzPts val="1000"/>
              <a:buFont typeface="Arial"/>
              <a:buChar char="❏"/>
            </a:pPr>
            <a:r>
              <a:rPr lang="en" sz="1100"/>
              <a:t>The paper presents “</a:t>
            </a:r>
            <a:r>
              <a:rPr lang="en" sz="1100" b="1" i="1"/>
              <a:t>Knowledge-Augmented Reasoning Distillation (KARD)”</a:t>
            </a:r>
            <a:r>
              <a:rPr lang="en" sz="1100"/>
              <a:t>, which enhances small language models (LMs) for knowledge-intensive tasks. KARD fine-tunes small LMs by incorporating external knowledge, using large LMs for high-quality simulations and non-parametric memory for document retrieval. It outperforms traditional methods like </a:t>
            </a:r>
            <a:r>
              <a:rPr lang="en" sz="1100" b="1"/>
              <a:t>DAPT</a:t>
            </a:r>
            <a:r>
              <a:rPr lang="en" sz="1100"/>
              <a:t> and </a:t>
            </a:r>
            <a:r>
              <a:rPr lang="en" sz="1100" b="1"/>
              <a:t>RAG</a:t>
            </a:r>
            <a:r>
              <a:rPr lang="en" sz="1100"/>
              <a:t> in tasks such as </a:t>
            </a:r>
            <a:r>
              <a:rPr lang="en" sz="1100" b="1"/>
              <a:t>MedQA-USMLE</a:t>
            </a:r>
            <a:r>
              <a:rPr lang="en" sz="1100"/>
              <a:t>, requiring fewer training samples. KARD's reordering component improves document retrieval over methods like BM25. While promising, the study acknowledges limitations in sampling methods and suggests extending KARD to larger LMs like </a:t>
            </a:r>
            <a:r>
              <a:rPr lang="en" sz="1100" b="1"/>
              <a:t>GPT-3</a:t>
            </a:r>
            <a:r>
              <a:rPr lang="en" sz="1100"/>
              <a:t> or </a:t>
            </a:r>
            <a:r>
              <a:rPr lang="en" sz="1100" b="1"/>
              <a:t>LLaMA</a:t>
            </a:r>
            <a:r>
              <a:rPr lang="en" sz="1100"/>
              <a:t> for further improvements.</a:t>
            </a:r>
            <a:endParaRPr sz="1100"/>
          </a:p>
          <a:p>
            <a:pPr marL="457200" lvl="0" indent="0" algn="just" rtl="0">
              <a:lnSpc>
                <a:spcPct val="115000"/>
              </a:lnSpc>
              <a:spcBef>
                <a:spcPts val="1200"/>
              </a:spcBef>
              <a:spcAft>
                <a:spcPts val="0"/>
              </a:spcAft>
              <a:buNone/>
            </a:pPr>
            <a:endParaRPr sz="1000">
              <a:latin typeface="Arial"/>
              <a:ea typeface="Arial"/>
              <a:cs typeface="Arial"/>
              <a:sym typeface="Arial"/>
            </a:endParaRPr>
          </a:p>
          <a:p>
            <a:pPr marL="0" lvl="0" indent="0" algn="just" rtl="0">
              <a:spcBef>
                <a:spcPts val="12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000" b="1">
                <a:latin typeface="Arial"/>
                <a:ea typeface="Arial"/>
                <a:cs typeface="Arial"/>
                <a:sym typeface="Arial"/>
              </a:rPr>
              <a:t>Detailed Dataset</a:t>
            </a:r>
            <a:endParaRPr sz="3000" b="1">
              <a:latin typeface="Arial"/>
              <a:ea typeface="Arial"/>
              <a:cs typeface="Arial"/>
              <a:sym typeface="Arial"/>
            </a:endParaRPr>
          </a:p>
        </p:txBody>
      </p:sp>
      <p:sp>
        <p:nvSpPr>
          <p:cNvPr id="212" name="Google Shape;212;p26"/>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just" rtl="0">
              <a:lnSpc>
                <a:spcPct val="115000"/>
              </a:lnSpc>
              <a:spcBef>
                <a:spcPts val="1200"/>
              </a:spcBef>
              <a:spcAft>
                <a:spcPts val="0"/>
              </a:spcAft>
              <a:buNone/>
            </a:pPr>
            <a:r>
              <a:rPr lang="en" sz="1100" b="1">
                <a:latin typeface="Times New Roman"/>
                <a:ea typeface="Times New Roman"/>
                <a:cs typeface="Times New Roman"/>
                <a:sym typeface="Times New Roman"/>
              </a:rPr>
              <a:t>1. Kalamang-English Sentence Pairs</a:t>
            </a:r>
            <a:endParaRPr sz="1100" b="1">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Arial"/>
              <a:buChar char="●"/>
            </a:pPr>
            <a:r>
              <a:rPr lang="en" sz="1100" b="1">
                <a:latin typeface="Times New Roman"/>
                <a:ea typeface="Times New Roman"/>
                <a:cs typeface="Times New Roman"/>
                <a:sym typeface="Times New Roman"/>
              </a:rPr>
              <a:t>Structure:</a:t>
            </a:r>
            <a:r>
              <a:rPr lang="en" sz="1100">
                <a:latin typeface="Times New Roman"/>
                <a:ea typeface="Times New Roman"/>
                <a:cs typeface="Times New Roman"/>
                <a:sym typeface="Times New Roman"/>
              </a:rPr>
              <a:t> Parallel corpus with Kalamang and English columns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Size:</a:t>
            </a:r>
            <a:r>
              <a:rPr lang="en" sz="1100">
                <a:latin typeface="Times New Roman"/>
                <a:ea typeface="Times New Roman"/>
                <a:cs typeface="Times New Roman"/>
                <a:sym typeface="Times New Roman"/>
              </a:rPr>
              <a:t> 1554 training entries, 100 test entries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Content:</a:t>
            </a:r>
            <a:r>
              <a:rPr lang="en" sz="1100">
                <a:latin typeface="Times New Roman"/>
                <a:ea typeface="Times New Roman"/>
                <a:cs typeface="Times New Roman"/>
                <a:sym typeface="Times New Roman"/>
              </a:rPr>
              <a:t> Declarative, imperatives, interrogatives, idiomatic phrases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Preprocessing:</a:t>
            </a:r>
            <a:r>
              <a:rPr lang="en" sz="1100">
                <a:latin typeface="Times New Roman"/>
                <a:ea typeface="Times New Roman"/>
                <a:cs typeface="Times New Roman"/>
                <a:sym typeface="Times New Roman"/>
              </a:rPr>
              <a:t> Tokenization, lowercasing, normalization</a:t>
            </a:r>
            <a:endParaRPr sz="11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 sz="1100" b="1">
                <a:latin typeface="Times New Roman"/>
                <a:ea typeface="Times New Roman"/>
                <a:cs typeface="Times New Roman"/>
                <a:sym typeface="Times New Roman"/>
              </a:rPr>
              <a:t>2. Kalamang Grammar Text</a:t>
            </a:r>
            <a:endParaRPr sz="1100" b="1">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Arial"/>
              <a:buChar char="●"/>
            </a:pPr>
            <a:r>
              <a:rPr lang="en" sz="1100" b="1">
                <a:latin typeface="Times New Roman"/>
                <a:ea typeface="Times New Roman"/>
                <a:cs typeface="Times New Roman"/>
                <a:sym typeface="Times New Roman"/>
              </a:rPr>
              <a:t>Content:</a:t>
            </a:r>
            <a:r>
              <a:rPr lang="en" sz="1100">
                <a:latin typeface="Times New Roman"/>
                <a:ea typeface="Times New Roman"/>
                <a:cs typeface="Times New Roman"/>
                <a:sym typeface="Times New Roman"/>
              </a:rPr>
              <a:t> Phonology, syntax, semantics, sociolinguistic aspects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Structure:</a:t>
            </a:r>
            <a:r>
              <a:rPr lang="en" sz="1100">
                <a:latin typeface="Times New Roman"/>
                <a:ea typeface="Times New Roman"/>
                <a:cs typeface="Times New Roman"/>
                <a:sym typeface="Times New Roman"/>
              </a:rPr>
              <a:t> Annotated examples, recorded corpus, cultural notes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Application:</a:t>
            </a:r>
            <a:r>
              <a:rPr lang="en" sz="1100">
                <a:latin typeface="Times New Roman"/>
                <a:ea typeface="Times New Roman"/>
                <a:cs typeface="Times New Roman"/>
                <a:sym typeface="Times New Roman"/>
              </a:rPr>
              <a:t> Learning syntactic structures, verb morphology, contextual narratives</a:t>
            </a:r>
            <a:endParaRPr sz="11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 sz="1100" b="1">
                <a:latin typeface="Times New Roman"/>
                <a:ea typeface="Times New Roman"/>
                <a:cs typeface="Times New Roman"/>
                <a:sym typeface="Times New Roman"/>
              </a:rPr>
              <a:t>3. Kalamang-English Word Pairs</a:t>
            </a:r>
            <a:endParaRPr sz="1100" b="1">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Arial"/>
              <a:buChar char="●"/>
            </a:pPr>
            <a:r>
              <a:rPr lang="en" sz="1100" b="1">
                <a:latin typeface="Times New Roman"/>
                <a:ea typeface="Times New Roman"/>
                <a:cs typeface="Times New Roman"/>
                <a:sym typeface="Times New Roman"/>
              </a:rPr>
              <a:t>Content:</a:t>
            </a:r>
            <a:r>
              <a:rPr lang="en" sz="1100">
                <a:latin typeface="Times New Roman"/>
                <a:ea typeface="Times New Roman"/>
                <a:cs typeface="Times New Roman"/>
                <a:sym typeface="Times New Roman"/>
              </a:rPr>
              <a:t> Bilingual dictionary in JSON format</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Features:</a:t>
            </a:r>
            <a:r>
              <a:rPr lang="en" sz="1100">
                <a:latin typeface="Times New Roman"/>
                <a:ea typeface="Times New Roman"/>
                <a:cs typeface="Times New Roman"/>
                <a:sym typeface="Times New Roman"/>
              </a:rPr>
              <a:t> Single words, phrases, multiple meanings, cultural-specific terms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Purpose:</a:t>
            </a:r>
            <a:r>
              <a:rPr lang="en" sz="1100">
                <a:latin typeface="Times New Roman"/>
                <a:ea typeface="Times New Roman"/>
                <a:cs typeface="Times New Roman"/>
                <a:sym typeface="Times New Roman"/>
              </a:rPr>
              <a:t> Enrich vocabulary, synonym recognition, infer linguistic roles</a:t>
            </a:r>
            <a:endParaRPr sz="1100">
              <a:latin typeface="Times New Roman"/>
              <a:ea typeface="Times New Roman"/>
              <a:cs typeface="Times New Roman"/>
              <a:sym typeface="Times New Roman"/>
            </a:endParaRPr>
          </a:p>
          <a:p>
            <a:pPr marL="0" lvl="0" indent="0" algn="just" rtl="0">
              <a:spcBef>
                <a:spcPts val="1200"/>
              </a:spcBef>
              <a:spcAft>
                <a:spcPts val="0"/>
              </a:spcAft>
              <a:buNone/>
            </a:pPr>
            <a:endParaRPr sz="11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000" b="1">
                <a:latin typeface="Arial"/>
                <a:ea typeface="Arial"/>
                <a:cs typeface="Arial"/>
                <a:sym typeface="Arial"/>
              </a:rPr>
              <a:t>Methodology 1</a:t>
            </a:r>
            <a:endParaRPr sz="3000" b="1">
              <a:latin typeface="Arial"/>
              <a:ea typeface="Arial"/>
              <a:cs typeface="Arial"/>
              <a:sym typeface="Arial"/>
            </a:endParaRPr>
          </a:p>
        </p:txBody>
      </p:sp>
      <p:sp>
        <p:nvSpPr>
          <p:cNvPr id="218" name="Google Shape;218;p27"/>
          <p:cNvSpPr txBox="1">
            <a:spLocks noGrp="1"/>
          </p:cNvSpPr>
          <p:nvPr>
            <p:ph type="body" idx="1"/>
          </p:nvPr>
        </p:nvSpPr>
        <p:spPr>
          <a:xfrm>
            <a:off x="633845" y="1035887"/>
            <a:ext cx="7886700" cy="3599400"/>
          </a:xfrm>
          <a:prstGeom prst="rect">
            <a:avLst/>
          </a:prstGeom>
        </p:spPr>
        <p:txBody>
          <a:bodyPr spcFirstLastPara="1" wrap="square" lIns="68575" tIns="34275" rIns="68575" bIns="3427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100" b="1">
                <a:latin typeface="Times New Roman"/>
                <a:ea typeface="Times New Roman"/>
                <a:cs typeface="Times New Roman"/>
                <a:sym typeface="Times New Roman"/>
              </a:rPr>
              <a:t>Fine-Tuning Pretrained Models</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Arial"/>
              <a:buChar char="●"/>
            </a:pPr>
            <a:r>
              <a:rPr lang="en" sz="1100" b="1">
                <a:latin typeface="Times New Roman"/>
                <a:ea typeface="Times New Roman"/>
                <a:cs typeface="Times New Roman"/>
                <a:sym typeface="Times New Roman"/>
              </a:rPr>
              <a:t>Data Preparation</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914400" lvl="1"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Load parallel datasets (CSV) using pandas.</a:t>
            </a:r>
            <a:endParaRPr sz="1100">
              <a:latin typeface="Times New Roman"/>
              <a:ea typeface="Times New Roman"/>
              <a:cs typeface="Times New Roman"/>
              <a:sym typeface="Times New Roman"/>
            </a:endParaRPr>
          </a:p>
          <a:p>
            <a:pPr marL="914400" lvl="1"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Specify source and target columns dynamically for translation direction.</a:t>
            </a:r>
            <a:endParaRPr sz="1100">
              <a:latin typeface="Times New Roman"/>
              <a:ea typeface="Times New Roman"/>
              <a:cs typeface="Times New Roman"/>
              <a:sym typeface="Times New Roman"/>
            </a:endParaRPr>
          </a:p>
          <a:p>
            <a:pPr marL="914400" lvl="1"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Preprocess and tokenize text data (max length: 128 tokens).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Model Fine-Tuning</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914400" lvl="1"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Models: </a:t>
            </a:r>
            <a:r>
              <a:rPr lang="en" sz="1100" b="1">
                <a:latin typeface="Times New Roman"/>
                <a:ea typeface="Times New Roman"/>
                <a:cs typeface="Times New Roman"/>
                <a:sym typeface="Times New Roman"/>
              </a:rPr>
              <a:t>T5-Small</a:t>
            </a:r>
            <a:r>
              <a:rPr lang="en" sz="1100">
                <a:latin typeface="Times New Roman"/>
                <a:ea typeface="Times New Roman"/>
                <a:cs typeface="Times New Roman"/>
                <a:sym typeface="Times New Roman"/>
              </a:rPr>
              <a:t>, </a:t>
            </a:r>
            <a:r>
              <a:rPr lang="en" sz="1100" b="1">
                <a:latin typeface="Times New Roman"/>
                <a:ea typeface="Times New Roman"/>
                <a:cs typeface="Times New Roman"/>
                <a:sym typeface="Times New Roman"/>
              </a:rPr>
              <a:t>GPT-2</a:t>
            </a:r>
            <a:r>
              <a:rPr lang="en" sz="1100">
                <a:latin typeface="Times New Roman"/>
                <a:ea typeface="Times New Roman"/>
                <a:cs typeface="Times New Roman"/>
                <a:sym typeface="Times New Roman"/>
              </a:rPr>
              <a:t>,</a:t>
            </a:r>
            <a:r>
              <a:rPr lang="en" sz="1100" b="1">
                <a:latin typeface="Times New Roman"/>
                <a:ea typeface="Times New Roman"/>
                <a:cs typeface="Times New Roman"/>
                <a:sym typeface="Times New Roman"/>
              </a:rPr>
              <a:t> Helsinki-NLP</a:t>
            </a:r>
            <a:r>
              <a:rPr lang="en" sz="1100">
                <a:latin typeface="Times New Roman"/>
                <a:ea typeface="Times New Roman"/>
                <a:cs typeface="Times New Roman"/>
                <a:sym typeface="Times New Roman"/>
              </a:rPr>
              <a:t>, </a:t>
            </a:r>
            <a:r>
              <a:rPr lang="en" sz="1100" b="1">
                <a:latin typeface="Times New Roman"/>
                <a:ea typeface="Times New Roman"/>
                <a:cs typeface="Times New Roman"/>
                <a:sym typeface="Times New Roman"/>
              </a:rPr>
              <a:t>Bart-Base</a:t>
            </a:r>
            <a:endParaRPr sz="1100" b="1">
              <a:latin typeface="Times New Roman"/>
              <a:ea typeface="Times New Roman"/>
              <a:cs typeface="Times New Roman"/>
              <a:sym typeface="Times New Roman"/>
            </a:endParaRPr>
          </a:p>
          <a:p>
            <a:pPr marL="914400" lvl="1"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Convert data to PyTorch Dataset objects for efficient batch processing.</a:t>
            </a:r>
            <a:endParaRPr sz="1100">
              <a:latin typeface="Times New Roman"/>
              <a:ea typeface="Times New Roman"/>
              <a:cs typeface="Times New Roman"/>
              <a:sym typeface="Times New Roman"/>
            </a:endParaRPr>
          </a:p>
          <a:p>
            <a:pPr marL="914400" lvl="1"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Training setup: Learning rate 2e-5, batch size 64 (gradient accumulation), fp16 precision, 32 epochs.</a:t>
            </a:r>
            <a:endParaRPr sz="1100">
              <a:latin typeface="Times New Roman"/>
              <a:ea typeface="Times New Roman"/>
              <a:cs typeface="Times New Roman"/>
              <a:sym typeface="Times New Roman"/>
            </a:endParaRPr>
          </a:p>
          <a:p>
            <a:pPr marL="914400" lvl="1"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Multi-GPU training optimized using the Accelerator API.</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Evaluation</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914400" lvl="1"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Quantitative</a:t>
            </a:r>
            <a:r>
              <a:rPr lang="en" sz="1100">
                <a:latin typeface="Times New Roman"/>
                <a:ea typeface="Times New Roman"/>
                <a:cs typeface="Times New Roman"/>
                <a:sym typeface="Times New Roman"/>
              </a:rPr>
              <a:t>: ChrF score using sacrebleu library.</a:t>
            </a:r>
            <a:endParaRPr sz="1100">
              <a:latin typeface="Times New Roman"/>
              <a:ea typeface="Times New Roman"/>
              <a:cs typeface="Times New Roman"/>
              <a:sym typeface="Times New Roman"/>
            </a:endParaRPr>
          </a:p>
          <a:p>
            <a:pPr marL="914400" lvl="1"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Qualitative</a:t>
            </a:r>
            <a:r>
              <a:rPr lang="en" sz="1100">
                <a:latin typeface="Times New Roman"/>
                <a:ea typeface="Times New Roman"/>
                <a:cs typeface="Times New Roman"/>
                <a:sym typeface="Times New Roman"/>
              </a:rPr>
              <a:t>: Inspect translations for semantic accuracy, syntax, and rare word handling.</a:t>
            </a:r>
            <a:endParaRPr sz="1100">
              <a:latin typeface="Times New Roman"/>
              <a:ea typeface="Times New Roman"/>
              <a:cs typeface="Times New Roman"/>
              <a:sym typeface="Times New Roman"/>
            </a:endParaRPr>
          </a:p>
          <a:p>
            <a:pPr marL="457200" lvl="0" indent="0" algn="just" rtl="0">
              <a:lnSpc>
                <a:spcPct val="115000"/>
              </a:lnSpc>
              <a:spcBef>
                <a:spcPts val="1200"/>
              </a:spcBef>
              <a:spcAft>
                <a:spcPts val="1200"/>
              </a:spcAft>
              <a:buNone/>
            </a:pPr>
            <a:endParaRPr sz="11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633850" y="267901"/>
            <a:ext cx="7084200" cy="6261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000" b="1">
                <a:latin typeface="Arial"/>
                <a:ea typeface="Arial"/>
                <a:cs typeface="Arial"/>
                <a:sym typeface="Arial"/>
              </a:rPr>
              <a:t>Methodology 2</a:t>
            </a:r>
            <a:endParaRPr b="1"/>
          </a:p>
        </p:txBody>
      </p:sp>
      <p:sp>
        <p:nvSpPr>
          <p:cNvPr id="224" name="Google Shape;224;p28"/>
          <p:cNvSpPr txBox="1">
            <a:spLocks noGrp="1"/>
          </p:cNvSpPr>
          <p:nvPr>
            <p:ph type="body" idx="1"/>
          </p:nvPr>
        </p:nvSpPr>
        <p:spPr>
          <a:xfrm>
            <a:off x="633850" y="991200"/>
            <a:ext cx="7886700" cy="3644100"/>
          </a:xfrm>
          <a:prstGeom prst="rect">
            <a:avLst/>
          </a:prstGeom>
        </p:spPr>
        <p:txBody>
          <a:bodyPr spcFirstLastPara="1" wrap="square" lIns="68575" tIns="34275" rIns="68575" bIns="34275" anchor="t" anchorCtr="0">
            <a:noAutofit/>
          </a:bodyPr>
          <a:lstStyle/>
          <a:p>
            <a:pPr marL="0" lvl="0" indent="0" algn="just" rtl="0">
              <a:spcBef>
                <a:spcPts val="800"/>
              </a:spcBef>
              <a:spcAft>
                <a:spcPts val="0"/>
              </a:spcAft>
              <a:buNone/>
            </a:pPr>
            <a:r>
              <a:rPr lang="en" sz="1100" b="1">
                <a:latin typeface="Times New Roman"/>
                <a:ea typeface="Times New Roman"/>
                <a:cs typeface="Times New Roman"/>
                <a:sym typeface="Times New Roman"/>
              </a:rPr>
              <a:t>Fine-Tuning for Grammar Understanding</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Arial"/>
              <a:buChar char="●"/>
            </a:pPr>
            <a:r>
              <a:rPr lang="en" sz="1100" b="1">
                <a:latin typeface="Times New Roman"/>
                <a:ea typeface="Times New Roman"/>
                <a:cs typeface="Times New Roman"/>
                <a:sym typeface="Times New Roman"/>
              </a:rPr>
              <a:t>Data Description</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914400" lvl="1"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Grammar Dataset</a:t>
            </a:r>
            <a:r>
              <a:rPr lang="en" sz="1100">
                <a:latin typeface="Times New Roman"/>
                <a:ea typeface="Times New Roman"/>
                <a:cs typeface="Times New Roman"/>
                <a:sym typeface="Times New Roman"/>
              </a:rPr>
              <a:t>: Text file with rules and sentence examples.</a:t>
            </a:r>
            <a:endParaRPr sz="1100">
              <a:latin typeface="Times New Roman"/>
              <a:ea typeface="Times New Roman"/>
              <a:cs typeface="Times New Roman"/>
              <a:sym typeface="Times New Roman"/>
            </a:endParaRPr>
          </a:p>
          <a:p>
            <a:pPr marL="914400" lvl="1"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Dictionary Data</a:t>
            </a:r>
            <a:r>
              <a:rPr lang="en" sz="1100">
                <a:latin typeface="Times New Roman"/>
                <a:ea typeface="Times New Roman"/>
                <a:cs typeface="Times New Roman"/>
                <a:sym typeface="Times New Roman"/>
              </a:rPr>
              <a:t>: Two JSON files with word mappings and grammatical information.</a:t>
            </a:r>
            <a:endParaRPr sz="1100">
              <a:latin typeface="Times New Roman"/>
              <a:ea typeface="Times New Roman"/>
              <a:cs typeface="Times New Roman"/>
              <a:sym typeface="Times New Roman"/>
            </a:endParaRPr>
          </a:p>
          <a:p>
            <a:pPr marL="914400" lvl="1"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Test Dataset</a:t>
            </a:r>
            <a:r>
              <a:rPr lang="en" sz="1100">
                <a:latin typeface="Times New Roman"/>
                <a:ea typeface="Times New Roman"/>
                <a:cs typeface="Times New Roman"/>
                <a:sym typeface="Times New Roman"/>
              </a:rPr>
              <a:t>: CSV with parallel translations for evaluation.</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Model Selection</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914400" lvl="1" indent="-298450" algn="just" rtl="0">
              <a:lnSpc>
                <a:spcPct val="115000"/>
              </a:lnSpc>
              <a:spcBef>
                <a:spcPts val="0"/>
              </a:spcBef>
              <a:spcAft>
                <a:spcPts val="0"/>
              </a:spcAft>
              <a:buSzPts val="1100"/>
              <a:buFont typeface="Times New Roman"/>
              <a:buChar char="○"/>
            </a:pPr>
            <a:r>
              <a:rPr lang="en" sz="1100" b="1">
                <a:latin typeface="Times New Roman"/>
                <a:ea typeface="Times New Roman"/>
                <a:cs typeface="Times New Roman"/>
                <a:sym typeface="Times New Roman"/>
              </a:rPr>
              <a:t>Helsinki-NLP/opus-mt-en-mul</a:t>
            </a:r>
            <a:r>
              <a:rPr lang="en" sz="1100">
                <a:latin typeface="Times New Roman"/>
                <a:ea typeface="Times New Roman"/>
                <a:cs typeface="Times New Roman"/>
                <a:sym typeface="Times New Roman"/>
              </a:rPr>
              <a:t> and </a:t>
            </a:r>
            <a:r>
              <a:rPr lang="en" sz="1100" b="1">
                <a:latin typeface="Times New Roman"/>
                <a:ea typeface="Times New Roman"/>
                <a:cs typeface="Times New Roman"/>
                <a:sym typeface="Times New Roman"/>
              </a:rPr>
              <a:t>facebook/mbart-large-50-many-to-one-mmt</a:t>
            </a:r>
            <a:r>
              <a:rPr lang="en" sz="1100">
                <a:latin typeface="Times New Roman"/>
                <a:ea typeface="Times New Roman"/>
                <a:cs typeface="Times New Roman"/>
                <a:sym typeface="Times New Roman"/>
              </a:rPr>
              <a:t> for multilingual translation.</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Fine-Tuning</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914400" lvl="1"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Grammar Text</a:t>
            </a:r>
            <a:r>
              <a:rPr lang="en" sz="1100">
                <a:latin typeface="Times New Roman"/>
                <a:ea typeface="Times New Roman"/>
                <a:cs typeface="Times New Roman"/>
                <a:sym typeface="Times New Roman"/>
              </a:rPr>
              <a:t>: Add prefixes ("grammar:") for task context, tokenize, and fine-tune.</a:t>
            </a:r>
            <a:endParaRPr sz="1100">
              <a:latin typeface="Times New Roman"/>
              <a:ea typeface="Times New Roman"/>
              <a:cs typeface="Times New Roman"/>
              <a:sym typeface="Times New Roman"/>
            </a:endParaRPr>
          </a:p>
          <a:p>
            <a:pPr marL="914400" lvl="1"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Dictionary Data</a:t>
            </a:r>
            <a:r>
              <a:rPr lang="en" sz="1100">
                <a:latin typeface="Times New Roman"/>
                <a:ea typeface="Times New Roman"/>
                <a:cs typeface="Times New Roman"/>
                <a:sym typeface="Times New Roman"/>
              </a:rPr>
              <a:t>: Merge JSON files, add "translate:" prefixes, tokenize, and fine-tune for accurate mappings.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Evaluation</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914400" lvl="1" indent="-298450" algn="just" rtl="0">
              <a:lnSpc>
                <a:spcPct val="115000"/>
              </a:lnSpc>
              <a:spcBef>
                <a:spcPts val="0"/>
              </a:spcBef>
              <a:spcAft>
                <a:spcPts val="0"/>
              </a:spcAft>
              <a:buSzPts val="1100"/>
              <a:buFont typeface="Arial"/>
              <a:buChar char="○"/>
            </a:pPr>
            <a:r>
              <a:rPr lang="en" sz="1100" b="1">
                <a:latin typeface="Times New Roman"/>
                <a:ea typeface="Times New Roman"/>
                <a:cs typeface="Times New Roman"/>
                <a:sym typeface="Times New Roman"/>
              </a:rPr>
              <a:t>Bidirectional Evaluation</a:t>
            </a:r>
            <a:r>
              <a:rPr lang="en" sz="1100">
                <a:latin typeface="Times New Roman"/>
                <a:ea typeface="Times New Roman"/>
                <a:cs typeface="Times New Roman"/>
                <a:sym typeface="Times New Roman"/>
              </a:rPr>
              <a:t>: Kalamang ↔ English translations using ChrF metric.</a:t>
            </a:r>
            <a:endParaRPr sz="1100">
              <a:latin typeface="Times New Roman"/>
              <a:ea typeface="Times New Roman"/>
              <a:cs typeface="Times New Roman"/>
              <a:sym typeface="Times New Roman"/>
            </a:endParaRPr>
          </a:p>
          <a:p>
            <a:pPr marL="914400" lvl="1" indent="-298450" algn="just"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Normalize and preprocess data for accurate performance measurement.</a:t>
            </a:r>
            <a:endParaRPr sz="1100">
              <a:latin typeface="Times New Roman"/>
              <a:ea typeface="Times New Roman"/>
              <a:cs typeface="Times New Roman"/>
              <a:sym typeface="Times New Roman"/>
            </a:endParaRPr>
          </a:p>
          <a:p>
            <a:pPr marL="0" lvl="0" indent="0" algn="just" rtl="0">
              <a:spcBef>
                <a:spcPts val="1200"/>
              </a:spcBef>
              <a:spcAft>
                <a:spcPts val="0"/>
              </a:spcAft>
              <a:buNone/>
            </a:pPr>
            <a:endParaRPr sz="1100"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1598</Words>
  <PresentationFormat>On-screen Show (16:9)</PresentationFormat>
  <Paragraphs>144</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Times New Roman</vt:lpstr>
      <vt:lpstr>Georgia</vt:lpstr>
      <vt:lpstr>Noto Sans Symbols</vt:lpstr>
      <vt:lpstr>Quattrocento Sans</vt:lpstr>
      <vt:lpstr>Calibri</vt:lpstr>
      <vt:lpstr>Office Theme</vt:lpstr>
      <vt:lpstr>Revitalizing Kalamang: Language Expansion through Large Language Models</vt:lpstr>
      <vt:lpstr>Slide 2</vt:lpstr>
      <vt:lpstr>Slide 3</vt:lpstr>
      <vt:lpstr>Problem Statement</vt:lpstr>
      <vt:lpstr>Literature Review</vt:lpstr>
      <vt:lpstr>Literature Review</vt:lpstr>
      <vt:lpstr>Detailed Dataset</vt:lpstr>
      <vt:lpstr>Methodology 1</vt:lpstr>
      <vt:lpstr>Methodology 2</vt:lpstr>
      <vt:lpstr>Results and Analysis</vt:lpstr>
      <vt:lpstr>Results and Analysis</vt:lpstr>
      <vt:lpstr>Novelty</vt:lpstr>
      <vt:lpstr>Novelty</vt:lpstr>
      <vt:lpstr>Conclusion</vt:lpstr>
      <vt:lpstr>Future Scope</vt:lpstr>
      <vt:lpstr>Thank You for Listening…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Revitalizing Kalamang: Language Expansion through Large Language Models</dc:title>
  <cp:lastModifiedBy>dell</cp:lastModifiedBy>
  <cp:revision>1</cp:revision>
  <dcterms:modified xsi:type="dcterms:W3CDTF">2024-11-19T06:43:09Z</dcterms:modified>
</cp:coreProperties>
</file>