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Canva Sans" charset="1" panose="020B0503030501040103"/>
      <p:regular r:id="rId23"/>
    </p:embeddedFont>
    <p:embeddedFont>
      <p:font typeface="Canva Sans Bold" charset="1" panose="020B0803030501040103"/>
      <p:regular r:id="rId24"/>
    </p:embeddedFont>
    <p:embeddedFont>
      <p:font typeface="Arimo Bold" charset="1" panose="020B0704020202020204"/>
      <p:regular r:id="rId25"/>
    </p:embeddedFont>
    <p:embeddedFont>
      <p:font typeface="Arimo" charset="1" panose="020B0604020202020204"/>
      <p:regular r:id="rId26"/>
    </p:embeddedFont>
    <p:embeddedFont>
      <p:font typeface="Arimo Italics" charset="1" panose="020B060402020209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https://arxiv.org/pdf/2309.16575" TargetMode="External" Type="http://schemas.openxmlformats.org/officeDocument/2006/relationships/hyperlink"/><Relationship Id="rId4" Target="https://github.com/Nardien/KARD" TargetMode="External" Type="http://schemas.openxmlformats.org/officeDocument/2006/relationships/hyperlink"/><Relationship Id="rId5" Target="https://arxiv.org/pdf/2305.18395"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62"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sp>
        <p:nvSpPr>
          <p:cNvPr name="TextBox 4" id="4"/>
          <p:cNvSpPr txBox="true"/>
          <p:nvPr/>
        </p:nvSpPr>
        <p:spPr>
          <a:xfrm rot="0">
            <a:off x="1251364" y="1865188"/>
            <a:ext cx="15143287" cy="2635239"/>
          </a:xfrm>
          <a:prstGeom prst="rect">
            <a:avLst/>
          </a:prstGeom>
        </p:spPr>
        <p:txBody>
          <a:bodyPr anchor="t" rtlCol="false" tIns="0" lIns="0" bIns="0" rIns="0">
            <a:spAutoFit/>
          </a:bodyPr>
          <a:lstStyle/>
          <a:p>
            <a:pPr algn="ctr">
              <a:lnSpc>
                <a:spcPts val="7000"/>
              </a:lnSpc>
            </a:pPr>
            <a:r>
              <a:rPr lang="en-US" sz="5000">
                <a:solidFill>
                  <a:srgbClr val="FFFFFF"/>
                </a:solidFill>
                <a:latin typeface="Canva Sans"/>
                <a:ea typeface="Canva Sans"/>
                <a:cs typeface="Canva Sans"/>
                <a:sym typeface="Canva Sans"/>
              </a:rPr>
              <a:t>Survey Paper: Machine Translation for Low-Resource Languages with Minimal Resources</a:t>
            </a:r>
          </a:p>
          <a:p>
            <a:pPr algn="ctr">
              <a:lnSpc>
                <a:spcPts val="7000"/>
              </a:lnSpc>
            </a:pPr>
          </a:p>
        </p:txBody>
      </p:sp>
      <p:sp>
        <p:nvSpPr>
          <p:cNvPr name="TextBox 5" id="5"/>
          <p:cNvSpPr txBox="true"/>
          <p:nvPr/>
        </p:nvSpPr>
        <p:spPr>
          <a:xfrm rot="0">
            <a:off x="9139238" y="4946650"/>
            <a:ext cx="9525" cy="355600"/>
          </a:xfrm>
          <a:prstGeom prst="rect">
            <a:avLst/>
          </a:prstGeom>
        </p:spPr>
        <p:txBody>
          <a:bodyPr anchor="t" rtlCol="false" tIns="0" lIns="0" bIns="0" rIns="0">
            <a:spAutoFit/>
          </a:bodyPr>
          <a:lstStyle/>
          <a:p>
            <a:pPr algn="ctr">
              <a:lnSpc>
                <a:spcPts val="2974"/>
              </a:lnSpc>
              <a:spcBef>
                <a:spcPct val="0"/>
              </a:spcBef>
            </a:pPr>
          </a:p>
        </p:txBody>
      </p:sp>
      <p:sp>
        <p:nvSpPr>
          <p:cNvPr name="TextBox 6" id="6"/>
          <p:cNvSpPr txBox="true"/>
          <p:nvPr/>
        </p:nvSpPr>
        <p:spPr>
          <a:xfrm rot="0">
            <a:off x="1392441" y="4652327"/>
            <a:ext cx="2727275"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a:ea typeface="Canva Sans"/>
                <a:cs typeface="Canva Sans"/>
                <a:sym typeface="Canva Sans"/>
              </a:rPr>
              <a:t>Group: 5</a:t>
            </a:r>
          </a:p>
        </p:txBody>
      </p:sp>
      <p:sp>
        <p:nvSpPr>
          <p:cNvPr name="TextBox 7" id="7"/>
          <p:cNvSpPr txBox="true"/>
          <p:nvPr/>
        </p:nvSpPr>
        <p:spPr>
          <a:xfrm rot="0">
            <a:off x="14238596" y="5264150"/>
            <a:ext cx="2476500" cy="405130"/>
          </a:xfrm>
          <a:prstGeom prst="rect">
            <a:avLst/>
          </a:prstGeom>
        </p:spPr>
        <p:txBody>
          <a:bodyPr anchor="t" rtlCol="false" tIns="0" lIns="0" bIns="0" rIns="0">
            <a:spAutoFit/>
          </a:bodyPr>
          <a:lstStyle/>
          <a:p>
            <a:pPr algn="ctr">
              <a:lnSpc>
                <a:spcPts val="3394"/>
              </a:lnSpc>
              <a:spcBef>
                <a:spcPct val="0"/>
              </a:spcBef>
            </a:pPr>
            <a:r>
              <a:rPr lang="en-US" b="true" sz="2424">
                <a:solidFill>
                  <a:srgbClr val="FFFFFF"/>
                </a:solidFill>
                <a:latin typeface="Canva Sans Bold"/>
                <a:ea typeface="Canva Sans Bold"/>
                <a:cs typeface="Canva Sans Bold"/>
                <a:sym typeface="Canva Sans Bold"/>
              </a:rPr>
              <a:t>Presentation By:</a:t>
            </a:r>
          </a:p>
        </p:txBody>
      </p:sp>
      <p:sp>
        <p:nvSpPr>
          <p:cNvPr name="TextBox 8" id="8"/>
          <p:cNvSpPr txBox="true"/>
          <p:nvPr/>
        </p:nvSpPr>
        <p:spPr>
          <a:xfrm rot="0">
            <a:off x="13535989" y="6307455"/>
            <a:ext cx="4599159" cy="3679825"/>
          </a:xfrm>
          <a:prstGeom prst="rect">
            <a:avLst/>
          </a:prstGeom>
        </p:spPr>
        <p:txBody>
          <a:bodyPr anchor="t" rtlCol="false" tIns="0" lIns="0" bIns="0" rIns="0">
            <a:spAutoFit/>
          </a:bodyPr>
          <a:lstStyle/>
          <a:p>
            <a:pPr algn="l">
              <a:lnSpc>
                <a:spcPts val="4249"/>
              </a:lnSpc>
            </a:pPr>
            <a:r>
              <a:rPr lang="en-US" sz="2124" b="true">
                <a:solidFill>
                  <a:srgbClr val="FFFFFF"/>
                </a:solidFill>
                <a:latin typeface="Canva Sans Bold"/>
                <a:ea typeface="Canva Sans Bold"/>
                <a:cs typeface="Canva Sans Bold"/>
                <a:sym typeface="Canva Sans Bold"/>
              </a:rPr>
              <a:t>Vani Mittal</a:t>
            </a:r>
          </a:p>
          <a:p>
            <a:pPr algn="l">
              <a:lnSpc>
                <a:spcPts val="4249"/>
              </a:lnSpc>
            </a:pPr>
            <a:r>
              <a:rPr lang="en-US" sz="2124" b="true">
                <a:solidFill>
                  <a:srgbClr val="FFFFFF"/>
                </a:solidFill>
                <a:latin typeface="Canva Sans Bold"/>
                <a:ea typeface="Canva Sans Bold"/>
                <a:cs typeface="Canva Sans Bold"/>
                <a:sym typeface="Canva Sans Bold"/>
              </a:rPr>
              <a:t>Jayshil Shah</a:t>
            </a:r>
          </a:p>
          <a:p>
            <a:pPr algn="l">
              <a:lnSpc>
                <a:spcPts val="4249"/>
              </a:lnSpc>
            </a:pPr>
            <a:r>
              <a:rPr lang="en-US" sz="2124" b="true">
                <a:solidFill>
                  <a:srgbClr val="FFFFFF"/>
                </a:solidFill>
                <a:latin typeface="Canva Sans Bold"/>
                <a:ea typeface="Canva Sans Bold"/>
                <a:cs typeface="Canva Sans Bold"/>
                <a:sym typeface="Canva Sans Bold"/>
              </a:rPr>
              <a:t>Aaditya Bhargav</a:t>
            </a:r>
          </a:p>
          <a:p>
            <a:pPr algn="l">
              <a:lnSpc>
                <a:spcPts val="4249"/>
              </a:lnSpc>
            </a:pPr>
            <a:r>
              <a:rPr lang="en-US" sz="2124" b="true">
                <a:solidFill>
                  <a:srgbClr val="FFFFFF"/>
                </a:solidFill>
                <a:latin typeface="Canva Sans Bold"/>
                <a:ea typeface="Canva Sans Bold"/>
                <a:cs typeface="Canva Sans Bold"/>
                <a:sym typeface="Canva Sans Bold"/>
              </a:rPr>
              <a:t>Md Abuzar Khan</a:t>
            </a:r>
          </a:p>
          <a:p>
            <a:pPr algn="l">
              <a:lnSpc>
                <a:spcPts val="4249"/>
              </a:lnSpc>
            </a:pPr>
            <a:r>
              <a:rPr lang="en-US" sz="2124" b="true">
                <a:solidFill>
                  <a:srgbClr val="FFFFFF"/>
                </a:solidFill>
                <a:latin typeface="Canva Sans Bold"/>
                <a:ea typeface="Canva Sans Bold"/>
                <a:cs typeface="Canva Sans Bold"/>
                <a:sym typeface="Canva Sans Bold"/>
              </a:rPr>
              <a:t>Vishal Singh</a:t>
            </a:r>
          </a:p>
          <a:p>
            <a:pPr algn="l">
              <a:lnSpc>
                <a:spcPts val="4249"/>
              </a:lnSpc>
            </a:pPr>
            <a:r>
              <a:rPr lang="en-US" sz="2124" b="true">
                <a:solidFill>
                  <a:srgbClr val="FFFFFF"/>
                </a:solidFill>
                <a:latin typeface="Canva Sans Bold"/>
                <a:ea typeface="Canva Sans Bold"/>
                <a:cs typeface="Canva Sans Bold"/>
                <a:sym typeface="Canva Sans Bold"/>
              </a:rPr>
              <a:t>Mohit</a:t>
            </a:r>
          </a:p>
          <a:p>
            <a:pPr algn="l">
              <a:lnSpc>
                <a:spcPts val="4249"/>
              </a:lnSpc>
            </a:pPr>
          </a:p>
        </p:txBody>
      </p:sp>
      <p:sp>
        <p:nvSpPr>
          <p:cNvPr name="TextBox 9" id="9"/>
          <p:cNvSpPr txBox="true"/>
          <p:nvPr/>
        </p:nvSpPr>
        <p:spPr>
          <a:xfrm rot="0">
            <a:off x="15835568" y="6307455"/>
            <a:ext cx="1759055" cy="3679825"/>
          </a:xfrm>
          <a:prstGeom prst="rect">
            <a:avLst/>
          </a:prstGeom>
        </p:spPr>
        <p:txBody>
          <a:bodyPr anchor="t" rtlCol="false" tIns="0" lIns="0" bIns="0" rIns="0">
            <a:spAutoFit/>
          </a:bodyPr>
          <a:lstStyle/>
          <a:p>
            <a:pPr algn="ctr">
              <a:lnSpc>
                <a:spcPts val="4249"/>
              </a:lnSpc>
            </a:pPr>
            <a:r>
              <a:rPr lang="en-US" sz="2124" b="true">
                <a:solidFill>
                  <a:srgbClr val="FFFFFF"/>
                </a:solidFill>
                <a:latin typeface="Canva Sans Bold"/>
                <a:ea typeface="Canva Sans Bold"/>
                <a:cs typeface="Canva Sans Bold"/>
                <a:sym typeface="Canva Sans Bold"/>
              </a:rPr>
              <a:t>MT23102</a:t>
            </a:r>
          </a:p>
          <a:p>
            <a:pPr algn="ctr">
              <a:lnSpc>
                <a:spcPts val="4249"/>
              </a:lnSpc>
            </a:pPr>
            <a:r>
              <a:rPr lang="en-US" sz="2124" b="true">
                <a:solidFill>
                  <a:srgbClr val="FFFFFF"/>
                </a:solidFill>
                <a:latin typeface="Canva Sans Bold"/>
                <a:ea typeface="Canva Sans Bold"/>
                <a:cs typeface="Canva Sans Bold"/>
                <a:sym typeface="Canva Sans Bold"/>
              </a:rPr>
              <a:t>MT23138</a:t>
            </a:r>
          </a:p>
          <a:p>
            <a:pPr algn="ctr">
              <a:lnSpc>
                <a:spcPts val="4249"/>
              </a:lnSpc>
            </a:pPr>
            <a:r>
              <a:rPr lang="en-US" sz="2124" b="true">
                <a:solidFill>
                  <a:srgbClr val="FFFFFF"/>
                </a:solidFill>
                <a:latin typeface="Canva Sans Bold"/>
                <a:ea typeface="Canva Sans Bold"/>
                <a:cs typeface="Canva Sans Bold"/>
                <a:sym typeface="Canva Sans Bold"/>
              </a:rPr>
              <a:t>MT23006</a:t>
            </a:r>
          </a:p>
          <a:p>
            <a:pPr algn="ctr">
              <a:lnSpc>
                <a:spcPts val="4249"/>
              </a:lnSpc>
            </a:pPr>
            <a:r>
              <a:rPr lang="en-US" sz="2124" b="true">
                <a:solidFill>
                  <a:srgbClr val="FFFFFF"/>
                </a:solidFill>
                <a:latin typeface="Canva Sans Bold"/>
                <a:ea typeface="Canva Sans Bold"/>
                <a:cs typeface="Canva Sans Bold"/>
                <a:sym typeface="Canva Sans Bold"/>
              </a:rPr>
              <a:t>PhD24209</a:t>
            </a:r>
          </a:p>
          <a:p>
            <a:pPr algn="ctr">
              <a:lnSpc>
                <a:spcPts val="4249"/>
              </a:lnSpc>
            </a:pPr>
            <a:r>
              <a:rPr lang="en-US" sz="2124" b="true">
                <a:solidFill>
                  <a:srgbClr val="FFFFFF"/>
                </a:solidFill>
                <a:latin typeface="Canva Sans Bold"/>
                <a:ea typeface="Canva Sans Bold"/>
                <a:cs typeface="Canva Sans Bold"/>
                <a:sym typeface="Canva Sans Bold"/>
              </a:rPr>
              <a:t>2021575</a:t>
            </a:r>
          </a:p>
          <a:p>
            <a:pPr algn="ctr">
              <a:lnSpc>
                <a:spcPts val="4249"/>
              </a:lnSpc>
            </a:pPr>
            <a:r>
              <a:rPr lang="en-US" sz="2124" b="true">
                <a:solidFill>
                  <a:srgbClr val="FFFFFF"/>
                </a:solidFill>
                <a:latin typeface="Canva Sans Bold"/>
                <a:ea typeface="Canva Sans Bold"/>
                <a:cs typeface="Canva Sans Bold"/>
                <a:sym typeface="Canva Sans Bold"/>
              </a:rPr>
              <a:t>2021542</a:t>
            </a:r>
          </a:p>
          <a:p>
            <a:pPr algn="ctr">
              <a:lnSpc>
                <a:spcPts val="424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42120" y="7184570"/>
            <a:ext cx="3745876" cy="3102428"/>
          </a:xfrm>
          <a:custGeom>
            <a:avLst/>
            <a:gdLst/>
            <a:ahLst/>
            <a:cxnLst/>
            <a:rect r="r" b="b" t="t" l="l"/>
            <a:pathLst>
              <a:path h="3102428" w="3745876">
                <a:moveTo>
                  <a:pt x="0" y="0"/>
                </a:moveTo>
                <a:lnTo>
                  <a:pt x="3745876" y="0"/>
                </a:lnTo>
                <a:lnTo>
                  <a:pt x="3745876" y="3102428"/>
                </a:lnTo>
                <a:lnTo>
                  <a:pt x="0" y="3102428"/>
                </a:lnTo>
                <a:lnTo>
                  <a:pt x="0" y="0"/>
                </a:lnTo>
                <a:close/>
              </a:path>
            </a:pathLst>
          </a:custGeom>
          <a:blipFill>
            <a:blip r:embed="rId2"/>
            <a:stretch>
              <a:fillRect l="0" t="-39" r="0" b="-39"/>
            </a:stretch>
          </a:blipFill>
        </p:spPr>
      </p:sp>
      <p:sp>
        <p:nvSpPr>
          <p:cNvPr name="Freeform 3" id="3"/>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3"/>
            <a:stretch>
              <a:fillRect l="0" t="0" r="0" b="0"/>
            </a:stretch>
          </a:blipFill>
        </p:spPr>
      </p:sp>
      <p:sp>
        <p:nvSpPr>
          <p:cNvPr name="AutoShape 4" id="4"/>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5" id="5"/>
          <p:cNvSpPr txBox="true"/>
          <p:nvPr/>
        </p:nvSpPr>
        <p:spPr>
          <a:xfrm rot="0">
            <a:off x="1159353" y="813462"/>
            <a:ext cx="12838792"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Methodologies and Techniques</a:t>
            </a:r>
          </a:p>
        </p:txBody>
      </p:sp>
      <p:sp>
        <p:nvSpPr>
          <p:cNvPr name="TextBox 6" id="6"/>
          <p:cNvSpPr txBox="true"/>
          <p:nvPr/>
        </p:nvSpPr>
        <p:spPr>
          <a:xfrm rot="0">
            <a:off x="1028700" y="2415152"/>
            <a:ext cx="16102563" cy="6052185"/>
          </a:xfrm>
          <a:prstGeom prst="rect">
            <a:avLst/>
          </a:prstGeom>
        </p:spPr>
        <p:txBody>
          <a:bodyPr anchor="t" rtlCol="false" tIns="0" lIns="0" bIns="0" rIns="0">
            <a:spAutoFit/>
          </a:bodyPr>
          <a:lstStyle/>
          <a:p>
            <a:pPr algn="just">
              <a:lnSpc>
                <a:spcPts val="3990"/>
              </a:lnSpc>
            </a:pPr>
            <a:r>
              <a:rPr lang="en-US" sz="2850">
                <a:solidFill>
                  <a:srgbClr val="000000"/>
                </a:solidFill>
                <a:latin typeface="Arimo"/>
                <a:ea typeface="Arimo"/>
                <a:cs typeface="Arimo"/>
                <a:sym typeface="Arimo"/>
              </a:rPr>
              <a:t> </a:t>
            </a:r>
            <a:r>
              <a:rPr lang="en-US" sz="2850" b="true">
                <a:solidFill>
                  <a:srgbClr val="000000"/>
                </a:solidFill>
                <a:latin typeface="Arimo Bold"/>
                <a:ea typeface="Arimo Bold"/>
                <a:cs typeface="Arimo Bold"/>
                <a:sym typeface="Arimo Bold"/>
              </a:rPr>
              <a:t>In-Context Learning and Grammar-Based Learning</a:t>
            </a:r>
          </a:p>
          <a:p>
            <a:pPr algn="just" marL="615315" indent="-307658" lvl="1">
              <a:lnSpc>
                <a:spcPts val="3990"/>
              </a:lnSpc>
              <a:buFont typeface="Arial"/>
              <a:buChar char="•"/>
            </a:pPr>
            <a:r>
              <a:rPr lang="en-US" sz="2850">
                <a:solidFill>
                  <a:srgbClr val="000000"/>
                </a:solidFill>
                <a:latin typeface="Arimo"/>
                <a:ea typeface="Arimo"/>
                <a:cs typeface="Arimo"/>
                <a:sym typeface="Arimo"/>
              </a:rPr>
              <a:t>MTOB framework: Uses a single grammar book for learning, along with word lists, grammar explanations, and bilingual sentence pairs.</a:t>
            </a:r>
          </a:p>
          <a:p>
            <a:pPr algn="just" marL="615315" indent="-307658" lvl="1">
              <a:lnSpc>
                <a:spcPts val="3990"/>
              </a:lnSpc>
              <a:buFont typeface="Arial"/>
              <a:buChar char="•"/>
            </a:pPr>
            <a:r>
              <a:rPr lang="en-US" sz="2850">
                <a:solidFill>
                  <a:srgbClr val="000000"/>
                </a:solidFill>
                <a:latin typeface="Arimo"/>
                <a:ea typeface="Arimo"/>
                <a:cs typeface="Arimo"/>
                <a:sym typeface="Arimo"/>
              </a:rPr>
              <a:t>In-Context Learning: Language models use these limited resources to generate translations, especially for low-resource languages with minimal digital presence.</a:t>
            </a:r>
          </a:p>
          <a:p>
            <a:pPr algn="just">
              <a:lnSpc>
                <a:spcPts val="3990"/>
              </a:lnSpc>
            </a:pPr>
          </a:p>
          <a:p>
            <a:pPr algn="just">
              <a:lnSpc>
                <a:spcPts val="3990"/>
              </a:lnSpc>
            </a:pPr>
            <a:r>
              <a:rPr lang="en-US" sz="2850" b="true">
                <a:solidFill>
                  <a:srgbClr val="000000"/>
                </a:solidFill>
                <a:latin typeface="Arimo Bold"/>
                <a:ea typeface="Arimo Bold"/>
                <a:cs typeface="Arimo Bold"/>
                <a:sym typeface="Arimo Bold"/>
              </a:rPr>
              <a:t> Vocabulary Size Reduction</a:t>
            </a:r>
          </a:p>
          <a:p>
            <a:pPr algn="just" marL="615315" indent="-307658" lvl="1">
              <a:lnSpc>
                <a:spcPts val="3990"/>
              </a:lnSpc>
              <a:buFont typeface="Arial"/>
              <a:buChar char="•"/>
            </a:pPr>
            <a:r>
              <a:rPr lang="en-US" sz="2850">
                <a:solidFill>
                  <a:srgbClr val="000000"/>
                </a:solidFill>
                <a:latin typeface="Arimo"/>
                <a:ea typeface="Arimo"/>
                <a:cs typeface="Arimo"/>
                <a:sym typeface="Arimo"/>
              </a:rPr>
              <a:t>Low-Resource NMT: Reduces vocabulary size to around 1,000 tokens, optimizing training time and reducing model complexity.</a:t>
            </a:r>
          </a:p>
          <a:p>
            <a:pPr algn="just" marL="615315" indent="-307658" lvl="1">
              <a:lnSpc>
                <a:spcPts val="3990"/>
              </a:lnSpc>
              <a:buFont typeface="Arial"/>
              <a:buChar char="•"/>
            </a:pPr>
            <a:r>
              <a:rPr lang="en-US" sz="2850">
                <a:solidFill>
                  <a:srgbClr val="000000"/>
                </a:solidFill>
                <a:latin typeface="Arimo"/>
                <a:ea typeface="Arimo"/>
                <a:cs typeface="Arimo"/>
                <a:sym typeface="Arimo"/>
              </a:rPr>
              <a:t>This technique is especially effective in resource-constrained environments, balancing vocabulary coverage and model performance.</a:t>
            </a:r>
          </a:p>
          <a:p>
            <a:pPr algn="just">
              <a:lnSpc>
                <a:spcPts val="399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42120" y="7184570"/>
            <a:ext cx="3745876" cy="3102428"/>
          </a:xfrm>
          <a:custGeom>
            <a:avLst/>
            <a:gdLst/>
            <a:ahLst/>
            <a:cxnLst/>
            <a:rect r="r" b="b" t="t" l="l"/>
            <a:pathLst>
              <a:path h="3102428" w="3745876">
                <a:moveTo>
                  <a:pt x="0" y="0"/>
                </a:moveTo>
                <a:lnTo>
                  <a:pt x="3745876" y="0"/>
                </a:lnTo>
                <a:lnTo>
                  <a:pt x="3745876" y="3102428"/>
                </a:lnTo>
                <a:lnTo>
                  <a:pt x="0" y="3102428"/>
                </a:lnTo>
                <a:lnTo>
                  <a:pt x="0" y="0"/>
                </a:lnTo>
                <a:close/>
              </a:path>
            </a:pathLst>
          </a:custGeom>
          <a:blipFill>
            <a:blip r:embed="rId2"/>
            <a:stretch>
              <a:fillRect l="0" t="-39" r="0" b="-39"/>
            </a:stretch>
          </a:blipFill>
        </p:spPr>
      </p:sp>
      <p:sp>
        <p:nvSpPr>
          <p:cNvPr name="Freeform 3" id="3"/>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3"/>
            <a:stretch>
              <a:fillRect l="0" t="0" r="0" b="0"/>
            </a:stretch>
          </a:blipFill>
        </p:spPr>
      </p:sp>
      <p:sp>
        <p:nvSpPr>
          <p:cNvPr name="AutoShape 4" id="4"/>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5" id="5"/>
          <p:cNvSpPr txBox="true"/>
          <p:nvPr/>
        </p:nvSpPr>
        <p:spPr>
          <a:xfrm rot="0">
            <a:off x="1159353" y="813462"/>
            <a:ext cx="12838792"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Methodologies and Techniques</a:t>
            </a:r>
          </a:p>
        </p:txBody>
      </p:sp>
      <p:sp>
        <p:nvSpPr>
          <p:cNvPr name="TextBox 6" id="6"/>
          <p:cNvSpPr txBox="true"/>
          <p:nvPr/>
        </p:nvSpPr>
        <p:spPr>
          <a:xfrm rot="0">
            <a:off x="1156737" y="2405627"/>
            <a:ext cx="15841489" cy="5948046"/>
          </a:xfrm>
          <a:prstGeom prst="rect">
            <a:avLst/>
          </a:prstGeom>
        </p:spPr>
        <p:txBody>
          <a:bodyPr anchor="t" rtlCol="false" tIns="0" lIns="0" bIns="0" rIns="0">
            <a:spAutoFit/>
          </a:bodyPr>
          <a:lstStyle/>
          <a:p>
            <a:pPr algn="just">
              <a:lnSpc>
                <a:spcPts val="3954"/>
              </a:lnSpc>
            </a:pPr>
            <a:r>
              <a:rPr lang="en-US" sz="2824" b="true">
                <a:solidFill>
                  <a:srgbClr val="000000"/>
                </a:solidFill>
                <a:latin typeface="Arimo Bold"/>
                <a:ea typeface="Arimo Bold"/>
                <a:cs typeface="Arimo Bold"/>
                <a:sym typeface="Arimo Bold"/>
              </a:rPr>
              <a:t>Multimodal Translation</a:t>
            </a:r>
          </a:p>
          <a:p>
            <a:pPr algn="just" marL="609913" indent="-304957" lvl="1">
              <a:lnSpc>
                <a:spcPts val="3954"/>
              </a:lnSpc>
              <a:buFont typeface="Arial"/>
              <a:buChar char="•"/>
            </a:pPr>
            <a:r>
              <a:rPr lang="en-US" sz="2824">
                <a:solidFill>
                  <a:srgbClr val="000000"/>
                </a:solidFill>
                <a:latin typeface="Arimo"/>
                <a:ea typeface="Arimo"/>
                <a:cs typeface="Arimo"/>
                <a:sym typeface="Arimo"/>
              </a:rPr>
              <a:t>Multimodal Machine Translation</a:t>
            </a:r>
            <a:r>
              <a:rPr lang="en-US" sz="2824">
                <a:solidFill>
                  <a:srgbClr val="000000"/>
                </a:solidFill>
                <a:latin typeface="Arimo"/>
                <a:ea typeface="Arimo"/>
                <a:cs typeface="Arimo"/>
                <a:sym typeface="Arimo"/>
              </a:rPr>
              <a:t> for Manipuri: Incorporates text, images, and audio to enhance translation, addressing the challenge of limited textual data.</a:t>
            </a:r>
          </a:p>
          <a:p>
            <a:pPr algn="just" marL="609913" indent="-304957" lvl="1">
              <a:lnSpc>
                <a:spcPts val="3954"/>
              </a:lnSpc>
              <a:buFont typeface="Arial"/>
              <a:buChar char="•"/>
            </a:pPr>
            <a:r>
              <a:rPr lang="en-US" sz="2824">
                <a:solidFill>
                  <a:srgbClr val="000000"/>
                </a:solidFill>
                <a:latin typeface="Arimo"/>
                <a:ea typeface="Arimo"/>
                <a:cs typeface="Arimo"/>
                <a:sym typeface="Arimo"/>
              </a:rPr>
              <a:t>This approach improves translation accuracy by aligning linguistic and contextual meanings, particularly useful for spoken or unwritten languages.</a:t>
            </a:r>
          </a:p>
          <a:p>
            <a:pPr algn="just">
              <a:lnSpc>
                <a:spcPts val="3954"/>
              </a:lnSpc>
            </a:pPr>
          </a:p>
          <a:p>
            <a:pPr algn="just">
              <a:lnSpc>
                <a:spcPts val="3954"/>
              </a:lnSpc>
            </a:pPr>
            <a:r>
              <a:rPr lang="en-US" sz="2824" b="true">
                <a:solidFill>
                  <a:srgbClr val="000000"/>
                </a:solidFill>
                <a:latin typeface="Arimo Bold"/>
                <a:ea typeface="Arimo Bold"/>
                <a:cs typeface="Arimo Bold"/>
                <a:sym typeface="Arimo Bold"/>
              </a:rPr>
              <a:t>Knowledge-Augmented Reasoning</a:t>
            </a:r>
          </a:p>
          <a:p>
            <a:pPr algn="just" marL="609913" indent="-304957" lvl="1">
              <a:lnSpc>
                <a:spcPts val="3954"/>
              </a:lnSpc>
              <a:buFont typeface="Arial"/>
              <a:buChar char="•"/>
            </a:pPr>
            <a:r>
              <a:rPr lang="en-US" sz="2824">
                <a:solidFill>
                  <a:srgbClr val="000000"/>
                </a:solidFill>
                <a:latin typeface="Arimo"/>
                <a:ea typeface="Arimo"/>
                <a:cs typeface="Arimo"/>
                <a:sym typeface="Arimo"/>
              </a:rPr>
              <a:t>KARD: Leverages external knowledge to assist in rationale generation, particularly for low-resource languages.</a:t>
            </a:r>
          </a:p>
          <a:p>
            <a:pPr algn="just" marL="609913" indent="-304957" lvl="1">
              <a:lnSpc>
                <a:spcPts val="3954"/>
              </a:lnSpc>
              <a:buFont typeface="Arial"/>
              <a:buChar char="•"/>
            </a:pPr>
            <a:r>
              <a:rPr lang="en-US" sz="2824">
                <a:solidFill>
                  <a:srgbClr val="000000"/>
                </a:solidFill>
                <a:latin typeface="Arimo"/>
                <a:ea typeface="Arimo"/>
                <a:cs typeface="Arimo"/>
                <a:sym typeface="Arimo"/>
              </a:rPr>
              <a:t>By dynamically retrieving relevant information, KARD enables small models to perform better on reasoning tasks without needing massive datasets.</a:t>
            </a:r>
          </a:p>
          <a:p>
            <a:pPr algn="just">
              <a:lnSpc>
                <a:spcPts val="395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2"/>
            <a:stretch>
              <a:fillRect l="0" t="0" r="0" b="0"/>
            </a:stretch>
          </a:blipFill>
        </p:spPr>
      </p:sp>
      <p:sp>
        <p:nvSpPr>
          <p:cNvPr name="AutoShape 3" id="3"/>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4" id="4"/>
          <p:cNvSpPr txBox="true"/>
          <p:nvPr/>
        </p:nvSpPr>
        <p:spPr>
          <a:xfrm rot="0">
            <a:off x="1159353" y="813462"/>
            <a:ext cx="9404350"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Dataset Used</a:t>
            </a:r>
          </a:p>
        </p:txBody>
      </p:sp>
      <p:sp>
        <p:nvSpPr>
          <p:cNvPr name="TextBox 5" id="5"/>
          <p:cNvSpPr txBox="true"/>
          <p:nvPr/>
        </p:nvSpPr>
        <p:spPr>
          <a:xfrm rot="0">
            <a:off x="1159353" y="2234177"/>
            <a:ext cx="15838873" cy="7087383"/>
          </a:xfrm>
          <a:prstGeom prst="rect">
            <a:avLst/>
          </a:prstGeom>
        </p:spPr>
        <p:txBody>
          <a:bodyPr anchor="t" rtlCol="false" tIns="0" lIns="0" bIns="0" rIns="0">
            <a:spAutoFit/>
          </a:bodyPr>
          <a:lstStyle/>
          <a:p>
            <a:pPr algn="just">
              <a:lnSpc>
                <a:spcPts val="5816"/>
              </a:lnSpc>
            </a:pPr>
            <a:r>
              <a:rPr lang="en-US" sz="2851" spc="-2">
                <a:solidFill>
                  <a:srgbClr val="000000"/>
                </a:solidFill>
                <a:latin typeface="Arimo"/>
                <a:ea typeface="Arimo"/>
                <a:cs typeface="Arimo"/>
                <a:sym typeface="Arimo"/>
              </a:rPr>
              <a:t>Various Datasets used are as follows - </a:t>
            </a:r>
          </a:p>
          <a:p>
            <a:pPr algn="just" marL="615600" indent="-307800" lvl="1">
              <a:lnSpc>
                <a:spcPts val="3564"/>
              </a:lnSpc>
              <a:buFont typeface="Arial"/>
              <a:buChar char="•"/>
            </a:pPr>
            <a:r>
              <a:rPr lang="en-US" b="true" sz="2851" spc="-2">
                <a:solidFill>
                  <a:srgbClr val="000000"/>
                </a:solidFill>
                <a:latin typeface="Arimo Bold"/>
                <a:ea typeface="Arimo Bold"/>
                <a:cs typeface="Arimo Bold"/>
                <a:sym typeface="Arimo Bold"/>
              </a:rPr>
              <a:t>MTOB Dataset</a:t>
            </a:r>
            <a:r>
              <a:rPr lang="en-US" sz="2851" spc="-2">
                <a:solidFill>
                  <a:srgbClr val="000000"/>
                </a:solidFill>
                <a:latin typeface="Arimo"/>
                <a:ea typeface="Arimo"/>
                <a:cs typeface="Arimo"/>
                <a:sym typeface="Arimo"/>
              </a:rPr>
              <a:t>: Contains a grammar book, bilingual word list, and a parallel corpus of fewer than 2,000 sentences for Kalamang translation. It includes benchmarks for accuracy, BLEU scores, and F1 scores</a:t>
            </a:r>
          </a:p>
          <a:p>
            <a:pPr algn="just" marL="615600" indent="-307800" lvl="1">
              <a:lnSpc>
                <a:spcPts val="3564"/>
              </a:lnSpc>
              <a:buFont typeface="Arial"/>
              <a:buChar char="•"/>
            </a:pPr>
            <a:r>
              <a:rPr lang="en-US" b="true" sz="2851" spc="-2">
                <a:solidFill>
                  <a:srgbClr val="000000"/>
                </a:solidFill>
                <a:latin typeface="Arimo Bold"/>
                <a:ea typeface="Arimo Bold"/>
                <a:cs typeface="Arimo Bold"/>
                <a:sym typeface="Arimo Bold"/>
              </a:rPr>
              <a:t>Zhuang Parallel Corpus</a:t>
            </a:r>
            <a:r>
              <a:rPr lang="en-US" sz="2851" spc="-2">
                <a:solidFill>
                  <a:srgbClr val="000000"/>
                </a:solidFill>
                <a:latin typeface="Arimo"/>
                <a:ea typeface="Arimo"/>
                <a:cs typeface="Arimo"/>
                <a:sym typeface="Arimo"/>
              </a:rPr>
              <a:t>: A dataset with 5,000 sentences paired with a Zhuang-Chinese bilingual dictionary for translation tasks.</a:t>
            </a:r>
          </a:p>
          <a:p>
            <a:pPr algn="just" marL="615600" indent="-307800" lvl="1">
              <a:lnSpc>
                <a:spcPts val="3564"/>
              </a:lnSpc>
              <a:buFont typeface="Arial"/>
              <a:buChar char="•"/>
            </a:pPr>
            <a:r>
              <a:rPr lang="en-US" b="true" sz="2851" spc="-2">
                <a:solidFill>
                  <a:srgbClr val="000000"/>
                </a:solidFill>
                <a:latin typeface="Arimo Bold"/>
                <a:ea typeface="Arimo Bold"/>
                <a:cs typeface="Arimo Bold"/>
                <a:sym typeface="Arimo Bold"/>
              </a:rPr>
              <a:t>Manipuri Multimodal Dataset</a:t>
            </a:r>
            <a:r>
              <a:rPr lang="en-US" sz="2851" spc="-2">
                <a:solidFill>
                  <a:srgbClr val="000000"/>
                </a:solidFill>
                <a:latin typeface="Arimo"/>
                <a:ea typeface="Arimo"/>
                <a:cs typeface="Arimo"/>
                <a:sym typeface="Arimo"/>
              </a:rPr>
              <a:t>: Manually collected dataset of local news articles paired with images and audio for multimodal translation.</a:t>
            </a:r>
          </a:p>
          <a:p>
            <a:pPr algn="just" marL="615600" indent="-307800" lvl="1">
              <a:lnSpc>
                <a:spcPts val="3564"/>
              </a:lnSpc>
              <a:buFont typeface="Arial"/>
              <a:buChar char="•"/>
            </a:pPr>
            <a:r>
              <a:rPr lang="en-US" b="true" sz="2851" spc="-2">
                <a:solidFill>
                  <a:srgbClr val="000000"/>
                </a:solidFill>
                <a:latin typeface="Arimo Bold"/>
                <a:ea typeface="Arimo Bold"/>
                <a:cs typeface="Arimo Bold"/>
                <a:sym typeface="Arimo Bold"/>
              </a:rPr>
              <a:t>DIPMT++ Framework</a:t>
            </a:r>
            <a:r>
              <a:rPr lang="en-US" sz="2851" spc="-2">
                <a:solidFill>
                  <a:srgbClr val="000000"/>
                </a:solidFill>
                <a:latin typeface="Arimo"/>
                <a:ea typeface="Arimo"/>
                <a:cs typeface="Arimo"/>
                <a:sym typeface="Arimo"/>
              </a:rPr>
              <a:t>: Contains Zhuang-Chinese dictionary, parallel corpus, and code for the DIPMT++ framework, with BLEU and METEOR benchmarks.</a:t>
            </a:r>
          </a:p>
          <a:p>
            <a:pPr algn="just" marL="615600" indent="-307800" lvl="1">
              <a:lnSpc>
                <a:spcPts val="3564"/>
              </a:lnSpc>
              <a:buFont typeface="Arial"/>
              <a:buChar char="•"/>
            </a:pPr>
            <a:r>
              <a:rPr lang="en-US" b="true" sz="2851" spc="-2">
                <a:solidFill>
                  <a:srgbClr val="000000"/>
                </a:solidFill>
                <a:latin typeface="Arimo Bold"/>
                <a:ea typeface="Arimo Bold"/>
                <a:cs typeface="Arimo Bold"/>
                <a:sym typeface="Arimo Bold"/>
              </a:rPr>
              <a:t>KARD Dataset:</a:t>
            </a:r>
            <a:r>
              <a:rPr lang="en-US" sz="2851" spc="-2">
                <a:solidFill>
                  <a:srgbClr val="000000"/>
                </a:solidFill>
                <a:latin typeface="Arimo"/>
                <a:ea typeface="Arimo"/>
                <a:cs typeface="Arimo"/>
                <a:sym typeface="Arimo"/>
              </a:rPr>
              <a:t> Focuses on knowledge-augmented reasoning, with benchmarks for accuracy and reasoning ability​</a:t>
            </a:r>
          </a:p>
          <a:p>
            <a:pPr algn="just" marL="615600" indent="-307800" lvl="1">
              <a:lnSpc>
                <a:spcPts val="3564"/>
              </a:lnSpc>
              <a:buFont typeface="Arial"/>
              <a:buChar char="•"/>
            </a:pPr>
            <a:r>
              <a:rPr lang="en-US" b="true" sz="2851" spc="-4">
                <a:solidFill>
                  <a:srgbClr val="000000"/>
                </a:solidFill>
                <a:latin typeface="Arimo Bold"/>
                <a:ea typeface="Arimo Bold"/>
                <a:cs typeface="Arimo Bold"/>
                <a:sym typeface="Arimo Bold"/>
              </a:rPr>
              <a:t>OPUS-100 and Flores-200 datasets: </a:t>
            </a:r>
            <a:r>
              <a:rPr lang="en-US" sz="2851" spc="-4">
                <a:solidFill>
                  <a:srgbClr val="000000"/>
                </a:solidFill>
                <a:latin typeface="Arimo"/>
                <a:ea typeface="Arimo"/>
                <a:cs typeface="Arimo"/>
                <a:sym typeface="Arimo"/>
              </a:rPr>
              <a:t>These are English-centric parallel corpora, containing sentence pairs between English and 24 low-resource languages. Each language has around 187,000 sentence pairs.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2"/>
            <a:stretch>
              <a:fillRect l="0" t="0" r="0" b="0"/>
            </a:stretch>
          </a:blipFill>
        </p:spPr>
      </p:sp>
      <p:sp>
        <p:nvSpPr>
          <p:cNvPr name="AutoShape 3" id="3"/>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grpSp>
        <p:nvGrpSpPr>
          <p:cNvPr name="Group 4" id="4"/>
          <p:cNvGrpSpPr/>
          <p:nvPr/>
        </p:nvGrpSpPr>
        <p:grpSpPr>
          <a:xfrm rot="0">
            <a:off x="457955" y="2177354"/>
            <a:ext cx="16801345" cy="7788253"/>
            <a:chOff x="0" y="0"/>
            <a:chExt cx="22401793" cy="10384337"/>
          </a:xfrm>
        </p:grpSpPr>
        <p:sp>
          <p:nvSpPr>
            <p:cNvPr name="Freeform 5" id="5"/>
            <p:cNvSpPr/>
            <p:nvPr/>
          </p:nvSpPr>
          <p:spPr>
            <a:xfrm flipH="false" flipV="false" rot="0">
              <a:off x="0" y="0"/>
              <a:ext cx="22401794" cy="10282737"/>
            </a:xfrm>
            <a:custGeom>
              <a:avLst/>
              <a:gdLst/>
              <a:ahLst/>
              <a:cxnLst/>
              <a:rect r="r" b="b" t="t" l="l"/>
              <a:pathLst>
                <a:path h="10282737" w="22401794">
                  <a:moveTo>
                    <a:pt x="0" y="0"/>
                  </a:moveTo>
                  <a:lnTo>
                    <a:pt x="22401794" y="0"/>
                  </a:lnTo>
                  <a:lnTo>
                    <a:pt x="22401794" y="10282737"/>
                  </a:lnTo>
                  <a:lnTo>
                    <a:pt x="0" y="10282737"/>
                  </a:lnTo>
                  <a:close/>
                </a:path>
              </a:pathLst>
            </a:custGeom>
            <a:solidFill>
              <a:srgbClr val="FFFFFF"/>
            </a:solidFill>
          </p:spPr>
        </p:sp>
        <p:sp>
          <p:nvSpPr>
            <p:cNvPr name="Freeform 6" id="6"/>
            <p:cNvSpPr/>
            <p:nvPr/>
          </p:nvSpPr>
          <p:spPr>
            <a:xfrm flipH="false" flipV="false" rot="0">
              <a:off x="0" y="0"/>
              <a:ext cx="22401794" cy="10384337"/>
            </a:xfrm>
            <a:custGeom>
              <a:avLst/>
              <a:gdLst/>
              <a:ahLst/>
              <a:cxnLst/>
              <a:rect r="r" b="b" t="t" l="l"/>
              <a:pathLst>
                <a:path h="10384337" w="22401794">
                  <a:moveTo>
                    <a:pt x="0" y="10282737"/>
                  </a:moveTo>
                  <a:lnTo>
                    <a:pt x="22401794" y="10282737"/>
                  </a:lnTo>
                  <a:lnTo>
                    <a:pt x="22274794" y="10384337"/>
                  </a:lnTo>
                  <a:cubicBezTo>
                    <a:pt x="22274794" y="10384337"/>
                    <a:pt x="21284194" y="10308137"/>
                    <a:pt x="21182594" y="10308137"/>
                  </a:cubicBezTo>
                  <a:lnTo>
                    <a:pt x="1219200" y="10308137"/>
                  </a:lnTo>
                  <a:cubicBezTo>
                    <a:pt x="1117600" y="10308137"/>
                    <a:pt x="127000" y="10384337"/>
                    <a:pt x="127000" y="10384337"/>
                  </a:cubicBezTo>
                  <a:lnTo>
                    <a:pt x="0" y="10282737"/>
                  </a:lnTo>
                  <a:lnTo>
                    <a:pt x="0" y="0"/>
                  </a:lnTo>
                  <a:lnTo>
                    <a:pt x="22401794" y="0"/>
                  </a:lnTo>
                  <a:lnTo>
                    <a:pt x="22401794" y="10282737"/>
                  </a:lnTo>
                  <a:lnTo>
                    <a:pt x="12700" y="10282737"/>
                  </a:lnTo>
                  <a:lnTo>
                    <a:pt x="12700" y="10270037"/>
                  </a:lnTo>
                  <a:lnTo>
                    <a:pt x="22389094" y="10270037"/>
                  </a:lnTo>
                  <a:lnTo>
                    <a:pt x="22389094" y="12700"/>
                  </a:lnTo>
                  <a:lnTo>
                    <a:pt x="12700" y="12700"/>
                  </a:lnTo>
                  <a:lnTo>
                    <a:pt x="12700" y="10282737"/>
                  </a:lnTo>
                </a:path>
              </a:pathLst>
            </a:custGeom>
            <a:solidFill>
              <a:srgbClr val="394C60">
                <a:alpha val="9804"/>
              </a:srgbClr>
            </a:solidFill>
          </p:spPr>
        </p:sp>
        <p:sp>
          <p:nvSpPr>
            <p:cNvPr name="TextBox 7" id="7"/>
            <p:cNvSpPr txBox="true"/>
            <p:nvPr/>
          </p:nvSpPr>
          <p:spPr>
            <a:xfrm>
              <a:off x="0" y="-66675"/>
              <a:ext cx="22401793" cy="10349412"/>
            </a:xfrm>
            <a:prstGeom prst="rect">
              <a:avLst/>
            </a:prstGeom>
          </p:spPr>
          <p:txBody>
            <a:bodyPr anchor="t" rtlCol="false" tIns="203200" lIns="203200" bIns="203200" rIns="203200"/>
            <a:lstStyle/>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Endangered Language Preservation</a:t>
              </a:r>
              <a:r>
                <a:rPr lang="en-US" sz="2850">
                  <a:solidFill>
                    <a:srgbClr val="000000"/>
                  </a:solidFill>
                  <a:latin typeface="Arimo"/>
                  <a:ea typeface="Arimo"/>
                  <a:cs typeface="Arimo"/>
                  <a:sym typeface="Arimo"/>
                </a:rPr>
                <a:t>: Tools like MTOB and DIPMT++ aid in translating endangered languages, fostering linguistic preservation.</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Educational Tools</a:t>
              </a:r>
              <a:r>
                <a:rPr lang="en-US" sz="2850">
                  <a:solidFill>
                    <a:srgbClr val="000000"/>
                  </a:solidFill>
                  <a:latin typeface="Arimo"/>
                  <a:ea typeface="Arimo"/>
                  <a:cs typeface="Arimo"/>
                  <a:sym typeface="Arimo"/>
                </a:rPr>
                <a:t>: Grammar-based approaches enable the creation of applications for teaching low-resource languages.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Medical Translations</a:t>
              </a:r>
              <a:r>
                <a:rPr lang="en-US" sz="2850">
                  <a:solidFill>
                    <a:srgbClr val="000000"/>
                  </a:solidFill>
                  <a:latin typeface="Arimo"/>
                  <a:ea typeface="Arimo"/>
                  <a:cs typeface="Arimo"/>
                  <a:sym typeface="Arimo"/>
                </a:rPr>
                <a:t>: Knowledge-augmented models like KARD support accurate medical translations for effective information retrieval.</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Government and Legal Services</a:t>
              </a:r>
              <a:r>
                <a:rPr lang="en-US" sz="2850">
                  <a:solidFill>
                    <a:srgbClr val="000000"/>
                  </a:solidFill>
                  <a:latin typeface="Arimo"/>
                  <a:ea typeface="Arimo"/>
                  <a:cs typeface="Arimo"/>
                  <a:sym typeface="Arimo"/>
                </a:rPr>
                <a:t>: Enhances communication in public services, ensuring access to rights and services for low-resource language speakers.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Cultural Exchange and Accessibility</a:t>
              </a:r>
              <a:r>
                <a:rPr lang="en-US" sz="2850">
                  <a:solidFill>
                    <a:srgbClr val="000000"/>
                  </a:solidFill>
                  <a:latin typeface="Arimo"/>
                  <a:ea typeface="Arimo"/>
                  <a:cs typeface="Arimo"/>
                  <a:sym typeface="Arimo"/>
                </a:rPr>
                <a:t>: Facilitates translations of literature and media, promoting inclusivity for low-resource language speakers.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Research and Linguistic Studies</a:t>
              </a:r>
              <a:r>
                <a:rPr lang="en-US" sz="2850">
                  <a:solidFill>
                    <a:srgbClr val="000000"/>
                  </a:solidFill>
                  <a:latin typeface="Arimo"/>
                  <a:ea typeface="Arimo"/>
                  <a:cs typeface="Arimo"/>
                  <a:sym typeface="Arimo"/>
                </a:rPr>
                <a:t>: Provides tools for analyzing low-resource languages and contributes to linguistic research.</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Tourism and Travel</a:t>
              </a:r>
              <a:r>
                <a:rPr lang="en-US" sz="2850">
                  <a:solidFill>
                    <a:srgbClr val="000000"/>
                  </a:solidFill>
                  <a:latin typeface="Arimo"/>
                  <a:ea typeface="Arimo"/>
                  <a:cs typeface="Arimo"/>
                  <a:sym typeface="Arimo"/>
                </a:rPr>
                <a:t>: Improves communication between tourists and locals, enhancing travel experiences and cultural exchange.</a:t>
              </a:r>
            </a:p>
          </p:txBody>
        </p:sp>
      </p:grpSp>
      <p:sp>
        <p:nvSpPr>
          <p:cNvPr name="TextBox 8" id="8"/>
          <p:cNvSpPr txBox="true"/>
          <p:nvPr/>
        </p:nvSpPr>
        <p:spPr>
          <a:xfrm rot="0">
            <a:off x="457955" y="813462"/>
            <a:ext cx="16306472" cy="762000"/>
          </a:xfrm>
          <a:prstGeom prst="rect">
            <a:avLst/>
          </a:prstGeom>
        </p:spPr>
        <p:txBody>
          <a:bodyPr anchor="t" rtlCol="false" tIns="0" lIns="0" bIns="0" rIns="0">
            <a:spAutoFit/>
          </a:bodyPr>
          <a:lstStyle/>
          <a:p>
            <a:pPr algn="l">
              <a:lnSpc>
                <a:spcPts val="5880"/>
              </a:lnSpc>
            </a:pPr>
            <a:r>
              <a:rPr lang="en-US" b="true" sz="4900" spc="-8">
                <a:solidFill>
                  <a:srgbClr val="3175DB"/>
                </a:solidFill>
                <a:latin typeface="Arimo Bold"/>
                <a:ea typeface="Arimo Bold"/>
                <a:cs typeface="Arimo Bold"/>
                <a:sym typeface="Arimo Bold"/>
              </a:rPr>
              <a:t>Applications of Low-Resource Machine Translation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2"/>
            <a:stretch>
              <a:fillRect l="0" t="0" r="0" b="0"/>
            </a:stretch>
          </a:blipFill>
        </p:spPr>
      </p:sp>
      <p:sp>
        <p:nvSpPr>
          <p:cNvPr name="AutoShape 3" id="3"/>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grpSp>
        <p:nvGrpSpPr>
          <p:cNvPr name="Group 4" id="4"/>
          <p:cNvGrpSpPr/>
          <p:nvPr/>
        </p:nvGrpSpPr>
        <p:grpSpPr>
          <a:xfrm rot="0">
            <a:off x="457955" y="2177354"/>
            <a:ext cx="16801345" cy="7524439"/>
            <a:chOff x="0" y="0"/>
            <a:chExt cx="22401793" cy="10032586"/>
          </a:xfrm>
        </p:grpSpPr>
        <p:sp>
          <p:nvSpPr>
            <p:cNvPr name="Freeform 5" id="5"/>
            <p:cNvSpPr/>
            <p:nvPr/>
          </p:nvSpPr>
          <p:spPr>
            <a:xfrm flipH="false" flipV="false" rot="0">
              <a:off x="0" y="0"/>
              <a:ext cx="22401794" cy="9930986"/>
            </a:xfrm>
            <a:custGeom>
              <a:avLst/>
              <a:gdLst/>
              <a:ahLst/>
              <a:cxnLst/>
              <a:rect r="r" b="b" t="t" l="l"/>
              <a:pathLst>
                <a:path h="9930986" w="22401794">
                  <a:moveTo>
                    <a:pt x="0" y="0"/>
                  </a:moveTo>
                  <a:lnTo>
                    <a:pt x="22401794" y="0"/>
                  </a:lnTo>
                  <a:lnTo>
                    <a:pt x="22401794" y="9930986"/>
                  </a:lnTo>
                  <a:lnTo>
                    <a:pt x="0" y="9930986"/>
                  </a:lnTo>
                  <a:close/>
                </a:path>
              </a:pathLst>
            </a:custGeom>
            <a:solidFill>
              <a:srgbClr val="FFFFFF"/>
            </a:solidFill>
          </p:spPr>
        </p:sp>
        <p:sp>
          <p:nvSpPr>
            <p:cNvPr name="Freeform 6" id="6"/>
            <p:cNvSpPr/>
            <p:nvPr/>
          </p:nvSpPr>
          <p:spPr>
            <a:xfrm flipH="false" flipV="false" rot="0">
              <a:off x="0" y="0"/>
              <a:ext cx="22401794" cy="10032586"/>
            </a:xfrm>
            <a:custGeom>
              <a:avLst/>
              <a:gdLst/>
              <a:ahLst/>
              <a:cxnLst/>
              <a:rect r="r" b="b" t="t" l="l"/>
              <a:pathLst>
                <a:path h="10032586" w="22401794">
                  <a:moveTo>
                    <a:pt x="0" y="9930986"/>
                  </a:moveTo>
                  <a:lnTo>
                    <a:pt x="22401794" y="9930986"/>
                  </a:lnTo>
                  <a:lnTo>
                    <a:pt x="22274794" y="10032586"/>
                  </a:lnTo>
                  <a:cubicBezTo>
                    <a:pt x="22274794" y="10032586"/>
                    <a:pt x="21284194" y="9956386"/>
                    <a:pt x="21182594" y="9956386"/>
                  </a:cubicBezTo>
                  <a:lnTo>
                    <a:pt x="1219200" y="9956386"/>
                  </a:lnTo>
                  <a:cubicBezTo>
                    <a:pt x="1117600" y="9956386"/>
                    <a:pt x="127000" y="10032586"/>
                    <a:pt x="127000" y="10032586"/>
                  </a:cubicBezTo>
                  <a:lnTo>
                    <a:pt x="0" y="9930986"/>
                  </a:lnTo>
                  <a:lnTo>
                    <a:pt x="0" y="0"/>
                  </a:lnTo>
                  <a:lnTo>
                    <a:pt x="22401794" y="0"/>
                  </a:lnTo>
                  <a:lnTo>
                    <a:pt x="22401794" y="9930986"/>
                  </a:lnTo>
                  <a:lnTo>
                    <a:pt x="12700" y="9930986"/>
                  </a:lnTo>
                  <a:lnTo>
                    <a:pt x="12700" y="9918286"/>
                  </a:lnTo>
                  <a:lnTo>
                    <a:pt x="22389094" y="9918286"/>
                  </a:lnTo>
                  <a:lnTo>
                    <a:pt x="22389094" y="12700"/>
                  </a:lnTo>
                  <a:lnTo>
                    <a:pt x="12700" y="12700"/>
                  </a:lnTo>
                  <a:lnTo>
                    <a:pt x="12700" y="9930986"/>
                  </a:lnTo>
                </a:path>
              </a:pathLst>
            </a:custGeom>
            <a:solidFill>
              <a:srgbClr val="394C60">
                <a:alpha val="9804"/>
              </a:srgbClr>
            </a:solidFill>
          </p:spPr>
        </p:sp>
        <p:sp>
          <p:nvSpPr>
            <p:cNvPr name="TextBox 7" id="7"/>
            <p:cNvSpPr txBox="true"/>
            <p:nvPr/>
          </p:nvSpPr>
          <p:spPr>
            <a:xfrm>
              <a:off x="0" y="-66675"/>
              <a:ext cx="22401793" cy="9997661"/>
            </a:xfrm>
            <a:prstGeom prst="rect">
              <a:avLst/>
            </a:prstGeom>
          </p:spPr>
          <p:txBody>
            <a:bodyPr anchor="t" rtlCol="false" tIns="203200" lIns="203200" bIns="203200" rIns="203200"/>
            <a:lstStyle/>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Data Scarcity:</a:t>
              </a:r>
              <a:r>
                <a:rPr lang="en-US" sz="2850">
                  <a:solidFill>
                    <a:srgbClr val="000000"/>
                  </a:solidFill>
                  <a:latin typeface="Arimo"/>
                  <a:ea typeface="Arimo"/>
                  <a:cs typeface="Arimo"/>
                  <a:sym typeface="Arimo"/>
                </a:rPr>
                <a:t> Limited resources for low-resource languages hinder the performance of even advanced models.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Hallucination and Noise:</a:t>
              </a:r>
              <a:r>
                <a:rPr lang="en-US" sz="2850">
                  <a:solidFill>
                    <a:srgbClr val="000000"/>
                  </a:solidFill>
                  <a:latin typeface="Arimo"/>
                  <a:ea typeface="Arimo"/>
                  <a:cs typeface="Arimo"/>
                  <a:sym typeface="Arimo"/>
                </a:rPr>
                <a:t> LLMs often produce irrelevant or incorrect translations when faced with sparse data.</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Complex Syntax:</a:t>
              </a:r>
              <a:r>
                <a:rPr lang="en-US" sz="2850">
                  <a:solidFill>
                    <a:srgbClr val="000000"/>
                  </a:solidFill>
                  <a:latin typeface="Arimo"/>
                  <a:ea typeface="Arimo"/>
                  <a:cs typeface="Arimo"/>
                  <a:sym typeface="Arimo"/>
                </a:rPr>
                <a:t> Learning and applying the syntax of an unseen language from minimal examples remains a significant challenge.</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Context Utilization:</a:t>
              </a:r>
              <a:r>
                <a:rPr lang="en-US" sz="2850">
                  <a:solidFill>
                    <a:srgbClr val="000000"/>
                  </a:solidFill>
                  <a:latin typeface="Arimo"/>
                  <a:ea typeface="Arimo"/>
                  <a:cs typeface="Arimo"/>
                  <a:sym typeface="Arimo"/>
                </a:rPr>
                <a:t> While context retrieval is helpful, models may fail to extract relevant grammatical information from grammar books.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Fine-tuning Issues:</a:t>
              </a:r>
              <a:r>
                <a:rPr lang="en-US" sz="2850">
                  <a:solidFill>
                    <a:srgbClr val="000000"/>
                  </a:solidFill>
                  <a:latin typeface="Arimo"/>
                  <a:ea typeface="Arimo"/>
                  <a:cs typeface="Arimo"/>
                  <a:sym typeface="Arimo"/>
                </a:rPr>
                <a:t> Direct fine-tuning on grammar texts can negatively impact performance due to task incompatibility.</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Cultural Context:</a:t>
              </a:r>
              <a:r>
                <a:rPr lang="en-US" sz="2850">
                  <a:solidFill>
                    <a:srgbClr val="000000"/>
                  </a:solidFill>
                  <a:latin typeface="Arimo"/>
                  <a:ea typeface="Arimo"/>
                  <a:cs typeface="Arimo"/>
                  <a:sym typeface="Arimo"/>
                </a:rPr>
                <a:t> Machine translation may fail to capture cultural nuances and context-specific meanings that are crucial for accurate translations.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Lack of Morphological Tools:</a:t>
              </a:r>
              <a:r>
                <a:rPr lang="en-US" sz="2850">
                  <a:solidFill>
                    <a:srgbClr val="000000"/>
                  </a:solidFill>
                  <a:latin typeface="Arimo"/>
                  <a:ea typeface="Arimo"/>
                  <a:cs typeface="Arimo"/>
                  <a:sym typeface="Arimo"/>
                </a:rPr>
                <a:t> Many low-resource languages lack tools for morphological analysis, limiting the handling of word inflections.</a:t>
              </a:r>
            </a:p>
          </p:txBody>
        </p:sp>
      </p:grpSp>
      <p:sp>
        <p:nvSpPr>
          <p:cNvPr name="TextBox 8" id="8"/>
          <p:cNvSpPr txBox="true"/>
          <p:nvPr/>
        </p:nvSpPr>
        <p:spPr>
          <a:xfrm rot="0">
            <a:off x="1028700" y="813462"/>
            <a:ext cx="8400672" cy="762000"/>
          </a:xfrm>
          <a:prstGeom prst="rect">
            <a:avLst/>
          </a:prstGeom>
        </p:spPr>
        <p:txBody>
          <a:bodyPr anchor="t" rtlCol="false" tIns="0" lIns="0" bIns="0" rIns="0">
            <a:spAutoFit/>
          </a:bodyPr>
          <a:lstStyle/>
          <a:p>
            <a:pPr algn="l">
              <a:lnSpc>
                <a:spcPts val="5880"/>
              </a:lnSpc>
            </a:pPr>
            <a:r>
              <a:rPr lang="en-US" b="true" sz="4900" spc="-8">
                <a:solidFill>
                  <a:srgbClr val="3175DB"/>
                </a:solidFill>
                <a:latin typeface="Arimo Bold"/>
                <a:ea typeface="Arimo Bold"/>
                <a:cs typeface="Arimo Bold"/>
                <a:sym typeface="Arimo Bold"/>
              </a:rPr>
              <a:t>Challenges and Limitations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2"/>
            <a:stretch>
              <a:fillRect l="0" t="0" r="0" b="0"/>
            </a:stretch>
          </a:blipFill>
        </p:spPr>
      </p:sp>
      <p:sp>
        <p:nvSpPr>
          <p:cNvPr name="AutoShape 3" id="3"/>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4" id="4"/>
          <p:cNvSpPr txBox="true"/>
          <p:nvPr/>
        </p:nvSpPr>
        <p:spPr>
          <a:xfrm rot="0">
            <a:off x="1159353" y="813462"/>
            <a:ext cx="9404350"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Future Scope</a:t>
            </a:r>
          </a:p>
        </p:txBody>
      </p:sp>
      <p:sp>
        <p:nvSpPr>
          <p:cNvPr name="TextBox 5" id="5"/>
          <p:cNvSpPr txBox="true"/>
          <p:nvPr/>
        </p:nvSpPr>
        <p:spPr>
          <a:xfrm rot="0">
            <a:off x="1028700" y="2207348"/>
            <a:ext cx="16230600" cy="7566660"/>
          </a:xfrm>
          <a:prstGeom prst="rect">
            <a:avLst/>
          </a:prstGeom>
        </p:spPr>
        <p:txBody>
          <a:bodyPr anchor="t" rtlCol="false" tIns="0" lIns="0" bIns="0" rIns="0">
            <a:spAutoFit/>
          </a:bodyPr>
          <a:lstStyle/>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Model Performance:</a:t>
            </a:r>
            <a:r>
              <a:rPr lang="en-US" sz="2850">
                <a:solidFill>
                  <a:srgbClr val="000000"/>
                </a:solidFill>
                <a:latin typeface="Arimo"/>
                <a:ea typeface="Arimo"/>
                <a:cs typeface="Arimo"/>
                <a:sym typeface="Arimo"/>
              </a:rPr>
              <a:t> Improve translation by utilizing grammar resources and enhancing syntax learning, generalizing better across multilingual tasks, especially in low-resource settings.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Cross-linguistic &amp; Multimodal Expansion: </a:t>
            </a:r>
            <a:r>
              <a:rPr lang="en-US" sz="2850">
                <a:solidFill>
                  <a:srgbClr val="000000"/>
                </a:solidFill>
                <a:latin typeface="Arimo"/>
                <a:ea typeface="Arimo"/>
                <a:cs typeface="Arimo"/>
                <a:sym typeface="Arimo"/>
              </a:rPr>
              <a:t>Test models on diverse languages and develop multimodal systems for speech tasks, broadening their use in oral and low-resource languages.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Autonomous Learning &amp; Fine-tuning: </a:t>
            </a:r>
            <a:r>
              <a:rPr lang="en-US" sz="2850">
                <a:solidFill>
                  <a:srgbClr val="000000"/>
                </a:solidFill>
                <a:latin typeface="Arimo"/>
                <a:ea typeface="Arimo"/>
                <a:cs typeface="Arimo"/>
                <a:sym typeface="Arimo"/>
              </a:rPr>
              <a:t>Focus on self-improving models via hypothesis validation and develop fine-tuning strategies, including instruction tuning, for improved translation consistency.</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Knowledge Integration &amp; Retrieval:</a:t>
            </a:r>
            <a:r>
              <a:rPr lang="en-US" sz="2850">
                <a:solidFill>
                  <a:srgbClr val="000000"/>
                </a:solidFill>
                <a:latin typeface="Arimo"/>
                <a:ea typeface="Arimo"/>
                <a:cs typeface="Arimo"/>
                <a:sym typeface="Arimo"/>
              </a:rPr>
              <a:t> Improve domain-specific document retrieval for areas like law, medicine, and finance, while incorporating specialized knowledge bases for better reasoning.</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Real-World Applications &amp; Language Preservation: </a:t>
            </a:r>
            <a:r>
              <a:rPr lang="en-US" sz="2850">
                <a:solidFill>
                  <a:srgbClr val="000000"/>
                </a:solidFill>
                <a:latin typeface="Arimo"/>
                <a:ea typeface="Arimo"/>
                <a:cs typeface="Arimo"/>
                <a:sym typeface="Arimo"/>
              </a:rPr>
              <a:t>Develop tools for endangered language preservation and enhance machine-assisted translation, supporting education and community efforts.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Scalability &amp; Distillation:</a:t>
            </a:r>
            <a:r>
              <a:rPr lang="en-US" sz="2850">
                <a:solidFill>
                  <a:srgbClr val="000000"/>
                </a:solidFill>
                <a:latin typeface="Arimo"/>
                <a:ea typeface="Arimo"/>
                <a:cs typeface="Arimo"/>
                <a:sym typeface="Arimo"/>
              </a:rPr>
              <a:t> Scale models and datasets for new domains like law and engineering, and refine distillation methods for efficient reasoning across complex tasks.</a:t>
            </a:r>
          </a:p>
          <a:p>
            <a:pPr algn="just">
              <a:lnSpc>
                <a:spcPts val="3990"/>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59353" y="2495550"/>
            <a:ext cx="16099947" cy="5452633"/>
          </a:xfrm>
          <a:prstGeom prst="rect">
            <a:avLst/>
          </a:prstGeom>
        </p:spPr>
        <p:txBody>
          <a:bodyPr anchor="t" rtlCol="false" tIns="0" lIns="0" bIns="0" rIns="0">
            <a:spAutoFit/>
          </a:bodyPr>
          <a:lstStyle/>
          <a:p>
            <a:pPr algn="just">
              <a:lnSpc>
                <a:spcPts val="3961"/>
              </a:lnSpc>
            </a:pPr>
            <a:r>
              <a:rPr lang="en-US" sz="2829">
                <a:solidFill>
                  <a:srgbClr val="000000"/>
                </a:solidFill>
                <a:latin typeface="Arimo"/>
                <a:ea typeface="Arimo"/>
                <a:cs typeface="Arimo"/>
                <a:sym typeface="Arimo"/>
              </a:rPr>
              <a:t>The reviewed papers collectively advance the field of machine translation and natural language processing for low-resource languages. They introduce innovative frameworks and methodologies—such as MTOB, DIPMT++, KARD, and AlignInstruct—that leverage minimal data, cross-lingual supervision, and instruction-based fine-tuning to enhance translation quality and reasoning capabilities. By simulating human language acquisition, utilizing external knowledge retrieval, and employing curriculum learning, these studies demonstrate significant improvements in performance across various low-resource contexts. Despite challenges like data scarcity and model complexity, the research highlights promising directions for future work, including the development of effective instruction tuning datasets and mechanisms for enhancing model adaptation. Together, these contributions lay a solid foundation for advancing machine translation technologies and preserving endangered languages.</a:t>
            </a:r>
          </a:p>
        </p:txBody>
      </p:sp>
      <p:sp>
        <p:nvSpPr>
          <p:cNvPr name="TextBox 3" id="3"/>
          <p:cNvSpPr txBox="true"/>
          <p:nvPr/>
        </p:nvSpPr>
        <p:spPr>
          <a:xfrm rot="0">
            <a:off x="1159353" y="813462"/>
            <a:ext cx="9404350" cy="96837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Conclusion</a:t>
            </a:r>
          </a:p>
        </p:txBody>
      </p:sp>
      <p:sp>
        <p:nvSpPr>
          <p:cNvPr name="AutoShape 4" id="4"/>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2"/>
            <a:stretch>
              <a:fillRect l="0" t="0" r="0" b="0"/>
            </a:stretch>
          </a:blipFill>
        </p:spPr>
      </p:sp>
      <p:sp>
        <p:nvSpPr>
          <p:cNvPr name="AutoShape 3" id="3"/>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4" id="4"/>
          <p:cNvSpPr txBox="true"/>
          <p:nvPr/>
        </p:nvSpPr>
        <p:spPr>
          <a:xfrm rot="0">
            <a:off x="1159353" y="813462"/>
            <a:ext cx="9404350"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References</a:t>
            </a:r>
          </a:p>
        </p:txBody>
      </p:sp>
      <p:sp>
        <p:nvSpPr>
          <p:cNvPr name="TextBox 5" id="5"/>
          <p:cNvSpPr txBox="true"/>
          <p:nvPr/>
        </p:nvSpPr>
        <p:spPr>
          <a:xfrm rot="0">
            <a:off x="1028700" y="2415152"/>
            <a:ext cx="16230600" cy="4537710"/>
          </a:xfrm>
          <a:prstGeom prst="rect">
            <a:avLst/>
          </a:prstGeom>
        </p:spPr>
        <p:txBody>
          <a:bodyPr anchor="t" rtlCol="false" tIns="0" lIns="0" bIns="0" rIns="0">
            <a:spAutoFit/>
          </a:bodyPr>
          <a:lstStyle/>
          <a:p>
            <a:pPr algn="just" marL="615315" indent="-307658" lvl="1">
              <a:lnSpc>
                <a:spcPts val="3990"/>
              </a:lnSpc>
              <a:buFont typeface="Arial"/>
              <a:buChar char="•"/>
            </a:pPr>
            <a:r>
              <a:rPr lang="en-US" sz="2850">
                <a:solidFill>
                  <a:srgbClr val="000000"/>
                </a:solidFill>
                <a:latin typeface="Arimo"/>
                <a:ea typeface="Arimo"/>
                <a:cs typeface="Arimo"/>
                <a:sym typeface="Arimo"/>
              </a:rPr>
              <a:t>A Benchmark for Learning to Translate a New Language from One Grammar Book.</a:t>
            </a:r>
            <a:r>
              <a:rPr lang="en-US" sz="2850">
                <a:solidFill>
                  <a:srgbClr val="000000"/>
                </a:solidFill>
                <a:latin typeface="Arimo"/>
                <a:ea typeface="Arimo"/>
                <a:cs typeface="Arimo"/>
                <a:sym typeface="Arimo"/>
                <a:hlinkClick r:id="rId3" tooltip="https://arxiv.org/pdf/2309.16575"/>
              </a:rPr>
              <a:t> https://arxiv.org/pdf/2309.16575</a:t>
            </a:r>
          </a:p>
          <a:p>
            <a:pPr algn="just" marL="615315" indent="-307658" lvl="1">
              <a:lnSpc>
                <a:spcPts val="3990"/>
              </a:lnSpc>
              <a:buFont typeface="Arial"/>
              <a:buChar char="•"/>
            </a:pPr>
            <a:r>
              <a:rPr lang="en-US" sz="2850">
                <a:solidFill>
                  <a:srgbClr val="000000"/>
                </a:solidFill>
                <a:latin typeface="Arimo"/>
                <a:ea typeface="Arimo"/>
                <a:cs typeface="Arimo"/>
                <a:sym typeface="Arimo"/>
              </a:rPr>
              <a:t>An Incomplete Loop: Instruction Inference, Instruction Following, and In-Context Learning in Language Models.https://arxiv.org/pdf/2404.03028</a:t>
            </a:r>
          </a:p>
          <a:p>
            <a:pPr algn="just" marL="615315" indent="-307658" lvl="1">
              <a:lnSpc>
                <a:spcPts val="3990"/>
              </a:lnSpc>
              <a:buFont typeface="Arial"/>
              <a:buChar char="•"/>
            </a:pPr>
            <a:r>
              <a:rPr lang="en-US" sz="2850">
                <a:solidFill>
                  <a:srgbClr val="000000"/>
                </a:solidFill>
                <a:latin typeface="Arimo"/>
                <a:ea typeface="Arimo"/>
                <a:cs typeface="Arimo"/>
                <a:sym typeface="Arimo"/>
              </a:rPr>
              <a:t>KARD: Knowledge-Augmented Reasoning Distillation.</a:t>
            </a:r>
            <a:r>
              <a:rPr lang="en-US" sz="2850">
                <a:solidFill>
                  <a:srgbClr val="000000"/>
                </a:solidFill>
                <a:latin typeface="Arimo"/>
                <a:ea typeface="Arimo"/>
                <a:cs typeface="Arimo"/>
                <a:sym typeface="Arimo"/>
                <a:hlinkClick r:id="rId4" tooltip="https://github.com/Nardien/KARD"/>
              </a:rPr>
              <a:t> https://github.com/Nardien/KARD</a:t>
            </a:r>
            <a:r>
              <a:rPr lang="en-US" sz="2850">
                <a:solidFill>
                  <a:srgbClr val="000000"/>
                </a:solidFill>
                <a:latin typeface="Arimo"/>
                <a:ea typeface="Arimo"/>
                <a:cs typeface="Arimo"/>
                <a:sym typeface="Arimo"/>
              </a:rPr>
              <a:t>.</a:t>
            </a:r>
          </a:p>
          <a:p>
            <a:pPr algn="just">
              <a:lnSpc>
                <a:spcPts val="3990"/>
              </a:lnSpc>
            </a:pPr>
            <a:r>
              <a:rPr lang="en-US" sz="2850">
                <a:solidFill>
                  <a:srgbClr val="000000"/>
                </a:solidFill>
                <a:latin typeface="Arimo"/>
                <a:ea typeface="Arimo"/>
                <a:cs typeface="Arimo"/>
                <a:sym typeface="Arimo"/>
              </a:rPr>
              <a:t>      </a:t>
            </a:r>
            <a:r>
              <a:rPr lang="en-US" sz="2850">
                <a:solidFill>
                  <a:srgbClr val="000000"/>
                </a:solidFill>
                <a:latin typeface="Arimo"/>
                <a:ea typeface="Arimo"/>
                <a:cs typeface="Arimo"/>
                <a:sym typeface="Arimo"/>
                <a:hlinkClick r:id="rId5" tooltip="https://arxiv.org/pdf/2305.18395"/>
              </a:rPr>
              <a:t>https://arxiv.org/pdf/2305.18395</a:t>
            </a:r>
          </a:p>
          <a:p>
            <a:pPr algn="just" marL="615315" indent="-307658" lvl="1">
              <a:lnSpc>
                <a:spcPts val="3990"/>
              </a:lnSpc>
              <a:buFont typeface="Arial"/>
              <a:buChar char="•"/>
            </a:pPr>
            <a:r>
              <a:rPr lang="en-US" sz="2850">
                <a:solidFill>
                  <a:srgbClr val="000000"/>
                </a:solidFill>
                <a:latin typeface="Arimo"/>
                <a:ea typeface="Arimo"/>
                <a:cs typeface="Arimo"/>
                <a:sym typeface="Arimo"/>
              </a:rPr>
              <a:t>Mao, Zhuoyuan, and Yen Yu. "Tuning llms with contrastive alignment instructions for machine translation in unseen, low-resource languages." arXiv preprint arXiv:2401.05811 (2024).</a:t>
            </a:r>
          </a:p>
          <a:p>
            <a:pPr algn="just">
              <a:lnSpc>
                <a:spcPts val="399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42120" y="7184570"/>
            <a:ext cx="3745876" cy="3102428"/>
          </a:xfrm>
          <a:custGeom>
            <a:avLst/>
            <a:gdLst/>
            <a:ahLst/>
            <a:cxnLst/>
            <a:rect r="r" b="b" t="t" l="l"/>
            <a:pathLst>
              <a:path h="3102428" w="3745876">
                <a:moveTo>
                  <a:pt x="0" y="0"/>
                </a:moveTo>
                <a:lnTo>
                  <a:pt x="3745876" y="0"/>
                </a:lnTo>
                <a:lnTo>
                  <a:pt x="3745876" y="3102428"/>
                </a:lnTo>
                <a:lnTo>
                  <a:pt x="0" y="3102428"/>
                </a:lnTo>
                <a:lnTo>
                  <a:pt x="0" y="0"/>
                </a:lnTo>
                <a:close/>
              </a:path>
            </a:pathLst>
          </a:custGeom>
          <a:blipFill>
            <a:blip r:embed="rId2"/>
            <a:stretch>
              <a:fillRect l="0" t="-39" r="0" b="-39"/>
            </a:stretch>
          </a:blipFill>
        </p:spPr>
      </p:sp>
      <p:sp>
        <p:nvSpPr>
          <p:cNvPr name="Freeform 3" id="3"/>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3"/>
            <a:stretch>
              <a:fillRect l="0" t="0" r="0" b="0"/>
            </a:stretch>
          </a:blipFill>
        </p:spPr>
      </p:sp>
      <p:sp>
        <p:nvSpPr>
          <p:cNvPr name="TextBox 4" id="4"/>
          <p:cNvSpPr txBox="true"/>
          <p:nvPr/>
        </p:nvSpPr>
        <p:spPr>
          <a:xfrm rot="0">
            <a:off x="1159353" y="813462"/>
            <a:ext cx="9404350" cy="971550"/>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Outline</a:t>
            </a:r>
          </a:p>
        </p:txBody>
      </p:sp>
      <p:sp>
        <p:nvSpPr>
          <p:cNvPr name="AutoShape 5" id="5"/>
          <p:cNvSpPr/>
          <p:nvPr/>
        </p:nvSpPr>
        <p:spPr>
          <a:xfrm flipV="true">
            <a:off x="1028700" y="1933529"/>
            <a:ext cx="16230600" cy="24423"/>
          </a:xfrm>
          <a:prstGeom prst="line">
            <a:avLst/>
          </a:prstGeom>
          <a:ln cap="flat" w="38100">
            <a:solidFill>
              <a:srgbClr val="3EACA9"/>
            </a:solidFill>
            <a:prstDash val="solid"/>
            <a:headEnd type="none" len="sm" w="sm"/>
            <a:tailEnd type="none" len="sm" w="sm"/>
          </a:ln>
        </p:spPr>
      </p:sp>
      <p:sp>
        <p:nvSpPr>
          <p:cNvPr name="TextBox 6" id="6"/>
          <p:cNvSpPr txBox="true"/>
          <p:nvPr/>
        </p:nvSpPr>
        <p:spPr>
          <a:xfrm rot="0">
            <a:off x="896918" y="1967477"/>
            <a:ext cx="6897654" cy="7187565"/>
          </a:xfrm>
          <a:prstGeom prst="rect">
            <a:avLst/>
          </a:prstGeom>
        </p:spPr>
        <p:txBody>
          <a:bodyPr anchor="t" rtlCol="false" tIns="0" lIns="0" bIns="0" rIns="0">
            <a:spAutoFit/>
          </a:bodyPr>
          <a:lstStyle/>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Introduction</a:t>
            </a:r>
          </a:p>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 Problem Statement</a:t>
            </a:r>
          </a:p>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Literature Review</a:t>
            </a:r>
          </a:p>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Methods Used </a:t>
            </a:r>
          </a:p>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 Models Used</a:t>
            </a:r>
          </a:p>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Datasets Used</a:t>
            </a:r>
          </a:p>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Applications </a:t>
            </a:r>
          </a:p>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Challenges / Limitations</a:t>
            </a:r>
          </a:p>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Future Scope</a:t>
            </a:r>
          </a:p>
          <a:p>
            <a:pPr algn="l" marL="615315" indent="-307658" lvl="1">
              <a:lnSpc>
                <a:spcPts val="5700"/>
              </a:lnSpc>
              <a:buFont typeface="Arial"/>
              <a:buChar char="•"/>
            </a:pPr>
            <a:r>
              <a:rPr lang="en-US" b="true" sz="2850">
                <a:solidFill>
                  <a:srgbClr val="000000"/>
                </a:solidFill>
                <a:latin typeface="Arimo Bold"/>
                <a:ea typeface="Arimo Bold"/>
                <a:cs typeface="Arimo Bold"/>
                <a:sym typeface="Arimo Bold"/>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42120" y="7184570"/>
            <a:ext cx="3745876" cy="3102428"/>
          </a:xfrm>
          <a:custGeom>
            <a:avLst/>
            <a:gdLst/>
            <a:ahLst/>
            <a:cxnLst/>
            <a:rect r="r" b="b" t="t" l="l"/>
            <a:pathLst>
              <a:path h="3102428" w="3745876">
                <a:moveTo>
                  <a:pt x="0" y="0"/>
                </a:moveTo>
                <a:lnTo>
                  <a:pt x="3745876" y="0"/>
                </a:lnTo>
                <a:lnTo>
                  <a:pt x="3745876" y="3102428"/>
                </a:lnTo>
                <a:lnTo>
                  <a:pt x="0" y="3102428"/>
                </a:lnTo>
                <a:lnTo>
                  <a:pt x="0" y="0"/>
                </a:lnTo>
                <a:close/>
              </a:path>
            </a:pathLst>
          </a:custGeom>
          <a:blipFill>
            <a:blip r:embed="rId2"/>
            <a:stretch>
              <a:fillRect l="0" t="-39" r="0" b="-39"/>
            </a:stretch>
          </a:blipFill>
        </p:spPr>
      </p:sp>
      <p:sp>
        <p:nvSpPr>
          <p:cNvPr name="Freeform 3" id="3"/>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3"/>
            <a:stretch>
              <a:fillRect l="0" t="0" r="0" b="0"/>
            </a:stretch>
          </a:blipFill>
        </p:spPr>
      </p:sp>
      <p:sp>
        <p:nvSpPr>
          <p:cNvPr name="TextBox 4" id="4"/>
          <p:cNvSpPr txBox="true"/>
          <p:nvPr/>
        </p:nvSpPr>
        <p:spPr>
          <a:xfrm rot="0">
            <a:off x="1159353" y="813462"/>
            <a:ext cx="11634053"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Introduction</a:t>
            </a:r>
          </a:p>
        </p:txBody>
      </p:sp>
      <p:sp>
        <p:nvSpPr>
          <p:cNvPr name="AutoShape 5" id="5"/>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6" id="6"/>
          <p:cNvSpPr txBox="true"/>
          <p:nvPr/>
        </p:nvSpPr>
        <p:spPr>
          <a:xfrm rot="0">
            <a:off x="833022" y="3015227"/>
            <a:ext cx="16426278" cy="4947703"/>
          </a:xfrm>
          <a:prstGeom prst="rect">
            <a:avLst/>
          </a:prstGeom>
        </p:spPr>
        <p:txBody>
          <a:bodyPr anchor="t" rtlCol="false" tIns="0" lIns="0" bIns="0" rIns="0">
            <a:spAutoFit/>
          </a:bodyPr>
          <a:lstStyle/>
          <a:p>
            <a:pPr algn="just">
              <a:lnSpc>
                <a:spcPts val="3966"/>
              </a:lnSpc>
            </a:pPr>
            <a:r>
              <a:rPr lang="en-US" sz="2833">
                <a:solidFill>
                  <a:srgbClr val="000000"/>
                </a:solidFill>
                <a:latin typeface="Arimo"/>
                <a:ea typeface="Arimo"/>
                <a:cs typeface="Arimo"/>
                <a:sym typeface="Arimo"/>
              </a:rPr>
              <a:t>Low-resource languages like Kalamang, with fewer than 200 speakers, face major translation challenges due to a lack of written materials and parallel data. Most effective machine translation (MT) models require large datasets, which are often unavailable, forcing reliance on limited resources like grammar books and small bilingual word lists. This scarcity makes accurate translation difficult, highlighting the need for innovative methods to improve quality with minimal resources.</a:t>
            </a:r>
          </a:p>
          <a:p>
            <a:pPr algn="just">
              <a:lnSpc>
                <a:spcPts val="3966"/>
              </a:lnSpc>
            </a:pPr>
          </a:p>
          <a:p>
            <a:pPr algn="just">
              <a:lnSpc>
                <a:spcPts val="3966"/>
              </a:lnSpc>
            </a:pPr>
            <a:r>
              <a:rPr lang="en-US" sz="2833">
                <a:solidFill>
                  <a:srgbClr val="000000"/>
                </a:solidFill>
                <a:latin typeface="Arimo"/>
                <a:ea typeface="Arimo"/>
                <a:cs typeface="Arimo"/>
                <a:sym typeface="Arimo"/>
              </a:rPr>
              <a:t>This survey paper explores advancements in MT, focusing on the challenges of low-resource languages. We examine a new benchmark, "</a:t>
            </a:r>
            <a:r>
              <a:rPr lang="en-US" sz="2833" i="true">
                <a:solidFill>
                  <a:srgbClr val="000000"/>
                </a:solidFill>
                <a:latin typeface="Arimo Italics"/>
                <a:ea typeface="Arimo Italics"/>
                <a:cs typeface="Arimo Italics"/>
                <a:sym typeface="Arimo Italics"/>
              </a:rPr>
              <a:t>A Benchmark for Learning to Translate a New Language from One Grammar Book</a:t>
            </a:r>
            <a:r>
              <a:rPr lang="en-US" sz="2833">
                <a:solidFill>
                  <a:srgbClr val="000000"/>
                </a:solidFill>
                <a:latin typeface="Arimo"/>
                <a:ea typeface="Arimo"/>
                <a:cs typeface="Arimo"/>
                <a:sym typeface="Arimo"/>
              </a:rPr>
              <a:t>" (MTOB), aimed at enhancing translation quality using limited data.</a:t>
            </a:r>
          </a:p>
          <a:p>
            <a:pPr algn="just">
              <a:lnSpc>
                <a:spcPts val="396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42120" y="7184570"/>
            <a:ext cx="3745876" cy="3102428"/>
          </a:xfrm>
          <a:custGeom>
            <a:avLst/>
            <a:gdLst/>
            <a:ahLst/>
            <a:cxnLst/>
            <a:rect r="r" b="b" t="t" l="l"/>
            <a:pathLst>
              <a:path h="3102428" w="3745876">
                <a:moveTo>
                  <a:pt x="0" y="0"/>
                </a:moveTo>
                <a:lnTo>
                  <a:pt x="3745876" y="0"/>
                </a:lnTo>
                <a:lnTo>
                  <a:pt x="3745876" y="3102428"/>
                </a:lnTo>
                <a:lnTo>
                  <a:pt x="0" y="3102428"/>
                </a:lnTo>
                <a:lnTo>
                  <a:pt x="0" y="0"/>
                </a:lnTo>
                <a:close/>
              </a:path>
            </a:pathLst>
          </a:custGeom>
          <a:blipFill>
            <a:blip r:embed="rId2"/>
            <a:stretch>
              <a:fillRect l="0" t="-39" r="0" b="-39"/>
            </a:stretch>
          </a:blipFill>
        </p:spPr>
      </p:sp>
      <p:sp>
        <p:nvSpPr>
          <p:cNvPr name="Freeform 3" id="3"/>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3"/>
            <a:stretch>
              <a:fillRect l="0" t="0" r="0" b="0"/>
            </a:stretch>
          </a:blipFill>
        </p:spPr>
      </p:sp>
      <p:sp>
        <p:nvSpPr>
          <p:cNvPr name="TextBox 4" id="4"/>
          <p:cNvSpPr txBox="true"/>
          <p:nvPr/>
        </p:nvSpPr>
        <p:spPr>
          <a:xfrm rot="0">
            <a:off x="1159353" y="813462"/>
            <a:ext cx="11634053"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Introduction</a:t>
            </a:r>
          </a:p>
        </p:txBody>
      </p:sp>
      <p:sp>
        <p:nvSpPr>
          <p:cNvPr name="AutoShape 5" id="5"/>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6" id="6"/>
          <p:cNvSpPr txBox="true"/>
          <p:nvPr/>
        </p:nvSpPr>
        <p:spPr>
          <a:xfrm rot="0">
            <a:off x="1028700" y="3015227"/>
            <a:ext cx="15969526" cy="2966503"/>
          </a:xfrm>
          <a:prstGeom prst="rect">
            <a:avLst/>
          </a:prstGeom>
        </p:spPr>
        <p:txBody>
          <a:bodyPr anchor="t" rtlCol="false" tIns="0" lIns="0" bIns="0" rIns="0">
            <a:spAutoFit/>
          </a:bodyPr>
          <a:lstStyle/>
          <a:p>
            <a:pPr algn="just">
              <a:lnSpc>
                <a:spcPts val="3966"/>
              </a:lnSpc>
            </a:pPr>
            <a:r>
              <a:rPr lang="en-US" sz="2833">
                <a:solidFill>
                  <a:srgbClr val="000000"/>
                </a:solidFill>
                <a:latin typeface="Arimo"/>
                <a:ea typeface="Arimo"/>
                <a:cs typeface="Arimo"/>
                <a:sym typeface="Arimo"/>
              </a:rPr>
              <a:t>Key Methods Explored:</a:t>
            </a:r>
          </a:p>
          <a:p>
            <a:pPr algn="just" marL="611761" indent="-305880" lvl="1">
              <a:lnSpc>
                <a:spcPts val="3966"/>
              </a:lnSpc>
              <a:buFont typeface="Arial"/>
              <a:buChar char="•"/>
            </a:pPr>
            <a:r>
              <a:rPr lang="en-US" sz="2833">
                <a:solidFill>
                  <a:srgbClr val="000000"/>
                </a:solidFill>
                <a:latin typeface="Arimo"/>
                <a:ea typeface="Arimo"/>
                <a:cs typeface="Arimo"/>
                <a:sym typeface="Arimo"/>
              </a:rPr>
              <a:t>In-Context Learning: Using context to improve translation accuracy.</a:t>
            </a:r>
          </a:p>
          <a:p>
            <a:pPr algn="just" marL="611761" indent="-305880" lvl="1">
              <a:lnSpc>
                <a:spcPts val="3966"/>
              </a:lnSpc>
              <a:buFont typeface="Arial"/>
              <a:buChar char="•"/>
            </a:pPr>
            <a:r>
              <a:rPr lang="en-US" sz="2833">
                <a:solidFill>
                  <a:srgbClr val="000000"/>
                </a:solidFill>
                <a:latin typeface="Arimo"/>
                <a:ea typeface="Arimo"/>
                <a:cs typeface="Arimo"/>
                <a:sym typeface="Arimo"/>
              </a:rPr>
              <a:t>Instruction Inference: Learning to translate from small amounts of data.</a:t>
            </a:r>
          </a:p>
          <a:p>
            <a:pPr algn="just" marL="611761" indent="-305880" lvl="1">
              <a:lnSpc>
                <a:spcPts val="3966"/>
              </a:lnSpc>
              <a:buFont typeface="Arial"/>
              <a:buChar char="•"/>
            </a:pPr>
            <a:r>
              <a:rPr lang="en-US" sz="2833">
                <a:solidFill>
                  <a:srgbClr val="000000"/>
                </a:solidFill>
                <a:latin typeface="Arimo"/>
                <a:ea typeface="Arimo"/>
                <a:cs typeface="Arimo"/>
                <a:sym typeface="Arimo"/>
              </a:rPr>
              <a:t>Vocabulary Optimization: Choosing the best words for clear</a:t>
            </a:r>
            <a:r>
              <a:rPr lang="en-US" sz="2833">
                <a:solidFill>
                  <a:srgbClr val="000000"/>
                </a:solidFill>
                <a:latin typeface="Arimo"/>
                <a:ea typeface="Arimo"/>
                <a:cs typeface="Arimo"/>
                <a:sym typeface="Arimo"/>
              </a:rPr>
              <a:t> translations.</a:t>
            </a:r>
          </a:p>
          <a:p>
            <a:pPr algn="just" marL="611761" indent="-305880" lvl="1">
              <a:lnSpc>
                <a:spcPts val="3966"/>
              </a:lnSpc>
              <a:buFont typeface="Arial"/>
              <a:buChar char="•"/>
            </a:pPr>
            <a:r>
              <a:rPr lang="en-US" sz="2833">
                <a:solidFill>
                  <a:srgbClr val="000000"/>
                </a:solidFill>
                <a:latin typeface="Arimo"/>
                <a:ea typeface="Arimo"/>
                <a:cs typeface="Arimo"/>
                <a:sym typeface="Arimo"/>
              </a:rPr>
              <a:t>Multimodal Models: Combining different types of information to enhance translation outcomes.</a:t>
            </a:r>
          </a:p>
          <a:p>
            <a:pPr algn="just">
              <a:lnSpc>
                <a:spcPts val="396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2"/>
            <a:stretch>
              <a:fillRect l="0" t="0" r="0" b="0"/>
            </a:stretch>
          </a:blipFill>
        </p:spPr>
      </p:sp>
      <p:sp>
        <p:nvSpPr>
          <p:cNvPr name="TextBox 3" id="3"/>
          <p:cNvSpPr txBox="true"/>
          <p:nvPr/>
        </p:nvSpPr>
        <p:spPr>
          <a:xfrm rot="0">
            <a:off x="1159353" y="813462"/>
            <a:ext cx="11634053"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Problem Statement</a:t>
            </a:r>
          </a:p>
        </p:txBody>
      </p:sp>
      <p:sp>
        <p:nvSpPr>
          <p:cNvPr name="AutoShape 4" id="4"/>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5" id="5"/>
          <p:cNvSpPr txBox="true"/>
          <p:nvPr/>
        </p:nvSpPr>
        <p:spPr>
          <a:xfrm rot="0">
            <a:off x="1028700" y="3015227"/>
            <a:ext cx="15969526" cy="2471203"/>
          </a:xfrm>
          <a:prstGeom prst="rect">
            <a:avLst/>
          </a:prstGeom>
        </p:spPr>
        <p:txBody>
          <a:bodyPr anchor="t" rtlCol="false" tIns="0" lIns="0" bIns="0" rIns="0">
            <a:spAutoFit/>
          </a:bodyPr>
          <a:lstStyle/>
          <a:p>
            <a:pPr algn="just">
              <a:lnSpc>
                <a:spcPts val="3966"/>
              </a:lnSpc>
            </a:pPr>
            <a:r>
              <a:rPr lang="en-US" sz="2833">
                <a:solidFill>
                  <a:srgbClr val="000000"/>
                </a:solidFill>
                <a:latin typeface="Arimo"/>
                <a:ea typeface="Arimo"/>
                <a:cs typeface="Arimo"/>
                <a:sym typeface="Arimo"/>
              </a:rPr>
              <a:t>This paper aims to improve translation for the low-resource language Kalamang by developing machine translation techniques that utilize limited resources, such as grammar books and small bilingual word lists. We focus on leveraging external knowledge and multimodal inputs to enhance translation quality and accuracy despite the scarcity of parallel data. Our objective is to create effective MT solutions tailored specifically to the unique challenges posed by Kalamang.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42120" y="7184570"/>
            <a:ext cx="3745876" cy="3102428"/>
          </a:xfrm>
          <a:custGeom>
            <a:avLst/>
            <a:gdLst/>
            <a:ahLst/>
            <a:cxnLst/>
            <a:rect r="r" b="b" t="t" l="l"/>
            <a:pathLst>
              <a:path h="3102428" w="3745876">
                <a:moveTo>
                  <a:pt x="0" y="0"/>
                </a:moveTo>
                <a:lnTo>
                  <a:pt x="3745876" y="0"/>
                </a:lnTo>
                <a:lnTo>
                  <a:pt x="3745876" y="3102428"/>
                </a:lnTo>
                <a:lnTo>
                  <a:pt x="0" y="3102428"/>
                </a:lnTo>
                <a:lnTo>
                  <a:pt x="0" y="0"/>
                </a:lnTo>
                <a:close/>
              </a:path>
            </a:pathLst>
          </a:custGeom>
          <a:blipFill>
            <a:blip r:embed="rId2"/>
            <a:stretch>
              <a:fillRect l="0" t="-39" r="0" b="-39"/>
            </a:stretch>
          </a:blipFill>
        </p:spPr>
      </p:sp>
      <p:sp>
        <p:nvSpPr>
          <p:cNvPr name="Freeform 3" id="3"/>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3"/>
            <a:stretch>
              <a:fillRect l="0" t="0" r="0" b="0"/>
            </a:stretch>
          </a:blipFill>
        </p:spPr>
      </p:sp>
      <p:sp>
        <p:nvSpPr>
          <p:cNvPr name="AutoShape 4" id="4"/>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5" id="5"/>
          <p:cNvSpPr txBox="true"/>
          <p:nvPr/>
        </p:nvSpPr>
        <p:spPr>
          <a:xfrm rot="0">
            <a:off x="1159353" y="813462"/>
            <a:ext cx="9404350"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Literature Review</a:t>
            </a:r>
          </a:p>
        </p:txBody>
      </p:sp>
      <p:sp>
        <p:nvSpPr>
          <p:cNvPr name="TextBox 6" id="6"/>
          <p:cNvSpPr txBox="true"/>
          <p:nvPr/>
        </p:nvSpPr>
        <p:spPr>
          <a:xfrm rot="0">
            <a:off x="637345" y="2653277"/>
            <a:ext cx="16621955" cy="6156103"/>
          </a:xfrm>
          <a:prstGeom prst="rect">
            <a:avLst/>
          </a:prstGeom>
        </p:spPr>
        <p:txBody>
          <a:bodyPr anchor="t" rtlCol="false" tIns="0" lIns="0" bIns="0" rIns="0">
            <a:spAutoFit/>
          </a:bodyPr>
          <a:lstStyle/>
          <a:p>
            <a:pPr algn="just">
              <a:lnSpc>
                <a:spcPts val="1453"/>
              </a:lnSpc>
            </a:pPr>
            <a:r>
              <a:rPr lang="en-US" sz="2850" b="true">
                <a:solidFill>
                  <a:srgbClr val="000000"/>
                </a:solidFill>
                <a:latin typeface="Arimo Bold"/>
                <a:ea typeface="Arimo Bold"/>
                <a:cs typeface="Arimo Bold"/>
                <a:sym typeface="Arimo Bold"/>
              </a:rPr>
              <a:t>A Benchmark for Learning to Translate a New Language from One Grammar Book (MTOB)</a:t>
            </a:r>
          </a:p>
          <a:p>
            <a:pPr algn="just">
              <a:lnSpc>
                <a:spcPts val="3990"/>
              </a:lnSpc>
            </a:pP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Task:</a:t>
            </a:r>
            <a:r>
              <a:rPr lang="en-US" sz="2850">
                <a:solidFill>
                  <a:srgbClr val="000000"/>
                </a:solidFill>
                <a:latin typeface="Arimo"/>
                <a:ea typeface="Arimo"/>
                <a:cs typeface="Arimo"/>
                <a:sym typeface="Arimo"/>
              </a:rPr>
              <a:t> Develop a benchmark for translating English and Kalamang using only a single grammar book, simulating human language learning.</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Method:</a:t>
            </a:r>
            <a:r>
              <a:rPr lang="en-US" sz="2850">
                <a:solidFill>
                  <a:srgbClr val="000000"/>
                </a:solidFill>
                <a:latin typeface="Arimo"/>
                <a:ea typeface="Arimo"/>
                <a:cs typeface="Arimo"/>
                <a:sym typeface="Arimo"/>
              </a:rPr>
              <a:t> In-context learning and lightweight fine-tuning of LLMs with grammar books, bilingual word lists, and parallel sentences.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Models Evaluated:</a:t>
            </a:r>
            <a:r>
              <a:rPr lang="en-US" sz="2850">
                <a:solidFill>
                  <a:srgbClr val="000000"/>
                </a:solidFill>
                <a:latin typeface="Arimo"/>
                <a:ea typeface="Arimo"/>
                <a:cs typeface="Arimo"/>
                <a:sym typeface="Arimo"/>
              </a:rPr>
              <a:t> Includes LLaMA (various sizes), GPT-3.5-turbo, and GPT-4.</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Novelty:</a:t>
            </a:r>
            <a:r>
              <a:rPr lang="en-US" sz="2850">
                <a:solidFill>
                  <a:srgbClr val="000000"/>
                </a:solidFill>
                <a:latin typeface="Arimo"/>
                <a:ea typeface="Arimo"/>
                <a:cs typeface="Arimo"/>
                <a:sym typeface="Arimo"/>
              </a:rPr>
              <a:t> Focus on low-resource language learning with human baseline comparisons.</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Challenges:</a:t>
            </a:r>
            <a:r>
              <a:rPr lang="en-US" sz="2850">
                <a:solidFill>
                  <a:srgbClr val="000000"/>
                </a:solidFill>
                <a:latin typeface="Arimo"/>
                <a:ea typeface="Arimo"/>
                <a:cs typeface="Arimo"/>
                <a:sym typeface="Arimo"/>
              </a:rPr>
              <a:t> Data scarcity, context utilization issues, hallucination, and performance drops from direct fine-tuning.</a:t>
            </a:r>
          </a:p>
          <a:p>
            <a:pPr algn="just" marL="615315" indent="-307658" lvl="1">
              <a:lnSpc>
                <a:spcPts val="3990"/>
              </a:lnSpc>
              <a:buFont typeface="Arial"/>
              <a:buChar char="•"/>
            </a:pPr>
            <a:r>
              <a:rPr lang="en-US" b="true" sz="2850">
                <a:solidFill>
                  <a:srgbClr val="000000"/>
                </a:solidFill>
                <a:latin typeface="Arimo Bold"/>
                <a:ea typeface="Arimo Bold"/>
                <a:cs typeface="Arimo Bold"/>
                <a:sym typeface="Arimo Bold"/>
              </a:rPr>
              <a:t>Future Goals:</a:t>
            </a:r>
            <a:r>
              <a:rPr lang="en-US" sz="2850">
                <a:solidFill>
                  <a:srgbClr val="000000"/>
                </a:solidFill>
                <a:latin typeface="Arimo"/>
                <a:ea typeface="Arimo"/>
                <a:cs typeface="Arimo"/>
                <a:sym typeface="Arimo"/>
              </a:rPr>
              <a:t> Enhance translation methods, crosslinguistic evaluations, applications for endangered language preservation, and exploration of multimodal models.</a:t>
            </a:r>
          </a:p>
          <a:p>
            <a:pPr algn="just">
              <a:lnSpc>
                <a:spcPts val="399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42120" y="7184570"/>
            <a:ext cx="3745876" cy="3102428"/>
          </a:xfrm>
          <a:custGeom>
            <a:avLst/>
            <a:gdLst/>
            <a:ahLst/>
            <a:cxnLst/>
            <a:rect r="r" b="b" t="t" l="l"/>
            <a:pathLst>
              <a:path h="3102428" w="3745876">
                <a:moveTo>
                  <a:pt x="0" y="0"/>
                </a:moveTo>
                <a:lnTo>
                  <a:pt x="3745876" y="0"/>
                </a:lnTo>
                <a:lnTo>
                  <a:pt x="3745876" y="3102428"/>
                </a:lnTo>
                <a:lnTo>
                  <a:pt x="0" y="3102428"/>
                </a:lnTo>
                <a:lnTo>
                  <a:pt x="0" y="0"/>
                </a:lnTo>
                <a:close/>
              </a:path>
            </a:pathLst>
          </a:custGeom>
          <a:blipFill>
            <a:blip r:embed="rId2"/>
            <a:stretch>
              <a:fillRect l="0" t="-39" r="0" b="-39"/>
            </a:stretch>
          </a:blipFill>
        </p:spPr>
      </p:sp>
      <p:sp>
        <p:nvSpPr>
          <p:cNvPr name="Freeform 3" id="3"/>
          <p:cNvSpPr/>
          <p:nvPr/>
        </p:nvSpPr>
        <p:spPr>
          <a:xfrm flipH="false" flipV="false" rot="0">
            <a:off x="16216314" y="632487"/>
            <a:ext cx="1042986" cy="671512"/>
          </a:xfrm>
          <a:custGeom>
            <a:avLst/>
            <a:gdLst/>
            <a:ahLst/>
            <a:cxnLst/>
            <a:rect r="r" b="b" t="t" l="l"/>
            <a:pathLst>
              <a:path h="671512" w="1042986">
                <a:moveTo>
                  <a:pt x="0" y="0"/>
                </a:moveTo>
                <a:lnTo>
                  <a:pt x="1042986" y="0"/>
                </a:lnTo>
                <a:lnTo>
                  <a:pt x="1042986" y="671513"/>
                </a:lnTo>
                <a:lnTo>
                  <a:pt x="0" y="671513"/>
                </a:lnTo>
                <a:lnTo>
                  <a:pt x="0" y="0"/>
                </a:lnTo>
                <a:close/>
              </a:path>
            </a:pathLst>
          </a:custGeom>
          <a:blipFill>
            <a:blip r:embed="rId3"/>
            <a:stretch>
              <a:fillRect l="0" t="0" r="0" b="0"/>
            </a:stretch>
          </a:blipFill>
        </p:spPr>
      </p:sp>
      <p:sp>
        <p:nvSpPr>
          <p:cNvPr name="AutoShape 4" id="4"/>
          <p:cNvSpPr/>
          <p:nvPr/>
        </p:nvSpPr>
        <p:spPr>
          <a:xfrm flipV="true">
            <a:off x="1057246" y="1517701"/>
            <a:ext cx="16230600" cy="24423"/>
          </a:xfrm>
          <a:prstGeom prst="line">
            <a:avLst/>
          </a:prstGeom>
          <a:ln cap="flat" w="38100">
            <a:solidFill>
              <a:srgbClr val="3EACA9"/>
            </a:solidFill>
            <a:prstDash val="solid"/>
            <a:headEnd type="none" len="sm" w="sm"/>
            <a:tailEnd type="none" len="sm" w="sm"/>
          </a:ln>
        </p:spPr>
      </p:sp>
      <p:sp>
        <p:nvSpPr>
          <p:cNvPr name="TextBox 5" id="5"/>
          <p:cNvSpPr txBox="true"/>
          <p:nvPr/>
        </p:nvSpPr>
        <p:spPr>
          <a:xfrm rot="0">
            <a:off x="1028700" y="341974"/>
            <a:ext cx="9404350"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Literature Review</a:t>
            </a:r>
          </a:p>
        </p:txBody>
      </p:sp>
      <p:sp>
        <p:nvSpPr>
          <p:cNvPr name="TextBox 6" id="6"/>
          <p:cNvSpPr txBox="true"/>
          <p:nvPr/>
        </p:nvSpPr>
        <p:spPr>
          <a:xfrm rot="0">
            <a:off x="609596" y="1823720"/>
            <a:ext cx="16649704" cy="7434580"/>
          </a:xfrm>
          <a:prstGeom prst="rect">
            <a:avLst/>
          </a:prstGeom>
        </p:spPr>
        <p:txBody>
          <a:bodyPr anchor="t" rtlCol="false" tIns="0" lIns="0" bIns="0" rIns="0">
            <a:spAutoFit/>
          </a:bodyPr>
          <a:lstStyle/>
          <a:p>
            <a:pPr algn="just">
              <a:lnSpc>
                <a:spcPts val="3920"/>
              </a:lnSpc>
            </a:pPr>
            <a:r>
              <a:rPr lang="en-US" sz="2800" b="true">
                <a:solidFill>
                  <a:srgbClr val="000000"/>
                </a:solidFill>
                <a:latin typeface="Arimo Bold"/>
                <a:ea typeface="Arimo Bold"/>
                <a:cs typeface="Arimo Bold"/>
                <a:sym typeface="Arimo Bold"/>
              </a:rPr>
              <a:t>An I</a:t>
            </a:r>
            <a:r>
              <a:rPr lang="en-US" sz="2800" b="true">
                <a:solidFill>
                  <a:srgbClr val="000000"/>
                </a:solidFill>
                <a:latin typeface="Arimo Bold"/>
                <a:ea typeface="Arimo Bold"/>
                <a:cs typeface="Arimo Bold"/>
                <a:sym typeface="Arimo Bold"/>
              </a:rPr>
              <a:t>ncomplete Loop: Instruction Inference, Instruction Following, and In-context Learning in Language Models</a:t>
            </a:r>
          </a:p>
          <a:p>
            <a:pPr algn="just" marL="604523" indent="-302261" lvl="1">
              <a:lnSpc>
                <a:spcPts val="3920"/>
              </a:lnSpc>
              <a:buFont typeface="Arial"/>
              <a:buChar char="•"/>
            </a:pPr>
            <a:r>
              <a:rPr lang="en-US" b="true" sz="2800">
                <a:solidFill>
                  <a:srgbClr val="000000"/>
                </a:solidFill>
                <a:latin typeface="Arimo Bold"/>
                <a:ea typeface="Arimo Bold"/>
                <a:cs typeface="Arimo Bold"/>
                <a:sym typeface="Arimo Bold"/>
              </a:rPr>
              <a:t>Task</a:t>
            </a:r>
            <a:r>
              <a:rPr lang="en-US" sz="2800">
                <a:solidFill>
                  <a:srgbClr val="000000"/>
                </a:solidFill>
                <a:latin typeface="Arimo"/>
                <a:ea typeface="Arimo"/>
                <a:cs typeface="Arimo"/>
                <a:sym typeface="Arimo"/>
              </a:rPr>
              <a:t>: Explore reasoning capabilities of LMs (deductive, inductive, abductive) across hypothesis proposal, in-context learning, and instruction following.</a:t>
            </a:r>
          </a:p>
          <a:p>
            <a:pPr algn="just" marL="604523" indent="-302261" lvl="1">
              <a:lnSpc>
                <a:spcPts val="3920"/>
              </a:lnSpc>
              <a:buFont typeface="Arial"/>
              <a:buChar char="•"/>
            </a:pPr>
            <a:r>
              <a:rPr lang="en-US" b="true" sz="2800">
                <a:solidFill>
                  <a:srgbClr val="000000"/>
                </a:solidFill>
                <a:latin typeface="Arimo Bold"/>
                <a:ea typeface="Arimo Bold"/>
                <a:cs typeface="Arimo Bold"/>
                <a:sym typeface="Arimo Bold"/>
              </a:rPr>
              <a:t>Methods</a:t>
            </a:r>
            <a:r>
              <a:rPr lang="en-US" sz="2800">
                <a:solidFill>
                  <a:srgbClr val="000000"/>
                </a:solidFill>
                <a:latin typeface="Arimo"/>
                <a:ea typeface="Arimo"/>
                <a:cs typeface="Arimo"/>
                <a:sym typeface="Arimo"/>
              </a:rPr>
              <a:t>: Utilize hypothesis generation, various prompting techniques (e.g., zero-shot chain-of-thought), and reranking for accuracy.</a:t>
            </a:r>
          </a:p>
          <a:p>
            <a:pPr algn="just" marL="604523" indent="-302261" lvl="1">
              <a:lnSpc>
                <a:spcPts val="3920"/>
              </a:lnSpc>
              <a:buFont typeface="Arial"/>
              <a:buChar char="•"/>
            </a:pPr>
            <a:r>
              <a:rPr lang="en-US" b="true" sz="2800">
                <a:solidFill>
                  <a:srgbClr val="000000"/>
                </a:solidFill>
                <a:latin typeface="Arimo Bold"/>
                <a:ea typeface="Arimo Bold"/>
                <a:cs typeface="Arimo Bold"/>
                <a:sym typeface="Arimo Bold"/>
              </a:rPr>
              <a:t>Models Used</a:t>
            </a:r>
            <a:r>
              <a:rPr lang="en-US" sz="2800">
                <a:solidFill>
                  <a:srgbClr val="000000"/>
                </a:solidFill>
                <a:latin typeface="Arimo"/>
                <a:ea typeface="Arimo"/>
                <a:cs typeface="Arimo"/>
                <a:sym typeface="Arimo"/>
              </a:rPr>
              <a:t>: GPT-3.5-turbo, GPT-4-1106-preview, LLaMA-2-70B, and LLaMA-2-7B, evaluated using chrF scores for translation tasks.</a:t>
            </a:r>
          </a:p>
          <a:p>
            <a:pPr algn="just" marL="604523" indent="-302261" lvl="1">
              <a:lnSpc>
                <a:spcPts val="3920"/>
              </a:lnSpc>
              <a:buFont typeface="Arial"/>
              <a:buChar char="•"/>
            </a:pPr>
            <a:r>
              <a:rPr lang="en-US" b="true" sz="2800">
                <a:solidFill>
                  <a:srgbClr val="000000"/>
                </a:solidFill>
                <a:latin typeface="Arimo Bold"/>
                <a:ea typeface="Arimo Bold"/>
                <a:cs typeface="Arimo Bold"/>
                <a:sym typeface="Arimo Bold"/>
              </a:rPr>
              <a:t>Novelty</a:t>
            </a:r>
            <a:r>
              <a:rPr lang="en-US" sz="2800">
                <a:solidFill>
                  <a:srgbClr val="000000"/>
                </a:solidFill>
                <a:latin typeface="Arimo"/>
                <a:ea typeface="Arimo"/>
                <a:cs typeface="Arimo"/>
                <a:sym typeface="Arimo"/>
              </a:rPr>
              <a:t>: Integrates instruction inference with reasoning tasks; assesses hypotheses through a reranking approach.</a:t>
            </a:r>
          </a:p>
          <a:p>
            <a:pPr algn="just" marL="604523" indent="-302261" lvl="1">
              <a:lnSpc>
                <a:spcPts val="3920"/>
              </a:lnSpc>
              <a:buFont typeface="Arial"/>
              <a:buChar char="•"/>
            </a:pPr>
            <a:r>
              <a:rPr lang="en-US" b="true" sz="2800">
                <a:solidFill>
                  <a:srgbClr val="000000"/>
                </a:solidFill>
                <a:latin typeface="Arimo Bold"/>
                <a:ea typeface="Arimo Bold"/>
                <a:cs typeface="Arimo Bold"/>
                <a:sym typeface="Arimo Bold"/>
              </a:rPr>
              <a:t>Challenges</a:t>
            </a:r>
            <a:r>
              <a:rPr lang="en-US" sz="2800">
                <a:solidFill>
                  <a:srgbClr val="000000"/>
                </a:solidFill>
                <a:latin typeface="Arimo"/>
                <a:ea typeface="Arimo"/>
                <a:cs typeface="Arimo"/>
                <a:sym typeface="Arimo"/>
              </a:rPr>
              <a:t>: Inaccurate hypothesis proposals, complexity in combining reasoning types, and weaker abductive reasoning performance.</a:t>
            </a:r>
          </a:p>
          <a:p>
            <a:pPr algn="just" marL="604523" indent="-302261" lvl="1">
              <a:lnSpc>
                <a:spcPts val="3920"/>
              </a:lnSpc>
              <a:buFont typeface="Arial"/>
              <a:buChar char="•"/>
            </a:pPr>
            <a:r>
              <a:rPr lang="en-US" b="true" sz="2800">
                <a:solidFill>
                  <a:srgbClr val="000000"/>
                </a:solidFill>
                <a:latin typeface="Arimo Bold"/>
                <a:ea typeface="Arimo Bold"/>
                <a:cs typeface="Arimo Bold"/>
                <a:sym typeface="Arimo Bold"/>
              </a:rPr>
              <a:t>Future Goals</a:t>
            </a:r>
            <a:r>
              <a:rPr lang="en-US" sz="2800">
                <a:solidFill>
                  <a:srgbClr val="000000"/>
                </a:solidFill>
                <a:latin typeface="Arimo"/>
                <a:ea typeface="Arimo"/>
                <a:cs typeface="Arimo"/>
                <a:sym typeface="Arimo"/>
              </a:rPr>
              <a:t>: Develop advanced hypothesis verification, joint training for consistency, and autonomous learning capabilities for LMs.</a:t>
            </a:r>
          </a:p>
          <a:p>
            <a:pPr algn="just">
              <a:lnSpc>
                <a:spcPts val="392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42120" y="7184570"/>
            <a:ext cx="3745876" cy="3102428"/>
          </a:xfrm>
          <a:custGeom>
            <a:avLst/>
            <a:gdLst/>
            <a:ahLst/>
            <a:cxnLst/>
            <a:rect r="r" b="b" t="t" l="l"/>
            <a:pathLst>
              <a:path h="3102428" w="3745876">
                <a:moveTo>
                  <a:pt x="0" y="0"/>
                </a:moveTo>
                <a:lnTo>
                  <a:pt x="3745876" y="0"/>
                </a:lnTo>
                <a:lnTo>
                  <a:pt x="3745876" y="3102428"/>
                </a:lnTo>
                <a:lnTo>
                  <a:pt x="0" y="3102428"/>
                </a:lnTo>
                <a:lnTo>
                  <a:pt x="0" y="0"/>
                </a:lnTo>
                <a:close/>
              </a:path>
            </a:pathLst>
          </a:custGeom>
          <a:blipFill>
            <a:blip r:embed="rId2"/>
            <a:stretch>
              <a:fillRect l="0" t="-39" r="0" b="-39"/>
            </a:stretch>
          </a:blipFill>
        </p:spPr>
      </p:sp>
      <p:sp>
        <p:nvSpPr>
          <p:cNvPr name="Freeform 3" id="3"/>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3"/>
            <a:stretch>
              <a:fillRect l="0" t="0" r="0" b="0"/>
            </a:stretch>
          </a:blipFill>
        </p:spPr>
      </p:sp>
      <p:sp>
        <p:nvSpPr>
          <p:cNvPr name="AutoShape 4" id="4"/>
          <p:cNvSpPr/>
          <p:nvPr/>
        </p:nvSpPr>
        <p:spPr>
          <a:xfrm flipV="true">
            <a:off x="587881" y="1828754"/>
            <a:ext cx="16230600" cy="24423"/>
          </a:xfrm>
          <a:prstGeom prst="line">
            <a:avLst/>
          </a:prstGeom>
          <a:ln cap="flat" w="38100">
            <a:solidFill>
              <a:srgbClr val="3EACA9"/>
            </a:solidFill>
            <a:prstDash val="solid"/>
            <a:headEnd type="none" len="sm" w="sm"/>
            <a:tailEnd type="none" len="sm" w="sm"/>
          </a:ln>
        </p:spPr>
      </p:sp>
      <p:sp>
        <p:nvSpPr>
          <p:cNvPr name="TextBox 5" id="5"/>
          <p:cNvSpPr txBox="true"/>
          <p:nvPr/>
        </p:nvSpPr>
        <p:spPr>
          <a:xfrm rot="0">
            <a:off x="587881" y="504779"/>
            <a:ext cx="9404350"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Literature Review</a:t>
            </a:r>
          </a:p>
        </p:txBody>
      </p:sp>
      <p:sp>
        <p:nvSpPr>
          <p:cNvPr name="TextBox 6" id="6"/>
          <p:cNvSpPr txBox="true"/>
          <p:nvPr/>
        </p:nvSpPr>
        <p:spPr>
          <a:xfrm rot="0">
            <a:off x="587881" y="2138927"/>
            <a:ext cx="16671419" cy="7434580"/>
          </a:xfrm>
          <a:prstGeom prst="rect">
            <a:avLst/>
          </a:prstGeom>
        </p:spPr>
        <p:txBody>
          <a:bodyPr anchor="t" rtlCol="false" tIns="0" lIns="0" bIns="0" rIns="0">
            <a:spAutoFit/>
          </a:bodyPr>
          <a:lstStyle/>
          <a:p>
            <a:pPr algn="just">
              <a:lnSpc>
                <a:spcPts val="3919"/>
              </a:lnSpc>
            </a:pPr>
            <a:r>
              <a:rPr lang="en-US" sz="2799" b="true">
                <a:solidFill>
                  <a:srgbClr val="000000"/>
                </a:solidFill>
                <a:latin typeface="Arimo Bold"/>
                <a:ea typeface="Arimo Bold"/>
                <a:cs typeface="Arimo Bold"/>
                <a:sym typeface="Arimo Bold"/>
              </a:rPr>
              <a:t>K</a:t>
            </a:r>
            <a:r>
              <a:rPr lang="en-US" sz="2799" b="true">
                <a:solidFill>
                  <a:srgbClr val="000000"/>
                </a:solidFill>
                <a:latin typeface="Arimo Bold"/>
                <a:ea typeface="Arimo Bold"/>
                <a:cs typeface="Arimo Bold"/>
                <a:sym typeface="Arimo Bold"/>
              </a:rPr>
              <a:t>nowledge-Augmented Reasoning Distillation (KARD) for Small Language Models</a:t>
            </a:r>
          </a:p>
          <a:p>
            <a:pPr algn="just">
              <a:lnSpc>
                <a:spcPts val="3919"/>
              </a:lnSpc>
            </a:pPr>
          </a:p>
          <a:p>
            <a:pPr algn="just" marL="604516" indent="-302258" lvl="1">
              <a:lnSpc>
                <a:spcPts val="3919"/>
              </a:lnSpc>
              <a:buFont typeface="Arial"/>
              <a:buChar char="•"/>
            </a:pPr>
            <a:r>
              <a:rPr lang="en-US" b="true" sz="2799">
                <a:solidFill>
                  <a:srgbClr val="000000"/>
                </a:solidFill>
                <a:latin typeface="Arimo Bold"/>
                <a:ea typeface="Arimo Bold"/>
                <a:cs typeface="Arimo Bold"/>
                <a:sym typeface="Arimo Bold"/>
              </a:rPr>
              <a:t>Objective</a:t>
            </a:r>
            <a:r>
              <a:rPr lang="en-US" sz="2799">
                <a:solidFill>
                  <a:srgbClr val="000000"/>
                </a:solidFill>
                <a:latin typeface="Arimo"/>
                <a:ea typeface="Arimo"/>
                <a:cs typeface="Arimo"/>
                <a:sym typeface="Arimo"/>
              </a:rPr>
              <a:t>: Enhance small LMs (up to 3B parameters) for knowledge-intensive tasks (e.g., MedQA, StrategyQA) without extensive fine-tuning, improving computational efficiency and privacy.</a:t>
            </a:r>
          </a:p>
          <a:p>
            <a:pPr algn="just" marL="604516" indent="-302258" lvl="1">
              <a:lnSpc>
                <a:spcPts val="3919"/>
              </a:lnSpc>
              <a:buFont typeface="Arial"/>
              <a:buChar char="•"/>
            </a:pPr>
            <a:r>
              <a:rPr lang="en-US" b="true" sz="2799">
                <a:solidFill>
                  <a:srgbClr val="000000"/>
                </a:solidFill>
                <a:latin typeface="Arimo Bold"/>
                <a:ea typeface="Arimo Bold"/>
                <a:cs typeface="Arimo Bold"/>
                <a:sym typeface="Arimo Bold"/>
              </a:rPr>
              <a:t>Method</a:t>
            </a:r>
            <a:r>
              <a:rPr lang="en-US" sz="2799">
                <a:solidFill>
                  <a:srgbClr val="000000"/>
                </a:solidFill>
                <a:latin typeface="Arimo"/>
                <a:ea typeface="Arimo"/>
                <a:cs typeface="Arimo"/>
                <a:sym typeface="Arimo"/>
              </a:rPr>
              <a:t>: KARD integrates knowledge retrieval and reasoning distillation, using large LMs (like GPT-3.5) for rationale generation and employing a neural reranker to optimize document relevance.</a:t>
            </a:r>
          </a:p>
          <a:p>
            <a:pPr algn="just" marL="604516" indent="-302258" lvl="1">
              <a:lnSpc>
                <a:spcPts val="3919"/>
              </a:lnSpc>
              <a:buFont typeface="Arial"/>
              <a:buChar char="•"/>
            </a:pPr>
            <a:r>
              <a:rPr lang="en-US" b="true" sz="2799">
                <a:solidFill>
                  <a:srgbClr val="000000"/>
                </a:solidFill>
                <a:latin typeface="Arimo Bold"/>
                <a:ea typeface="Arimo Bold"/>
                <a:cs typeface="Arimo Bold"/>
                <a:sym typeface="Arimo Bold"/>
              </a:rPr>
              <a:t>Models Used</a:t>
            </a:r>
            <a:r>
              <a:rPr lang="en-US" sz="2799">
                <a:solidFill>
                  <a:srgbClr val="000000"/>
                </a:solidFill>
                <a:latin typeface="Arimo"/>
                <a:ea typeface="Arimo"/>
                <a:cs typeface="Arimo"/>
                <a:sym typeface="Arimo"/>
              </a:rPr>
              <a:t>: Evaluates small LMs (e.g., T5, OPT) alongside large LMs for generating high-quality rationales.</a:t>
            </a:r>
          </a:p>
          <a:p>
            <a:pPr algn="just" marL="604516" indent="-302258" lvl="1">
              <a:lnSpc>
                <a:spcPts val="3919"/>
              </a:lnSpc>
              <a:buFont typeface="Arial"/>
              <a:buChar char="•"/>
            </a:pPr>
            <a:r>
              <a:rPr lang="en-US" b="true" sz="2799">
                <a:solidFill>
                  <a:srgbClr val="000000"/>
                </a:solidFill>
                <a:latin typeface="Arimo Bold"/>
                <a:ea typeface="Arimo Bold"/>
                <a:cs typeface="Arimo Bold"/>
                <a:sym typeface="Arimo Bold"/>
              </a:rPr>
              <a:t>Novel Contributions</a:t>
            </a:r>
            <a:r>
              <a:rPr lang="en-US" sz="2799">
                <a:solidFill>
                  <a:srgbClr val="000000"/>
                </a:solidFill>
                <a:latin typeface="Arimo"/>
                <a:ea typeface="Arimo"/>
                <a:cs typeface="Arimo"/>
                <a:sym typeface="Arimo"/>
              </a:rPr>
              <a:t>: Combines external knowledge with reasoning, allowing small models to outperform larger ones in specific tasks, serving as a non-parametric memory.</a:t>
            </a:r>
          </a:p>
          <a:p>
            <a:pPr algn="just" marL="604516" indent="-302258" lvl="1">
              <a:lnSpc>
                <a:spcPts val="3919"/>
              </a:lnSpc>
              <a:buFont typeface="Arial"/>
              <a:buChar char="•"/>
            </a:pPr>
            <a:r>
              <a:rPr lang="en-US" b="true" sz="2799">
                <a:solidFill>
                  <a:srgbClr val="000000"/>
                </a:solidFill>
                <a:latin typeface="Arimo Bold"/>
                <a:ea typeface="Arimo Bold"/>
                <a:cs typeface="Arimo Bold"/>
                <a:sym typeface="Arimo Bold"/>
              </a:rPr>
              <a:t>Challenges</a:t>
            </a:r>
            <a:r>
              <a:rPr lang="en-US" sz="2799">
                <a:solidFill>
                  <a:srgbClr val="000000"/>
                </a:solidFill>
                <a:latin typeface="Arimo"/>
                <a:ea typeface="Arimo"/>
                <a:cs typeface="Arimo"/>
                <a:sym typeface="Arimo"/>
              </a:rPr>
              <a:t>: Limited knowledge capacity, inefficiencies in retrieval, and performance gaps with larger LMs.</a:t>
            </a:r>
          </a:p>
          <a:p>
            <a:pPr algn="just" marL="604516" indent="-302258" lvl="1">
              <a:lnSpc>
                <a:spcPts val="3919"/>
              </a:lnSpc>
              <a:buFont typeface="Arial"/>
              <a:buChar char="•"/>
            </a:pPr>
            <a:r>
              <a:rPr lang="en-US" b="true" sz="2799">
                <a:solidFill>
                  <a:srgbClr val="000000"/>
                </a:solidFill>
                <a:latin typeface="Arimo Bold"/>
                <a:ea typeface="Arimo Bold"/>
                <a:cs typeface="Arimo Bold"/>
                <a:sym typeface="Arimo Bold"/>
              </a:rPr>
              <a:t>Future Goals</a:t>
            </a:r>
            <a:r>
              <a:rPr lang="en-US" sz="2799">
                <a:solidFill>
                  <a:srgbClr val="000000"/>
                </a:solidFill>
                <a:latin typeface="Arimo"/>
                <a:ea typeface="Arimo"/>
                <a:cs typeface="Arimo"/>
                <a:sym typeface="Arimo"/>
              </a:rPr>
              <a:t>: Improve retrieval mechanisms, scale to larger models, apply KARD to new knowledge sources, and expand to other reasoning domains.</a:t>
            </a:r>
          </a:p>
          <a:p>
            <a:pPr algn="just">
              <a:lnSpc>
                <a:spcPts val="39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42120" y="7184570"/>
            <a:ext cx="3745876" cy="3102428"/>
          </a:xfrm>
          <a:custGeom>
            <a:avLst/>
            <a:gdLst/>
            <a:ahLst/>
            <a:cxnLst/>
            <a:rect r="r" b="b" t="t" l="l"/>
            <a:pathLst>
              <a:path h="3102428" w="3745876">
                <a:moveTo>
                  <a:pt x="0" y="0"/>
                </a:moveTo>
                <a:lnTo>
                  <a:pt x="3745876" y="0"/>
                </a:lnTo>
                <a:lnTo>
                  <a:pt x="3745876" y="3102428"/>
                </a:lnTo>
                <a:lnTo>
                  <a:pt x="0" y="3102428"/>
                </a:lnTo>
                <a:lnTo>
                  <a:pt x="0" y="0"/>
                </a:lnTo>
                <a:close/>
              </a:path>
            </a:pathLst>
          </a:custGeom>
          <a:blipFill>
            <a:blip r:embed="rId2"/>
            <a:stretch>
              <a:fillRect l="0" t="-39" r="0" b="-39"/>
            </a:stretch>
          </a:blipFill>
        </p:spPr>
      </p:sp>
      <p:sp>
        <p:nvSpPr>
          <p:cNvPr name="Freeform 3" id="3"/>
          <p:cNvSpPr/>
          <p:nvPr/>
        </p:nvSpPr>
        <p:spPr>
          <a:xfrm flipH="false" flipV="false" rot="0">
            <a:off x="15955240" y="832512"/>
            <a:ext cx="1042986" cy="671512"/>
          </a:xfrm>
          <a:custGeom>
            <a:avLst/>
            <a:gdLst/>
            <a:ahLst/>
            <a:cxnLst/>
            <a:rect r="r" b="b" t="t" l="l"/>
            <a:pathLst>
              <a:path h="671512" w="1042986">
                <a:moveTo>
                  <a:pt x="0" y="0"/>
                </a:moveTo>
                <a:lnTo>
                  <a:pt x="1042986" y="0"/>
                </a:lnTo>
                <a:lnTo>
                  <a:pt x="1042986" y="671512"/>
                </a:lnTo>
                <a:lnTo>
                  <a:pt x="0" y="671512"/>
                </a:lnTo>
                <a:lnTo>
                  <a:pt x="0" y="0"/>
                </a:lnTo>
                <a:close/>
              </a:path>
            </a:pathLst>
          </a:custGeom>
          <a:blipFill>
            <a:blip r:embed="rId3"/>
            <a:stretch>
              <a:fillRect l="0" t="0" r="0" b="0"/>
            </a:stretch>
          </a:blipFill>
        </p:spPr>
      </p:sp>
      <p:sp>
        <p:nvSpPr>
          <p:cNvPr name="AutoShape 4" id="4"/>
          <p:cNvSpPr/>
          <p:nvPr/>
        </p:nvSpPr>
        <p:spPr>
          <a:xfrm flipV="true">
            <a:off x="1028700" y="1981154"/>
            <a:ext cx="16230600" cy="24423"/>
          </a:xfrm>
          <a:prstGeom prst="line">
            <a:avLst/>
          </a:prstGeom>
          <a:ln cap="flat" w="38100">
            <a:solidFill>
              <a:srgbClr val="3EACA9"/>
            </a:solidFill>
            <a:prstDash val="solid"/>
            <a:headEnd type="none" len="sm" w="sm"/>
            <a:tailEnd type="none" len="sm" w="sm"/>
          </a:ln>
        </p:spPr>
      </p:sp>
      <p:sp>
        <p:nvSpPr>
          <p:cNvPr name="TextBox 5" id="5"/>
          <p:cNvSpPr txBox="true"/>
          <p:nvPr/>
        </p:nvSpPr>
        <p:spPr>
          <a:xfrm rot="0">
            <a:off x="1159353" y="813462"/>
            <a:ext cx="9404350" cy="962025"/>
          </a:xfrm>
          <a:prstGeom prst="rect">
            <a:avLst/>
          </a:prstGeom>
        </p:spPr>
        <p:txBody>
          <a:bodyPr anchor="t" rtlCol="false" tIns="0" lIns="0" bIns="0" rIns="0">
            <a:spAutoFit/>
          </a:bodyPr>
          <a:lstStyle/>
          <a:p>
            <a:pPr algn="l">
              <a:lnSpc>
                <a:spcPts val="7439"/>
              </a:lnSpc>
            </a:pPr>
            <a:r>
              <a:rPr lang="en-US" b="true" sz="6199" spc="-10">
                <a:solidFill>
                  <a:srgbClr val="3175DB"/>
                </a:solidFill>
                <a:latin typeface="Arimo Bold"/>
                <a:ea typeface="Arimo Bold"/>
                <a:cs typeface="Arimo Bold"/>
                <a:sym typeface="Arimo Bold"/>
              </a:rPr>
              <a:t>Literature Review</a:t>
            </a:r>
          </a:p>
        </p:txBody>
      </p:sp>
      <p:sp>
        <p:nvSpPr>
          <p:cNvPr name="TextBox 6" id="6"/>
          <p:cNvSpPr txBox="true"/>
          <p:nvPr/>
        </p:nvSpPr>
        <p:spPr>
          <a:xfrm rot="0">
            <a:off x="600527" y="2415152"/>
            <a:ext cx="17086945" cy="7061835"/>
          </a:xfrm>
          <a:prstGeom prst="rect">
            <a:avLst/>
          </a:prstGeom>
        </p:spPr>
        <p:txBody>
          <a:bodyPr anchor="t" rtlCol="false" tIns="0" lIns="0" bIns="0" rIns="0">
            <a:spAutoFit/>
          </a:bodyPr>
          <a:lstStyle/>
          <a:p>
            <a:pPr algn="just">
              <a:lnSpc>
                <a:spcPts val="3989"/>
              </a:lnSpc>
            </a:pPr>
            <a:r>
              <a:rPr lang="en-US" b="true" sz="2849">
                <a:solidFill>
                  <a:srgbClr val="000000"/>
                </a:solidFill>
                <a:latin typeface="Arimo Bold"/>
                <a:ea typeface="Arimo Bold"/>
                <a:cs typeface="Arimo Bold"/>
                <a:sym typeface="Arimo Bold"/>
              </a:rPr>
              <a:t>Tun</a:t>
            </a:r>
            <a:r>
              <a:rPr lang="en-US" b="true" sz="2849">
                <a:solidFill>
                  <a:srgbClr val="000000"/>
                </a:solidFill>
                <a:latin typeface="Arimo Bold"/>
                <a:ea typeface="Arimo Bold"/>
                <a:cs typeface="Arimo Bold"/>
                <a:sym typeface="Arimo Bold"/>
              </a:rPr>
              <a:t>ing LLMs with Contrastive Alignment Instructions for Low-Resource Machine Translation</a:t>
            </a:r>
          </a:p>
          <a:p>
            <a:pPr algn="just">
              <a:lnSpc>
                <a:spcPts val="3989"/>
              </a:lnSpc>
            </a:pPr>
          </a:p>
          <a:p>
            <a:pPr algn="just" marL="615313" indent="-307657" lvl="1">
              <a:lnSpc>
                <a:spcPts val="3989"/>
              </a:lnSpc>
              <a:buFont typeface="Arial"/>
              <a:buChar char="•"/>
            </a:pPr>
            <a:r>
              <a:rPr lang="en-US" b="true" sz="2849">
                <a:solidFill>
                  <a:srgbClr val="000000"/>
                </a:solidFill>
                <a:latin typeface="Arimo Bold"/>
                <a:ea typeface="Arimo Bold"/>
                <a:cs typeface="Arimo Bold"/>
                <a:sym typeface="Arimo Bold"/>
              </a:rPr>
              <a:t>Objective</a:t>
            </a:r>
            <a:r>
              <a:rPr lang="en-US" sz="2849">
                <a:solidFill>
                  <a:srgbClr val="000000"/>
                </a:solidFill>
                <a:latin typeface="Arimo"/>
                <a:ea typeface="Arimo"/>
                <a:cs typeface="Arimo"/>
                <a:sym typeface="Arimo"/>
              </a:rPr>
              <a:t>: Enhance machine translation for low-resource languages using instruction-based fine-tuning (MTInstruct, AlignInstruct) on BLOOMZ models, achieving better performance across 24 unseen languages.</a:t>
            </a:r>
          </a:p>
          <a:p>
            <a:pPr algn="just" marL="615313" indent="-307657" lvl="1">
              <a:lnSpc>
                <a:spcPts val="3989"/>
              </a:lnSpc>
              <a:buFont typeface="Arial"/>
              <a:buChar char="•"/>
            </a:pPr>
            <a:r>
              <a:rPr lang="en-US" b="true" sz="2849">
                <a:solidFill>
                  <a:srgbClr val="000000"/>
                </a:solidFill>
                <a:latin typeface="Arimo Bold"/>
                <a:ea typeface="Arimo Bold"/>
                <a:cs typeface="Arimo Bold"/>
                <a:sym typeface="Arimo Bold"/>
              </a:rPr>
              <a:t>Method</a:t>
            </a:r>
            <a:r>
              <a:rPr lang="en-US" sz="2849">
                <a:solidFill>
                  <a:srgbClr val="000000"/>
                </a:solidFill>
                <a:latin typeface="Arimo"/>
                <a:ea typeface="Arimo"/>
                <a:cs typeface="Arimo"/>
                <a:sym typeface="Arimo"/>
              </a:rPr>
              <a:t>: Introduces AlignInstruct with cross-lingual supervision and a word alignment discriminator; evaluates models using BLEU, chrF++, and COMET scores while implementing curriculum learning.</a:t>
            </a:r>
          </a:p>
          <a:p>
            <a:pPr algn="just" marL="615313" indent="-307657" lvl="1">
              <a:lnSpc>
                <a:spcPts val="3989"/>
              </a:lnSpc>
              <a:buFont typeface="Arial"/>
              <a:buChar char="•"/>
            </a:pPr>
            <a:r>
              <a:rPr lang="en-US" b="true" sz="2849">
                <a:solidFill>
                  <a:srgbClr val="000000"/>
                </a:solidFill>
                <a:latin typeface="Arimo Bold"/>
                <a:ea typeface="Arimo Bold"/>
                <a:cs typeface="Arimo Bold"/>
                <a:sym typeface="Arimo Bold"/>
              </a:rPr>
              <a:t>Models Used</a:t>
            </a:r>
            <a:r>
              <a:rPr lang="en-US" sz="2849">
                <a:solidFill>
                  <a:srgbClr val="000000"/>
                </a:solidFill>
                <a:latin typeface="Arimo"/>
                <a:ea typeface="Arimo"/>
                <a:cs typeface="Arimo"/>
                <a:sym typeface="Arimo"/>
              </a:rPr>
              <a:t>: Fine-tunes BLOOMZ models (1b1, 3b, 7b1) and discusses general LLMs like GPT-3.5.</a:t>
            </a:r>
          </a:p>
          <a:p>
            <a:pPr algn="just" marL="615313" indent="-307657" lvl="1">
              <a:lnSpc>
                <a:spcPts val="3989"/>
              </a:lnSpc>
              <a:buFont typeface="Arial"/>
              <a:buChar char="•"/>
            </a:pPr>
            <a:r>
              <a:rPr lang="en-US" b="true" sz="2849">
                <a:solidFill>
                  <a:srgbClr val="000000"/>
                </a:solidFill>
                <a:latin typeface="Arimo Bold"/>
                <a:ea typeface="Arimo Bold"/>
                <a:cs typeface="Arimo Bold"/>
                <a:sym typeface="Arimo Bold"/>
              </a:rPr>
              <a:t>Novel Contributions</a:t>
            </a:r>
            <a:r>
              <a:rPr lang="en-US" sz="2849">
                <a:solidFill>
                  <a:srgbClr val="000000"/>
                </a:solidFill>
                <a:latin typeface="Arimo"/>
                <a:ea typeface="Arimo"/>
                <a:cs typeface="Arimo"/>
                <a:sym typeface="Arimo"/>
              </a:rPr>
              <a:t>: Combines MTInstruct and AlignInstruct for multi-task learning, assesses zero-shot capabilities, and visualizes model adaptations layer-wise.</a:t>
            </a:r>
          </a:p>
          <a:p>
            <a:pPr algn="just" marL="615313" indent="-307657" lvl="1">
              <a:lnSpc>
                <a:spcPts val="3989"/>
              </a:lnSpc>
              <a:buFont typeface="Arial"/>
              <a:buChar char="•"/>
            </a:pPr>
            <a:r>
              <a:rPr lang="en-US" b="true" sz="2849">
                <a:solidFill>
                  <a:srgbClr val="000000"/>
                </a:solidFill>
                <a:latin typeface="Arimo Bold"/>
                <a:ea typeface="Arimo Bold"/>
                <a:cs typeface="Arimo Bold"/>
                <a:sym typeface="Arimo Bold"/>
              </a:rPr>
              <a:t>Challenges</a:t>
            </a:r>
            <a:r>
              <a:rPr lang="en-US" sz="2849">
                <a:solidFill>
                  <a:srgbClr val="000000"/>
                </a:solidFill>
                <a:latin typeface="Arimo"/>
                <a:ea typeface="Arimo"/>
                <a:cs typeface="Arimo"/>
                <a:sym typeface="Arimo"/>
              </a:rPr>
              <a:t>: Addresses limited data, weak cross-lingual signals, and generalization difficulties; emphasizes improved instruction design and evaluation metrics.</a:t>
            </a:r>
          </a:p>
          <a:p>
            <a:pPr algn="just" marL="615313" indent="-307657" lvl="1">
              <a:lnSpc>
                <a:spcPts val="3989"/>
              </a:lnSpc>
              <a:buFont typeface="Arial"/>
              <a:buChar char="•"/>
            </a:pPr>
            <a:r>
              <a:rPr lang="en-US" b="true" sz="2849">
                <a:solidFill>
                  <a:srgbClr val="000000"/>
                </a:solidFill>
                <a:latin typeface="Arimo Bold"/>
                <a:ea typeface="Arimo Bold"/>
                <a:cs typeface="Arimo Bold"/>
                <a:sym typeface="Arimo Bold"/>
              </a:rPr>
              <a:t>Future Goals</a:t>
            </a:r>
            <a:r>
              <a:rPr lang="en-US" sz="2849">
                <a:solidFill>
                  <a:srgbClr val="000000"/>
                </a:solidFill>
                <a:latin typeface="Arimo"/>
                <a:ea typeface="Arimo"/>
                <a:cs typeface="Arimo"/>
                <a:sym typeface="Arimo"/>
              </a:rPr>
              <a:t>: Focus on leveraging monolingual corpora, enhancing model generalization, and creating instruction tuning datasets tailored for low-resource languages.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DAGRl7wLrdA</dc:identifier>
  <dcterms:modified xsi:type="dcterms:W3CDTF">2011-08-01T06:04:30Z</dcterms:modified>
  <cp:revision>1</cp:revision>
  <dc:title>LLM_Literture_Survey</dc:title>
</cp:coreProperties>
</file>