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 id="302" r:id="rId38"/>
  </p:sldIdLst>
  <p:sldSz cx="9144000" cy="5143500" type="screen16x9"/>
  <p:notesSz cx="6858000" cy="9144000"/>
  <p:embeddedFontLst>
    <p:embeddedFont>
      <p:font typeface="Bodoni MT Black" pitchFamily="18" charset="0"/>
      <p:bold r:id="rId40"/>
      <p:boldItalic r:id="rId41"/>
    </p:embeddedFont>
    <p:embeddedFont>
      <p:font typeface="Caesar Dressing" charset="0"/>
      <p:regular r:id="rId42"/>
    </p:embeddedFont>
    <p:embeddedFont>
      <p:font typeface="Century Gothic" pitchFamily="34" charset="0"/>
      <p:regular r:id="rId43"/>
      <p:bold r:id="rId44"/>
      <p:italic r:id="rId45"/>
      <p:boldItalic r:id="rId46"/>
    </p:embeddedFont>
    <p:embeddedFont>
      <p:font typeface="Wingdings 3" pitchFamily="18" charset="2"/>
      <p:regular r:id="rId47"/>
    </p:embeddedFont>
    <p:embeddedFont>
      <p:font typeface="Agency FB" pitchFamily="34" charset="0"/>
      <p:regular r:id="rId48"/>
      <p:bold r:id="rId49"/>
    </p:embeddedFont>
    <p:embeddedFont>
      <p:font typeface="Bradley Hand ITC" pitchFamily="66" charset="0"/>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413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700579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368395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874603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xmlns="" val="2737507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0624273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845324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4213AF-26F6-41FA-8D85-E2C5388D6E58}" type="datetimeFigureOut">
              <a:rPr lang="en-US" smtClean="0"/>
              <a:pPr/>
              <a:t>12/29/2022</a:t>
            </a:fld>
            <a:endParaRPr lang="en-US" sz="1000" dirty="0">
              <a:solidFill>
                <a:schemeClr val="tx1"/>
              </a:solidFill>
            </a:endParaRPr>
          </a:p>
        </p:txBody>
      </p:sp>
      <p:sp>
        <p:nvSpPr>
          <p:cNvPr id="4"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425003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2895484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5448015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59599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54438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510014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170889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6972097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9614337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3"/>
          <p:cNvSpPr>
            <a:spLocks noGrp="1"/>
          </p:cNvSpPr>
          <p:nvPr>
            <p:ph type="ftr" sz="quarter" idx="11"/>
          </p:nvPr>
        </p:nvSpPr>
        <p:spPr/>
        <p:txBody>
          <a:bodyPr/>
          <a:lstStyle/>
          <a:p>
            <a:endParaRPr kumimoji="0"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724601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2"/>
          <p:cNvSpPr>
            <a:spLocks noGrp="1"/>
          </p:cNvSpPr>
          <p:nvPr>
            <p:ph type="ftr" sz="quarter" idx="11"/>
          </p:nvPr>
        </p:nvSpPr>
        <p:spPr/>
        <p:txBody>
          <a:bodyPr/>
          <a:lstStyle/>
          <a:p>
            <a:endParaRPr kumimoji="0"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49563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44213AF-26F6-41FA-8D85-E2C5388D6E58}" type="datetimeFigureOut">
              <a:rPr lang="en-US" smtClean="0"/>
              <a:pPr/>
              <a:t>12/29/2022</a:t>
            </a:fld>
            <a:endParaRPr lang="en-US"/>
          </a:p>
        </p:txBody>
      </p:sp>
      <p:sp>
        <p:nvSpPr>
          <p:cNvPr id="5" name="Footer Placeholder 5"/>
          <p:cNvSpPr>
            <a:spLocks noGrp="1"/>
          </p:cNvSpPr>
          <p:nvPr>
            <p:ph type="ftr" sz="quarter" idx="11"/>
          </p:nvPr>
        </p:nvSpPr>
        <p:spPr/>
        <p:txBody>
          <a:bodyPr/>
          <a:lstStyle/>
          <a:p>
            <a:endParaRPr kumimoji="0"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1451803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12/29/2022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38652065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xmlns=""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xmlns=""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xmlns=""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xmlns=""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44213AF-26F6-41FA-8D85-E2C5388D6E58}" type="datetimeFigureOut">
              <a:rPr lang="en-US" smtClean="0"/>
              <a:pPr/>
              <a:t>12/29/2022</a:t>
            </a:fld>
            <a:endParaRPr lang="en-US" sz="1000" dirty="0">
              <a:solidFill>
                <a:schemeClr val="tx1"/>
              </a:solidFill>
            </a:endParaRPr>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xmlns="" val="239895445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199" y="1760192"/>
            <a:ext cx="8244619"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3600" dirty="0">
                <a:solidFill>
                  <a:schemeClr val="tx1"/>
                </a:solidFill>
                <a:latin typeface="Bodoni MT Black" pitchFamily="18" charset="0"/>
                <a:ea typeface="Caesar Dressing"/>
                <a:cs typeface="Caesar Dressing"/>
                <a:sym typeface="Caesar Dressing"/>
              </a:rPr>
              <a:t>EMAIL SMS SPAM CLASSIFIER </a:t>
            </a:r>
            <a:endParaRPr sz="3600" b="1" dirty="0">
              <a:solidFill>
                <a:schemeClr val="tx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4464845" y="3479631"/>
            <a:ext cx="4121942" cy="1063794"/>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By </a:t>
            </a:r>
            <a:r>
              <a:rPr lang="en-GB" sz="1600" dirty="0" smtClean="0">
                <a:solidFill>
                  <a:schemeClr val="tx1"/>
                </a:solidFill>
                <a:latin typeface="+mn-lt"/>
                <a:ea typeface="Caesar Dressing"/>
                <a:cs typeface="Caesar Dressing"/>
                <a:sym typeface="Caesar Dressing"/>
              </a:rPr>
              <a:t>: JAYSHREE SINGH</a:t>
            </a:r>
            <a:endParaRPr lang="en-GB" sz="1600" dirty="0">
              <a:solidFill>
                <a:schemeClr val="tx1"/>
              </a:solidFill>
              <a:latin typeface="+mn-lt"/>
              <a:ea typeface="Caesar Dressing"/>
              <a:cs typeface="Caesar Dressing"/>
              <a:sym typeface="Caesar Dressing"/>
            </a:endParaRPr>
          </a:p>
          <a:p>
            <a:pPr marL="0" lvl="0" indent="0" algn="r" rtl="0">
              <a:lnSpc>
                <a:spcPct val="90000"/>
              </a:lnSpc>
              <a:spcBef>
                <a:spcPts val="0"/>
              </a:spcBef>
              <a:spcAft>
                <a:spcPts val="0"/>
              </a:spcAft>
              <a:buNone/>
            </a:pPr>
            <a:r>
              <a:rPr lang="en-GB" sz="1600" dirty="0">
                <a:solidFill>
                  <a:schemeClr val="tx1"/>
                </a:solidFill>
                <a:latin typeface="+mn-lt"/>
                <a:ea typeface="Caesar Dressing"/>
                <a:cs typeface="Caesar Dressing"/>
                <a:sym typeface="Caesar Dressing"/>
              </a:rPr>
              <a:t>BATCH </a:t>
            </a:r>
            <a:r>
              <a:rPr lang="en-GB" sz="1600" dirty="0" smtClean="0">
                <a:solidFill>
                  <a:schemeClr val="tx1"/>
                </a:solidFill>
                <a:latin typeface="+mn-lt"/>
                <a:ea typeface="Caesar Dressing"/>
                <a:cs typeface="Caesar Dressing"/>
                <a:sym typeface="Caesar Dressing"/>
              </a:rPr>
              <a:t>NO - 30</a:t>
            </a:r>
            <a:endParaRPr lang="en-GB" sz="1600" dirty="0">
              <a:solidFill>
                <a:schemeClr val="tx1"/>
              </a:solidFill>
              <a:latin typeface="+mn-lt"/>
              <a:ea typeface="Caesar Dressing"/>
              <a:cs typeface="Caesar Dressing"/>
              <a:sym typeface="Caesar Dressing"/>
            </a:endParaRPr>
          </a:p>
          <a:p>
            <a:pPr marL="0" lvl="0" indent="0" algn="r" rtl="0">
              <a:lnSpc>
                <a:spcPct val="90000"/>
              </a:lnSpc>
              <a:spcBef>
                <a:spcPts val="0"/>
              </a:spcBef>
              <a:spcAft>
                <a:spcPts val="0"/>
              </a:spcAft>
              <a:buNone/>
            </a:pPr>
            <a:r>
              <a:rPr lang="en-GB" sz="1600" dirty="0" smtClean="0">
                <a:solidFill>
                  <a:schemeClr val="tx1"/>
                </a:solidFill>
                <a:latin typeface="+mn-lt"/>
                <a:ea typeface="Caesar Dressing"/>
                <a:cs typeface="Caesar Dressing"/>
                <a:sym typeface="Caesar Dressing"/>
              </a:rPr>
              <a:t>SME- MOHD KASHIF SIR</a:t>
            </a:r>
            <a:endParaRPr sz="1600" dirty="0">
              <a:solidFill>
                <a:schemeClr val="tx1"/>
              </a:solidFill>
              <a:latin typeface="+mn-lt"/>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VISUALIZATIONS.</a:t>
            </a:r>
            <a:endParaRPr sz="3020" dirty="0">
              <a:solidFill>
                <a:srgbClr val="FCBF49"/>
              </a:solidFill>
              <a:latin typeface="+mn-lt"/>
              <a:ea typeface="Caesar Dressing"/>
              <a:cs typeface="Caesar Dressing"/>
              <a:sym typeface="Caesar Dressing"/>
            </a:endParaRPr>
          </a:p>
        </p:txBody>
      </p:sp>
      <p:sp>
        <p:nvSpPr>
          <p:cNvPr id="121" name="Google Shape;121;p23"/>
          <p:cNvSpPr txBox="1">
            <a:spLocks noGrp="1"/>
          </p:cNvSpPr>
          <p:nvPr>
            <p:ph type="body" idx="1"/>
          </p:nvPr>
        </p:nvSpPr>
        <p:spPr>
          <a:xfrm>
            <a:off x="494478" y="3635094"/>
            <a:ext cx="7330143" cy="156963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mn-lt"/>
                <a:ea typeface="Caesar Dressing"/>
                <a:cs typeface="Caesar Dressing"/>
                <a:sym typeface="Caesar Dressing"/>
              </a:rPr>
              <a:t>OBSERVATIONS</a:t>
            </a:r>
            <a:r>
              <a:rPr lang="en-GB" sz="1400" dirty="0">
                <a:solidFill>
                  <a:schemeClr val="dk1"/>
                </a:solidFill>
                <a:latin typeface="+mn-lt"/>
                <a:ea typeface="Caesar Dressing"/>
                <a:cs typeface="Caesar Dressing"/>
                <a:sym typeface="Caesar Dressing"/>
              </a:rPr>
              <a:t>:</a:t>
            </a:r>
            <a:endParaRPr sz="14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mn-lt"/>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4572000" y="1121814"/>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84" name="Google Shape;184;p32"/>
          <p:cNvSpPr txBox="1">
            <a:spLocks noGrp="1"/>
          </p:cNvSpPr>
          <p:nvPr>
            <p:ph type="body" idx="1"/>
          </p:nvPr>
        </p:nvSpPr>
        <p:spPr>
          <a:xfrm>
            <a:off x="5292225" y="2051567"/>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Malignant column.</a:t>
            </a:r>
            <a:endParaRPr sz="1400" dirty="0">
              <a:solidFill>
                <a:srgbClr val="434343"/>
              </a:solidFill>
              <a:latin typeface="+mn-lt"/>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191" name="Google Shape;191;p33"/>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mn-lt"/>
                <a:ea typeface="Caesar Dressing"/>
                <a:cs typeface="Caesar Dressing"/>
                <a:sym typeface="Caesar Dressing"/>
              </a:rPr>
              <a:t>OBSERVATIONS</a:t>
            </a:r>
            <a:r>
              <a:rPr lang="en-GB" sz="1600" dirty="0">
                <a:solidFill>
                  <a:schemeClr val="dk1"/>
                </a:solidFill>
                <a:latin typeface="+mn-lt"/>
                <a:ea typeface="Caesar Dressing"/>
                <a:cs typeface="Caesar Dressing"/>
                <a:sym typeface="Caesar Dressing"/>
              </a:rPr>
              <a:t>:</a:t>
            </a:r>
            <a:endParaRPr sz="1600" dirty="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mn-lt"/>
                <a:ea typeface="Caesar Dressing"/>
                <a:cs typeface="Caesar Dressing"/>
                <a:sym typeface="Caesar Dressing"/>
              </a:rPr>
              <a:t>These are the toxic words which frequently appear in the Highly Malignant column.</a:t>
            </a:r>
            <a:endParaRPr sz="1400" dirty="0">
              <a:solidFill>
                <a:srgbClr val="434343"/>
              </a:solidFill>
              <a:latin typeface="+mn-lt"/>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05" name="Google Shape;205;p35"/>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threat column.</a:t>
            </a:r>
            <a:endParaRPr sz="1400">
              <a:solidFill>
                <a:srgbClr val="434343"/>
              </a:solidFill>
              <a:latin typeface="+mn-lt"/>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2" name="Google Shape;212;p36"/>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abuse column.</a:t>
            </a:r>
            <a:endParaRPr sz="1400">
              <a:solidFill>
                <a:srgbClr val="434343"/>
              </a:solidFill>
              <a:latin typeface="+mn-lt"/>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mn-lt"/>
                <a:ea typeface="Caesar Dressing"/>
                <a:cs typeface="Caesar Dressing"/>
                <a:sym typeface="Caesar Dressing"/>
              </a:rPr>
              <a:t>Word Clouds.</a:t>
            </a:r>
            <a:endParaRPr sz="3020">
              <a:solidFill>
                <a:srgbClr val="0D47A1"/>
              </a:solidFill>
              <a:latin typeface="+mn-lt"/>
              <a:ea typeface="Caesar Dressing"/>
              <a:cs typeface="Caesar Dressing"/>
              <a:sym typeface="Caesar Dressing"/>
            </a:endParaRPr>
          </a:p>
        </p:txBody>
      </p:sp>
      <p:sp>
        <p:nvSpPr>
          <p:cNvPr id="219" name="Google Shape;219;p37"/>
          <p:cNvSpPr txBox="1">
            <a:spLocks noGrp="1"/>
          </p:cNvSpPr>
          <p:nvPr>
            <p:ph type="body" idx="1"/>
          </p:nvPr>
        </p:nvSpPr>
        <p:spPr>
          <a:xfrm>
            <a:off x="5292225" y="2135518"/>
            <a:ext cx="2912700" cy="1384964"/>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mn-lt"/>
                <a:ea typeface="Caesar Dressing"/>
                <a:cs typeface="Caesar Dressing"/>
                <a:sym typeface="Caesar Dressing"/>
              </a:rPr>
              <a:t>OBSERVATIONS</a:t>
            </a:r>
            <a:r>
              <a:rPr lang="en-GB" sz="1600">
                <a:solidFill>
                  <a:schemeClr val="dk1"/>
                </a:solidFill>
                <a:latin typeface="+mn-lt"/>
                <a:ea typeface="Caesar Dressing"/>
                <a:cs typeface="Caesar Dressing"/>
                <a:sym typeface="Caesar Dressing"/>
              </a:rPr>
              <a:t>:</a:t>
            </a:r>
            <a:endParaRPr sz="1600">
              <a:solidFill>
                <a:schemeClr val="dk1"/>
              </a:solidFill>
              <a:latin typeface="+mn-lt"/>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mn-lt"/>
                <a:ea typeface="Caesar Dressing"/>
                <a:cs typeface="Caesar Dressing"/>
                <a:sym typeface="Caesar Dressing"/>
              </a:rPr>
              <a:t>These are the toxic words which frequently appear in the loathe column.</a:t>
            </a:r>
            <a:endParaRPr sz="1400">
              <a:solidFill>
                <a:srgbClr val="434343"/>
              </a:solidFill>
              <a:latin typeface="+mn-lt"/>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 have extracted some features and removed the feature “Id” to improve data normality and linearity.</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a:t>
            </a:r>
            <a:r>
              <a:rPr lang="en-GB" sz="1600" dirty="0" err="1">
                <a:solidFill>
                  <a:srgbClr val="434343"/>
                </a:solidFill>
                <a:latin typeface="+mn-lt"/>
                <a:ea typeface="Caesar Dressing"/>
                <a:cs typeface="Caesar Dressing"/>
                <a:sym typeface="Caesar Dressing"/>
              </a:rPr>
              <a:t>clean_length</a:t>
            </a:r>
            <a:r>
              <a:rPr lang="en-GB" sz="1600" dirty="0">
                <a:solidFill>
                  <a:srgbClr val="434343"/>
                </a:solidFill>
                <a:latin typeface="+mn-lt"/>
                <a:ea typeface="Caesar Dressing"/>
                <a:cs typeface="Caesar Dressing"/>
                <a:sym typeface="Caesar Dressing"/>
              </a:rPr>
              <a:t> after cleaning the data.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Used Pearson’s correlation coefficient and heat map to check the correlation. </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DATA ANALYSIS STEPS.</a:t>
            </a:r>
            <a:endParaRPr sz="3011">
              <a:solidFill>
                <a:srgbClr val="D62828"/>
              </a:solidFill>
              <a:latin typeface="+mn-lt"/>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Balanced the data using Random-</a:t>
            </a:r>
            <a:r>
              <a:rPr lang="en-GB" sz="1600" dirty="0" err="1">
                <a:solidFill>
                  <a:srgbClr val="434343"/>
                </a:solidFill>
                <a:latin typeface="+mn-lt"/>
                <a:ea typeface="Caesar Dressing"/>
                <a:cs typeface="Caesar Dressing"/>
                <a:sym typeface="Caesar Dressing"/>
              </a:rPr>
              <a:t>oversampler</a:t>
            </a:r>
            <a:r>
              <a:rPr lang="en-GB" sz="1600" dirty="0">
                <a:solidFill>
                  <a:srgbClr val="434343"/>
                </a:solidFill>
                <a:latin typeface="+mn-lt"/>
                <a:ea typeface="Caesar Dressing"/>
                <a:cs typeface="Caesar Dressing"/>
                <a:sym typeface="Caesar Dressing"/>
              </a:rPr>
              <a:t> mechanism.</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Split train and test to build machine learning models.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process will be shown in the further steps.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mn-lt"/>
                <a:ea typeface="Caesar Dressing"/>
                <a:cs typeface="Caesar Dressing"/>
                <a:sym typeface="Caesar Dressing"/>
              </a:rPr>
              <a:t>MODEL BUILDING.</a:t>
            </a:r>
            <a:endParaRPr sz="3011" dirty="0">
              <a:solidFill>
                <a:srgbClr val="F77F00"/>
              </a:solidFill>
              <a:latin typeface="+mn-lt"/>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mn-lt"/>
                <a:ea typeface="Caesar Dressing"/>
                <a:cs typeface="Caesar Dressing"/>
                <a:sym typeface="Caesar Dressing"/>
              </a:rPr>
              <a:t>labeled</a:t>
            </a:r>
            <a:r>
              <a:rPr lang="en-GB" sz="1600" dirty="0">
                <a:solidFill>
                  <a:srgbClr val="434343"/>
                </a:solidFill>
                <a:latin typeface="+mn-lt"/>
                <a:ea typeface="Caesar Dressing"/>
                <a:cs typeface="Caesar Dressing"/>
                <a:sym typeface="Caesar Dressing"/>
              </a:rPr>
              <a:t> data into the format of 0 and 1 where 0 represents “NO” and 1 represents “Yes”.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mn-lt"/>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ea typeface="Caesar Dressing"/>
                <a:cs typeface="Caesar Dressing"/>
                <a:sym typeface="Caesar Dressing"/>
              </a:rPr>
              <a:t>AGENDA</a:t>
            </a:r>
            <a:r>
              <a:rPr lang="en-GB" sz="3020" dirty="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699" y="1152475"/>
            <a:ext cx="7617863"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Overview</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Statement.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Problem Understanding.</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Importance of Malignant Comments Classification.</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Exploratory 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Visualizations.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Word Clouds.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Data Analysis Steps.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Analysis of Models.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Cross Validation Scores.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Hyper Parameter Tuning and Creating the Final Model.</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Saving the model and predicting the results.</a:t>
            </a:r>
          </a:p>
          <a:p>
            <a:pPr marL="457200" lvl="0" indent="-330200" algn="l" rtl="0">
              <a:spcBef>
                <a:spcPts val="0"/>
              </a:spcBef>
              <a:spcAft>
                <a:spcPts val="0"/>
              </a:spcAft>
              <a:buClr>
                <a:srgbClr val="434343"/>
              </a:buClr>
              <a:buSzPts val="1600"/>
              <a:buFont typeface="Caesar Dressing"/>
              <a:buChar char="●"/>
            </a:pPr>
            <a:r>
              <a:rPr lang="en-US" sz="1600" dirty="0">
                <a:solidFill>
                  <a:srgbClr val="434343"/>
                </a:solidFill>
                <a:ea typeface="Caesar Dressing"/>
                <a:cs typeface="Caesar Dressing"/>
                <a:sym typeface="Caesar Dressing"/>
              </a:rPr>
              <a:t>Conclusion.</a:t>
            </a:r>
          </a:p>
          <a:p>
            <a:pPr marL="457200" lvl="0" indent="-330200" algn="l" rtl="0">
              <a:spcBef>
                <a:spcPts val="0"/>
              </a:spcBef>
              <a:spcAft>
                <a:spcPts val="0"/>
              </a:spcAft>
              <a:buClr>
                <a:srgbClr val="434343"/>
              </a:buClr>
              <a:buSzPts val="1600"/>
              <a:buFont typeface="Caesar Dressing"/>
              <a:buChar char="●"/>
            </a:pP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MODEL BUILDING.</a:t>
            </a:r>
            <a:endParaRPr sz="3011">
              <a:solidFill>
                <a:schemeClr val="bg1"/>
              </a:solidFill>
              <a:latin typeface="+mn-lt"/>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lgn="l" rtl="0">
              <a:spcBef>
                <a:spcPts val="0"/>
              </a:spcBef>
              <a:spcAft>
                <a:spcPts val="0"/>
              </a:spcAft>
              <a:buNone/>
            </a:pPr>
            <a:endParaRPr lang="en-GB" sz="1600" dirty="0">
              <a:solidFill>
                <a:schemeClr val="bg1"/>
              </a:solidFill>
              <a:latin typeface="+mn-lt"/>
              <a:ea typeface="Caesar Dressing"/>
              <a:cs typeface="Arial" pitchFamily="34" charset="0"/>
              <a:sym typeface="Caesar Dressing"/>
            </a:endParaRPr>
          </a:p>
          <a:p>
            <a:pPr marL="0" lvl="0" indent="0">
              <a:buNone/>
            </a:pPr>
            <a:r>
              <a:rPr lang="en-US" sz="1600" dirty="0">
                <a:solidFill>
                  <a:schemeClr val="bg1"/>
                </a:solidFill>
                <a:latin typeface="+mn-lt"/>
                <a:cs typeface="Arial" pitchFamily="34" charset="0"/>
              </a:rPr>
              <a:t>1.gnb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GaussianNB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cs typeface="Arial" pitchFamily="34" charset="0"/>
            </a:endParaRPr>
          </a:p>
          <a:p>
            <a:pPr marL="0" lvl="0" indent="0">
              <a:buNone/>
            </a:pPr>
            <a:r>
              <a:rPr lang="en-US" sz="1600" dirty="0">
                <a:solidFill>
                  <a:schemeClr val="bg1"/>
                </a:solidFill>
                <a:latin typeface="+mn-lt"/>
                <a:cs typeface="Arial" pitchFamily="34" charset="0"/>
              </a:rPr>
              <a:t>2. </a:t>
            </a:r>
            <a:r>
              <a:rPr lang="en-US" sz="1600" dirty="0" err="1">
                <a:solidFill>
                  <a:schemeClr val="bg1"/>
                </a:solidFill>
                <a:latin typeface="+mn-lt"/>
                <a:cs typeface="Arial" pitchFamily="34" charset="0"/>
              </a:rPr>
              <a:t>mnb</a:t>
            </a:r>
            <a:r>
              <a:rPr lang="en-US" sz="1600" dirty="0">
                <a:solidFill>
                  <a:schemeClr val="bg1"/>
                </a:solidFill>
                <a:latin typeface="+mn-lt"/>
                <a:cs typeface="Arial" pitchFamily="34" charset="0"/>
              </a:rPr>
              <a:t>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MultinomialNB</a:t>
            </a:r>
            <a:r>
              <a:rPr lang="en-US" sz="1600" dirty="0">
                <a:solidFill>
                  <a:schemeClr val="bg1"/>
                </a:solidFill>
                <a:latin typeface="+mn-lt"/>
                <a:cs typeface="Arial" pitchFamily="34" charset="0"/>
              </a:rPr>
              <a:t>()</a:t>
            </a:r>
          </a:p>
          <a:p>
            <a:pPr marL="0" lvl="0" indent="0">
              <a:buNone/>
            </a:pPr>
            <a:r>
              <a:rPr lang="en-US" sz="1600" dirty="0">
                <a:solidFill>
                  <a:schemeClr val="bg1"/>
                </a:solidFill>
                <a:latin typeface="+mn-lt"/>
                <a:cs typeface="Arial" pitchFamily="34" charset="0"/>
              </a:rPr>
              <a:t> </a:t>
            </a:r>
          </a:p>
          <a:p>
            <a:pPr marL="0" lvl="0" indent="0">
              <a:buNone/>
            </a:pPr>
            <a:r>
              <a:rPr lang="en-US" sz="1600" dirty="0">
                <a:solidFill>
                  <a:schemeClr val="bg1"/>
                </a:solidFill>
                <a:latin typeface="+mn-lt"/>
                <a:cs typeface="Arial" pitchFamily="34" charset="0"/>
              </a:rPr>
              <a:t>3.bnb </a:t>
            </a:r>
            <a:r>
              <a:rPr lang="en-US" sz="1600" b="1" dirty="0">
                <a:solidFill>
                  <a:schemeClr val="bg1"/>
                </a:solidFill>
                <a:latin typeface="+mn-lt"/>
                <a:cs typeface="Arial" pitchFamily="34" charset="0"/>
              </a:rPr>
              <a:t>=</a:t>
            </a:r>
            <a:r>
              <a:rPr lang="en-US" sz="1600" dirty="0">
                <a:solidFill>
                  <a:schemeClr val="bg1"/>
                </a:solidFill>
                <a:latin typeface="+mn-lt"/>
                <a:cs typeface="Arial" pitchFamily="34" charset="0"/>
              </a:rPr>
              <a:t> </a:t>
            </a:r>
            <a:r>
              <a:rPr lang="en-US" sz="1600" dirty="0" err="1">
                <a:solidFill>
                  <a:schemeClr val="bg1"/>
                </a:solidFill>
                <a:latin typeface="+mn-lt"/>
                <a:cs typeface="Arial" pitchFamily="34" charset="0"/>
              </a:rPr>
              <a:t>BernoulliNB</a:t>
            </a:r>
            <a:r>
              <a:rPr lang="en-US" sz="1600" dirty="0">
                <a:solidFill>
                  <a:schemeClr val="bg1"/>
                </a:solidFill>
                <a:latin typeface="+mn-lt"/>
                <a:cs typeface="Arial" pitchFamily="34" charset="0"/>
              </a:rPr>
              <a:t>()</a:t>
            </a:r>
          </a:p>
          <a:p>
            <a:pPr marL="0" lvl="0" indent="0">
              <a:buNone/>
            </a:pPr>
            <a:endParaRPr lang="en-US" sz="1600" dirty="0">
              <a:solidFill>
                <a:schemeClr val="bg1"/>
              </a:solidFill>
              <a:latin typeface="+mn-lt"/>
              <a:ea typeface="Caesar Dressing"/>
              <a:cs typeface="Arial" pitchFamily="34" charset="0"/>
              <a:sym typeface="Caesar Dressing"/>
            </a:endParaRPr>
          </a:p>
          <a:p>
            <a:pPr marL="0" indent="0">
              <a:buNone/>
            </a:pPr>
            <a:r>
              <a:rPr lang="en-US" sz="1600" dirty="0">
                <a:solidFill>
                  <a:schemeClr val="bg1"/>
                </a:solidFill>
                <a:latin typeface="+mn-lt"/>
                <a:ea typeface="Caesar Dressing"/>
                <a:cs typeface="Arial" pitchFamily="34" charset="0"/>
                <a:sym typeface="Caesar Dressing"/>
              </a:rPr>
              <a:t>4. ADABOOST CLASSIFIER MODEL.</a:t>
            </a:r>
            <a:endParaRPr sz="1600" dirty="0">
              <a:solidFill>
                <a:schemeClr val="bg1"/>
              </a:solidFill>
              <a:latin typeface="+mn-lt"/>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GAUSSIAN NB </a:t>
            </a:r>
            <a:endParaRPr sz="3011" dirty="0">
              <a:solidFill>
                <a:schemeClr val="bg1"/>
              </a:solidFill>
              <a:latin typeface="+mn-lt"/>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GAUSSIAN NB CLASSIFIER </a:t>
            </a:r>
            <a:r>
              <a:rPr lang="en-GB" sz="1600" dirty="0" err="1">
                <a:solidFill>
                  <a:schemeClr val="bg1"/>
                </a:solidFill>
                <a:latin typeface="+mn-lt"/>
                <a:ea typeface="Caesar Dressing"/>
                <a:cs typeface="Caesar Dressing"/>
                <a:sym typeface="Caesar Dressing"/>
              </a:rPr>
              <a:t>Modl</a:t>
            </a:r>
            <a:r>
              <a:rPr lang="en-GB" sz="1600" dirty="0">
                <a:solidFill>
                  <a:schemeClr val="bg1"/>
                </a:solidFill>
                <a:latin typeface="+mn-lt"/>
                <a:ea typeface="Caesar Dressing"/>
                <a:cs typeface="Caesar Dressing"/>
                <a:sym typeface="Caesar Dressing"/>
              </a:rPr>
              <a:t> gave us an accuracy score of  86.46 %.</a:t>
            </a:r>
            <a:endParaRPr sz="1600" dirty="0">
              <a:solidFill>
                <a:schemeClr val="bg1"/>
              </a:solidFill>
              <a:latin typeface="+mn-lt"/>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MUTLINOMIAL  NB CLASSIFIER</a:t>
            </a:r>
            <a:endParaRPr sz="3011" dirty="0">
              <a:solidFill>
                <a:schemeClr val="bg1"/>
              </a:solidFill>
              <a:latin typeface="+mn-lt"/>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MULTINOMIAL NB CLASSIFIER  Model gave us an accuracy score of 97.08 %.</a:t>
            </a:r>
            <a:endParaRPr sz="1600" dirty="0">
              <a:solidFill>
                <a:schemeClr val="bg1"/>
              </a:solidFill>
              <a:latin typeface="+mn-lt"/>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BERNOULI NB CLASSIFIER</a:t>
            </a:r>
            <a:endParaRPr sz="3011" dirty="0">
              <a:solidFill>
                <a:schemeClr val="bg1"/>
              </a:solidFill>
              <a:latin typeface="+mn-lt"/>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BERNOULI NB CLASSIFIER gave us an accuracy score of 98.35 %.</a:t>
            </a:r>
            <a:endParaRPr sz="1600" dirty="0">
              <a:solidFill>
                <a:schemeClr val="bg1"/>
              </a:solidFill>
              <a:latin typeface="+mn-lt"/>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ADABOOST CLASSIFIER MODEL.</a:t>
            </a:r>
            <a:endParaRPr sz="3011" dirty="0">
              <a:solidFill>
                <a:schemeClr val="bg1"/>
              </a:solidFill>
              <a:latin typeface="+mn-lt"/>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ADA Boost CLASSIFIER Model gave us an accuracy score of 92.68 %.</a:t>
            </a:r>
            <a:endParaRPr sz="1600" dirty="0">
              <a:solidFill>
                <a:schemeClr val="bg1"/>
              </a:solidFill>
              <a:latin typeface="+mn-lt"/>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EXTRA TREES CLASSIFIER MODEL.</a:t>
            </a:r>
            <a:endParaRPr sz="3011">
              <a:solidFill>
                <a:schemeClr val="bg1"/>
              </a:solidFill>
              <a:latin typeface="+mn-lt"/>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bg1"/>
                </a:solidFill>
                <a:latin typeface="+mn-lt"/>
                <a:ea typeface="Caesar Dressing"/>
                <a:cs typeface="Caesar Dressing"/>
                <a:sym typeface="Caesar Dressing"/>
              </a:rPr>
              <a:t>The Extra Trees CLASSIFIER Model gave us an accuracy score of 95.30 %.</a:t>
            </a:r>
            <a:endParaRPr sz="1600" dirty="0">
              <a:solidFill>
                <a:schemeClr val="bg1"/>
              </a:solidFill>
              <a:latin typeface="+mn-lt"/>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chemeClr val="bg1"/>
                </a:solidFill>
                <a:latin typeface="+mn-lt"/>
                <a:ea typeface="Caesar Dressing"/>
                <a:cs typeface="Caesar Dressing"/>
                <a:sym typeface="Caesar Dressing"/>
              </a:rPr>
              <a:t>Cross </a:t>
            </a:r>
            <a:r>
              <a:rPr lang="en-GB" sz="3011" dirty="0" smtClean="0">
                <a:solidFill>
                  <a:schemeClr val="bg1"/>
                </a:solidFill>
                <a:latin typeface="+mn-lt"/>
                <a:ea typeface="Caesar Dressing"/>
                <a:cs typeface="Caesar Dressing"/>
                <a:sym typeface="Caesar Dressing"/>
              </a:rPr>
              <a:t>Validation Scores</a:t>
            </a:r>
            <a:endParaRPr sz="3011" dirty="0">
              <a:solidFill>
                <a:schemeClr val="bg1"/>
              </a:solidFill>
              <a:latin typeface="+mn-lt"/>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chemeClr val="bg1"/>
                </a:solidFill>
                <a:latin typeface="+mn-lt"/>
                <a:ea typeface="Caesar Dressing"/>
                <a:cs typeface="Caesar Dressing"/>
                <a:sym typeface="Caesar Dressing"/>
              </a:rPr>
              <a:t>.</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Multinomial NB Classifier Model is 94.63 %.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is 94.57 %.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XG Boost Classifier Model is 95.36 %.</a:t>
            </a:r>
            <a:endParaRPr sz="1600" dirty="0">
              <a:solidFill>
                <a:schemeClr val="bg1"/>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chemeClr val="bg1"/>
                </a:solidFill>
                <a:latin typeface="+mn-lt"/>
                <a:ea typeface="Caesar Dressing"/>
                <a:cs typeface="Caesar Dressing"/>
                <a:sym typeface="Caesar Dressing"/>
              </a:rPr>
              <a:t>The cross validation score of the Extra Trees Classifier Model is 95.62 %.</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chemeClr val="bg1"/>
                </a:solidFill>
                <a:latin typeface="+mn-lt"/>
                <a:ea typeface="Caesar Dressing"/>
                <a:cs typeface="Caesar Dressing"/>
                <a:sym typeface="Caesar Dressing"/>
              </a:rPr>
              <a:t>Ada</a:t>
            </a:r>
            <a:r>
              <a:rPr lang="en-GB" sz="1600" dirty="0">
                <a:solidFill>
                  <a:schemeClr val="bg1"/>
                </a:solidFill>
                <a:latin typeface="+mn-lt"/>
                <a:ea typeface="Caesar Dressing"/>
                <a:cs typeface="Caesar Dressing"/>
                <a:sym typeface="Caesar Dressing"/>
              </a:rPr>
              <a:t> Boost Classifier Model. Lastly, the Decision Tree Classifier.</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HYPER PARAMETER TUNING.</a:t>
            </a:r>
            <a:endParaRPr sz="3011">
              <a:solidFill>
                <a:schemeClr val="bg1"/>
              </a:solidFill>
              <a:latin typeface="+mn-lt"/>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bg1"/>
                </a:solidFill>
                <a:latin typeface="+mn-lt"/>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0"/>
              </a:spcAft>
              <a:buNone/>
            </a:pPr>
            <a:r>
              <a:rPr lang="en-GB" sz="1600" dirty="0">
                <a:solidFill>
                  <a:schemeClr val="bg1"/>
                </a:solidFill>
                <a:latin typeface="+mn-lt"/>
                <a:ea typeface="Caesar Dressing"/>
                <a:cs typeface="Caesar Dressing"/>
                <a:sym typeface="Caesar Dressing"/>
              </a:rPr>
              <a:t>We shall use Grid </a:t>
            </a:r>
            <a:r>
              <a:rPr lang="en-GB" sz="1600" dirty="0" smtClean="0">
                <a:solidFill>
                  <a:schemeClr val="bg1"/>
                </a:solidFill>
                <a:latin typeface="+mn-lt"/>
                <a:ea typeface="Caesar Dressing"/>
                <a:cs typeface="Caesar Dressing"/>
                <a:sym typeface="Caesar Dressing"/>
              </a:rPr>
              <a:t>Search CV </a:t>
            </a:r>
            <a:r>
              <a:rPr lang="en-GB" sz="1600" dirty="0">
                <a:solidFill>
                  <a:schemeClr val="bg1"/>
                </a:solidFill>
                <a:latin typeface="+mn-lt"/>
                <a:ea typeface="Caesar Dressing"/>
                <a:cs typeface="Caesar Dressing"/>
                <a:sym typeface="Caesar Dressing"/>
              </a:rPr>
              <a:t>for hyper parameter tuning.</a:t>
            </a:r>
            <a:endParaRPr sz="1600" dirty="0">
              <a:solidFill>
                <a:schemeClr val="bg1"/>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chemeClr val="bg1"/>
                </a:solidFill>
                <a:latin typeface="+mn-lt"/>
                <a:ea typeface="Caesar Dressing"/>
                <a:cs typeface="Caesar Dressing"/>
                <a:sym typeface="Caesar Dressing"/>
              </a:rPr>
              <a:t>After multiple tries with hyper parameter tuning, the highest accuracy score obtained was 94.49 %.</a:t>
            </a: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OVERVIEW.</a:t>
            </a:r>
            <a:endParaRPr sz="3020">
              <a:solidFill>
                <a:srgbClr val="F77F00"/>
              </a:solidFill>
              <a:latin typeface="+mn-lt"/>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mn-lt"/>
                <a:ea typeface="Caesar Dressing"/>
                <a:cs typeface="Caesar Dressing"/>
                <a:sym typeface="Caesar Dressing"/>
              </a:rPr>
              <a:t>In this particular presentation we will be looking at: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How to analyze the dataset of SMS SPAM CLASSIFIER.</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What are the EDA steps in cleaning the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Overall analysis on the problem.</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Model building from the cleaned dataset.</a:t>
            </a:r>
            <a:endParaRPr sz="1600" dirty="0">
              <a:solidFill>
                <a:srgbClr val="434343"/>
              </a:solidFill>
              <a:latin typeface="+mn-lt"/>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Predictions for test dataset from saved model.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a:t>
            </a:r>
            <a:endParaRPr sz="3011">
              <a:solidFill>
                <a:srgbClr val="F77F00"/>
              </a:solidFill>
              <a:latin typeface="+mn-lt"/>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mn-lt"/>
                <a:ea typeface="Caesar Dressing"/>
                <a:cs typeface="Caesar Dressing"/>
                <a:sym typeface="Caesar Dressing"/>
              </a:rPr>
              <a:t>HYPER PARAMETER TUNING [FINAL MODEL].</a:t>
            </a:r>
            <a:endParaRPr sz="3011">
              <a:solidFill>
                <a:srgbClr val="F77F00"/>
              </a:solidFill>
              <a:latin typeface="+mn-lt"/>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mn-lt"/>
                <a:ea typeface="Caesar Dressing"/>
                <a:cs typeface="Caesar Dressing"/>
                <a:sym typeface="Caesar Dressing"/>
              </a:rPr>
              <a:t>ROC-AUC Curve.</a:t>
            </a:r>
            <a:endParaRPr sz="3011">
              <a:solidFill>
                <a:srgbClr val="FCBF49"/>
              </a:solidFill>
              <a:latin typeface="+mn-lt"/>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mn-lt"/>
                <a:ea typeface="Caesar Dressing"/>
                <a:cs typeface="Caesar Dressing"/>
                <a:sym typeface="Caesar Dressing"/>
              </a:rPr>
              <a:t>Saving the model and predicting the results.</a:t>
            </a:r>
            <a:endParaRPr sz="3011">
              <a:solidFill>
                <a:srgbClr val="0D47A1"/>
              </a:solidFill>
              <a:latin typeface="+mn-lt"/>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ea typeface="Caesar Dressing"/>
                <a:cs typeface="Caesar Dressing"/>
                <a:sym typeface="Caesar Dressing"/>
              </a:rPr>
              <a:t>I have saved my final best model using </a:t>
            </a:r>
            <a:r>
              <a:rPr lang="en-GB" sz="1600" dirty="0" err="1">
                <a:solidFill>
                  <a:srgbClr val="434343"/>
                </a:solidFill>
                <a:ea typeface="Caesar Dressing"/>
                <a:cs typeface="Caesar Dressing"/>
                <a:sym typeface="Caesar Dressing"/>
              </a:rPr>
              <a:t>joblib</a:t>
            </a:r>
            <a:r>
              <a:rPr lang="en-GB" sz="1600" dirty="0">
                <a:solidFill>
                  <a:srgbClr val="434343"/>
                </a:solidFill>
                <a:ea typeface="Caesar Dressing"/>
                <a:cs typeface="Caesar Dressing"/>
                <a:sym typeface="Caesar Dressing"/>
              </a:rPr>
              <a:t> library in .</a:t>
            </a:r>
            <a:r>
              <a:rPr lang="en-GB" sz="1600" dirty="0" err="1">
                <a:solidFill>
                  <a:srgbClr val="434343"/>
                </a:solidFill>
                <a:ea typeface="Caesar Dressing"/>
                <a:cs typeface="Caesar Dressing"/>
                <a:sym typeface="Caesar Dressing"/>
              </a:rPr>
              <a:t>pkl</a:t>
            </a:r>
            <a:r>
              <a:rPr lang="en-GB" sz="1600" dirty="0">
                <a:solidFill>
                  <a:srgbClr val="434343"/>
                </a:solidFill>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906709"/>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chemeClr val="bg1"/>
                </a:solidFill>
                <a:latin typeface="+mn-lt"/>
                <a:ea typeface="Caesar Dressing"/>
                <a:cs typeface="Caesar Dressing"/>
                <a:sym typeface="Caesar Dressing"/>
              </a:rPr>
              <a:t>Saving the model and predicting the results.</a:t>
            </a:r>
            <a:endParaRPr sz="3011">
              <a:solidFill>
                <a:schemeClr val="bg1"/>
              </a:solidFill>
              <a:latin typeface="+mn-lt"/>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mn-lt"/>
                <a:ea typeface="Caesar Dressing"/>
                <a:cs typeface="Caesar Dressing"/>
                <a:sym typeface="Caesar Dressing"/>
              </a:rPr>
              <a:t>CONCLUSION.</a:t>
            </a:r>
            <a:endParaRPr sz="3011">
              <a:solidFill>
                <a:srgbClr val="D62828"/>
              </a:solidFill>
              <a:latin typeface="+mn-lt"/>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mn-l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mn-lt"/>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mn-lt"/>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4378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mn-lt"/>
                <a:ea typeface="Caesar Dressing"/>
                <a:cs typeface="Caesar Dressing"/>
                <a:sym typeface="Caesar Dressing"/>
              </a:rPr>
              <a:t>CONCLUSION.</a:t>
            </a:r>
            <a:endParaRPr sz="3011" dirty="0">
              <a:solidFill>
                <a:srgbClr val="D62828"/>
              </a:solidFill>
              <a:latin typeface="+mn-lt"/>
              <a:ea typeface="Caesar Dressing"/>
              <a:cs typeface="Caesar Dressing"/>
              <a:sym typeface="Caesar Dressing"/>
            </a:endParaRPr>
          </a:p>
        </p:txBody>
      </p:sp>
      <p:sp>
        <p:nvSpPr>
          <p:cNvPr id="357" name="Google Shape;357;p58"/>
          <p:cNvSpPr txBox="1">
            <a:spLocks noGrp="1"/>
          </p:cNvSpPr>
          <p:nvPr>
            <p:ph type="body" idx="1"/>
          </p:nvPr>
        </p:nvSpPr>
        <p:spPr>
          <a:xfrm>
            <a:off x="311700" y="1145331"/>
            <a:ext cx="8520600" cy="196974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mn-lt"/>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mn-lt"/>
                <a:ea typeface="Caesar Dressing"/>
                <a:cs typeface="Caesar Dressing"/>
                <a:sym typeface="Caesar Dressing"/>
              </a:rPr>
              <a:t>auc</a:t>
            </a:r>
            <a:r>
              <a:rPr lang="en-GB" sz="1600" dirty="0">
                <a:solidFill>
                  <a:srgbClr val="434343"/>
                </a:solidFill>
                <a:latin typeface="+mn-lt"/>
                <a:ea typeface="Caesar Dressing"/>
                <a:cs typeface="Caesar Dressing"/>
                <a:sym typeface="Caesar Dressing"/>
              </a:rPr>
              <a:t> score increased after tuning.</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mn-lt"/>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mn-lt"/>
                <a:ea typeface="Caesar Dressing"/>
                <a:cs typeface="Caesar Dressing"/>
                <a:sym typeface="Caesar Dressing"/>
              </a:rPr>
              <a:t>csv</a:t>
            </a:r>
            <a:r>
              <a:rPr lang="en-GB" sz="1600" dirty="0">
                <a:solidFill>
                  <a:srgbClr val="434343"/>
                </a:solidFill>
                <a:latin typeface="+mn-lt"/>
                <a:ea typeface="Caesar Dressing"/>
                <a:cs typeface="Caesar Dressing"/>
                <a:sym typeface="Caesar Dressing"/>
              </a:rPr>
              <a:t> file.</a:t>
            </a:r>
            <a:endParaRPr sz="1600" dirty="0">
              <a:solidFill>
                <a:srgbClr val="434343"/>
              </a:solidFill>
              <a:latin typeface="+mn-lt"/>
              <a:ea typeface="Caesar Dressing"/>
              <a:cs typeface="Caesar Dressing"/>
              <a:sym typeface="Caesar Dressing"/>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311700" y="1964531"/>
            <a:ext cx="8520600" cy="1307306"/>
          </a:xfrm>
          <a:prstGeom prst="rect">
            <a:avLst/>
          </a:prstGeom>
        </p:spPr>
        <p:txBody>
          <a:bodyPr spcFirstLastPara="1" wrap="square" lIns="91425" tIns="91425" rIns="91425" bIns="91425" anchor="t" anchorCtr="0">
            <a:noAutofit/>
          </a:bodyPr>
          <a:lstStyle/>
          <a:p>
            <a:pPr algn="ctr"/>
            <a:r>
              <a:rPr 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2017454" y="3597903"/>
            <a:ext cx="5109091" cy="923330"/>
          </a:xfrm>
          <a:prstGeom prst="rect">
            <a:avLst/>
          </a:prstGeom>
          <a:noFill/>
        </p:spPr>
        <p:txBody>
          <a:bodyPr wrap="squar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105139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97893"/>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Agency FB" pitchFamily="34" charset="0"/>
                <a:ea typeface="Caesar Dressing"/>
                <a:cs typeface="Caesar Dressing"/>
                <a:sym typeface="Caesar Dressing"/>
              </a:rPr>
              <a:t>Problem STATEMENT.</a:t>
            </a:r>
            <a:endParaRPr sz="3020" dirty="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414750" y="1490982"/>
            <a:ext cx="8314500" cy="3231624"/>
          </a:xfrm>
          <a:prstGeom prst="rect">
            <a:avLst/>
          </a:prstGeom>
        </p:spPr>
        <p:txBody>
          <a:bodyPr spcFirstLastPara="1" wrap="square" lIns="91425" tIns="91425" rIns="91425" bIns="91425" anchor="t" anchorCtr="0">
            <a:spAutoFit/>
          </a:bodyPr>
          <a:lstStyle/>
          <a:p>
            <a:pPr marL="0" indent="457200" algn="just">
              <a:buNone/>
            </a:pPr>
            <a:r>
              <a:rPr lang="en-US" sz="1800" dirty="0">
                <a:solidFill>
                  <a:schemeClr val="bg1"/>
                </a:solidFill>
                <a:latin typeface="+mn-lt"/>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800" dirty="0">
              <a:solidFill>
                <a:schemeClr val="bg1"/>
              </a:solidFill>
              <a:latin typeface="+mn-lt"/>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mn-lt"/>
                <a:ea typeface="Caesar Dressing"/>
                <a:cs typeface="Caesar Dressing"/>
                <a:sym typeface="Caesar Dressing"/>
              </a:rPr>
              <a:t>Problem STATEMENT.</a:t>
            </a:r>
            <a:endParaRPr sz="3020" dirty="0">
              <a:solidFill>
                <a:srgbClr val="FCBF49"/>
              </a:solidFill>
              <a:latin typeface="+mn-lt"/>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pPr algn="just"/>
            <a:r>
              <a:rPr lang="en-US" sz="1600" dirty="0">
                <a:solidFill>
                  <a:schemeClr val="bg1"/>
                </a:solidFill>
                <a:latin typeface="+mn-lt"/>
              </a:rPr>
              <a:t>At least 97% of American use text messages over mobile phones every day. In 2016, according to the research conducted by </a:t>
            </a:r>
            <a:r>
              <a:rPr lang="en-US" sz="1600" dirty="0" err="1">
                <a:solidFill>
                  <a:schemeClr val="bg1"/>
                </a:solidFill>
                <a:latin typeface="+mn-lt"/>
              </a:rPr>
              <a:t>Portio</a:t>
            </a:r>
            <a:r>
              <a:rPr lang="en-US" sz="1600" dirty="0">
                <a:solidFill>
                  <a:schemeClr val="bg1"/>
                </a:solidFill>
                <a:latin typeface="+mn-lt"/>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solidFill>
                  <a:schemeClr val="bg1"/>
                </a:solidFill>
                <a:latin typeface="+mn-lt"/>
              </a:rPr>
              <a:t>Portio</a:t>
            </a:r>
            <a:r>
              <a:rPr lang="en-US" sz="1600" dirty="0">
                <a:solidFill>
                  <a:schemeClr val="bg1"/>
                </a:solidFill>
                <a:latin typeface="+mn-lt"/>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solidFill>
                  <a:schemeClr val="bg1"/>
                </a:solidFill>
                <a:latin typeface="+mn-lt"/>
              </a:rPr>
              <a:t>smartphone</a:t>
            </a:r>
            <a:r>
              <a:rPr lang="en-US" sz="1600" dirty="0">
                <a:solidFill>
                  <a:schemeClr val="bg1"/>
                </a:solidFill>
                <a:latin typeface="+mn-lt"/>
              </a:rPr>
              <a:t> system-on-chip market lead by Qualcomm, Apple, </a:t>
            </a:r>
            <a:r>
              <a:rPr lang="en-US" sz="1600" dirty="0" err="1">
                <a:solidFill>
                  <a:schemeClr val="bg1"/>
                </a:solidFill>
                <a:latin typeface="+mn-lt"/>
              </a:rPr>
              <a:t>MediaTrek</a:t>
            </a:r>
            <a:r>
              <a:rPr lang="en-US" sz="1600" dirty="0">
                <a:solidFill>
                  <a:schemeClr val="bg1"/>
                </a:solidFill>
                <a:latin typeface="+mn-lt"/>
              </a:rPr>
              <a:t>, Samsung, </a:t>
            </a:r>
            <a:r>
              <a:rPr lang="en-US" sz="1600" dirty="0" err="1">
                <a:solidFill>
                  <a:schemeClr val="bg1"/>
                </a:solidFill>
                <a:latin typeface="+mn-lt"/>
              </a:rPr>
              <a:t>HiSilicon</a:t>
            </a:r>
            <a:r>
              <a:rPr lang="en-US" sz="1600" dirty="0">
                <a:solidFill>
                  <a:schemeClr val="bg1"/>
                </a:solidFill>
                <a:latin typeface="+mn-lt"/>
              </a:rPr>
              <a:t>, </a:t>
            </a:r>
            <a:r>
              <a:rPr lang="en-US" sz="1600" dirty="0" err="1">
                <a:solidFill>
                  <a:schemeClr val="bg1"/>
                </a:solidFill>
                <a:latin typeface="+mn-lt"/>
              </a:rPr>
              <a:t>Spreadtrum</a:t>
            </a:r>
            <a:r>
              <a:rPr lang="en-US" sz="1600" dirty="0">
                <a:solidFill>
                  <a:schemeClr val="bg1"/>
                </a:solidFill>
                <a:latin typeface="+mn-lt"/>
              </a:rPr>
              <a:t>, and a vast number of other </a:t>
            </a:r>
            <a:r>
              <a:rPr lang="en-US" sz="1600" dirty="0" err="1">
                <a:solidFill>
                  <a:schemeClr val="bg1"/>
                </a:solidFill>
                <a:latin typeface="+mn-lt"/>
              </a:rPr>
              <a:t>smartphone</a:t>
            </a:r>
            <a:r>
              <a:rPr lang="en-US" sz="1600" dirty="0">
                <a:solidFill>
                  <a:schemeClr val="bg1"/>
                </a:solidFill>
                <a:latin typeface="+mn-lt"/>
              </a:rPr>
              <a:t> chip manufacturers in the market. </a:t>
            </a:r>
            <a:br>
              <a:rPr lang="en-US" sz="1600" dirty="0">
                <a:solidFill>
                  <a:schemeClr val="bg1"/>
                </a:solidFill>
                <a:latin typeface="+mn-lt"/>
              </a:rPr>
            </a:br>
            <a:endParaRPr sz="1600" dirty="0">
              <a:solidFill>
                <a:schemeClr val="bg1"/>
              </a:solidFill>
              <a:latin typeface="+mn-lt"/>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00" dirty="0">
                <a:solidFill>
                  <a:srgbClr val="0D47A1"/>
                </a:solidFill>
                <a:latin typeface="+mn-lt"/>
                <a:ea typeface="Caesar Dressing"/>
                <a:cs typeface="Caesar Dressing"/>
                <a:sym typeface="Caesar Dressing"/>
              </a:rPr>
              <a:t>Problem</a:t>
            </a:r>
            <a:r>
              <a:rPr lang="en-GB" sz="3020" dirty="0">
                <a:solidFill>
                  <a:srgbClr val="0D47A1"/>
                </a:solidFill>
                <a:latin typeface="+mn-lt"/>
                <a:ea typeface="Caesar Dressing"/>
                <a:cs typeface="Caesar Dressing"/>
                <a:sym typeface="Caesar Dressing"/>
              </a:rPr>
              <a:t> UNDERSTANDING.</a:t>
            </a:r>
            <a:endParaRPr sz="3020" dirty="0">
              <a:solidFill>
                <a:srgbClr val="0D47A1"/>
              </a:solidFill>
              <a:latin typeface="+mn-lt"/>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693288"/>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mn-lt"/>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mn-lt"/>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2800" dirty="0">
                <a:solidFill>
                  <a:srgbClr val="D62828"/>
                </a:solidFill>
                <a:latin typeface="+mn-lt"/>
                <a:ea typeface="Caesar Dressing"/>
                <a:cs typeface="Caesar Dressing"/>
                <a:sym typeface="Caesar Dressing"/>
              </a:rPr>
              <a:t>Importance</a:t>
            </a:r>
            <a:r>
              <a:rPr lang="en-GB" sz="3020" dirty="0">
                <a:solidFill>
                  <a:srgbClr val="D62828"/>
                </a:solidFill>
                <a:latin typeface="+mn-lt"/>
                <a:ea typeface="Caesar Dressing"/>
                <a:cs typeface="Caesar Dressing"/>
                <a:sym typeface="Caesar Dressing"/>
              </a:rPr>
              <a:t> of SMS SPAM CLASSIFIER.</a:t>
            </a:r>
            <a:endParaRPr sz="3020" dirty="0">
              <a:solidFill>
                <a:srgbClr val="D62828"/>
              </a:solidFill>
              <a:latin typeface="+mn-lt"/>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447067"/>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mn-lt"/>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mn-lt"/>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mn-lt"/>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09" name="Google Shape;109;p21"/>
          <p:cNvSpPr txBox="1">
            <a:spLocks noGrp="1"/>
          </p:cNvSpPr>
          <p:nvPr>
            <p:ph type="body" idx="1"/>
          </p:nvPr>
        </p:nvSpPr>
        <p:spPr>
          <a:xfrm>
            <a:off x="261694" y="1422913"/>
            <a:ext cx="8314500" cy="2893069"/>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Importing necessary libraries and importing the Train &amp; Test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for null values and did not find any null values In both datasets. And removed Id.</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Visualized each feature using </a:t>
            </a:r>
            <a:r>
              <a:rPr lang="en-GB" sz="1600" dirty="0" err="1">
                <a:solidFill>
                  <a:srgbClr val="434343"/>
                </a:solidFill>
                <a:latin typeface="+mn-lt"/>
                <a:ea typeface="Caesar Dressing"/>
                <a:cs typeface="Caesar Dressing"/>
                <a:sym typeface="Caesar Dressing"/>
              </a:rPr>
              <a:t>seaborn</a:t>
            </a:r>
            <a:r>
              <a:rPr lang="en-GB" sz="1600" dirty="0">
                <a:solidFill>
                  <a:srgbClr val="434343"/>
                </a:solidFill>
                <a:latin typeface="+mn-lt"/>
                <a:ea typeface="Caesar Dressing"/>
                <a:cs typeface="Caesar Dressing"/>
                <a:sym typeface="Caesar Dressing"/>
              </a:rPr>
              <a:t> and </a:t>
            </a:r>
            <a:r>
              <a:rPr lang="en-GB" sz="1600" dirty="0" err="1">
                <a:solidFill>
                  <a:srgbClr val="434343"/>
                </a:solidFill>
                <a:latin typeface="+mn-lt"/>
                <a:ea typeface="Caesar Dressing"/>
                <a:cs typeface="Caesar Dressing"/>
                <a:sym typeface="Caesar Dressing"/>
              </a:rPr>
              <a:t>matplotlib</a:t>
            </a:r>
            <a:r>
              <a:rPr lang="en-GB" sz="1600" dirty="0">
                <a:solidFill>
                  <a:srgbClr val="434343"/>
                </a:solidFill>
                <a:latin typeface="+mn-lt"/>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47418" y="133097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mn-lt"/>
                <a:ea typeface="Caesar Dressing"/>
                <a:cs typeface="Caesar Dressing"/>
                <a:sym typeface="Caesar Dressing"/>
              </a:rPr>
              <a:t>Exploratory Data Analysis.</a:t>
            </a:r>
            <a:endParaRPr sz="3020">
              <a:solidFill>
                <a:srgbClr val="F77F00"/>
              </a:solidFill>
              <a:latin typeface="+mn-lt"/>
              <a:ea typeface="Caesar Dressing"/>
              <a:cs typeface="Caesar Dressing"/>
              <a:sym typeface="Caesar Dressing"/>
            </a:endParaRPr>
          </a:p>
        </p:txBody>
      </p:sp>
      <p:sp>
        <p:nvSpPr>
          <p:cNvPr id="115" name="Google Shape;115;p22"/>
          <p:cNvSpPr txBox="1">
            <a:spLocks noGrp="1"/>
          </p:cNvSpPr>
          <p:nvPr>
            <p:ph type="body" idx="1"/>
          </p:nvPr>
        </p:nvSpPr>
        <p:spPr>
          <a:xfrm>
            <a:off x="347418" y="203727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Then created new column as clean _length after cleaning the data.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All these steps were done on both train and test datasets.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Checked correlation using </a:t>
            </a:r>
            <a:r>
              <a:rPr lang="en-GB" sz="1600" dirty="0" err="1">
                <a:solidFill>
                  <a:srgbClr val="434343"/>
                </a:solidFill>
                <a:latin typeface="+mn-lt"/>
                <a:ea typeface="Caesar Dressing"/>
                <a:cs typeface="Caesar Dressing"/>
                <a:sym typeface="Caesar Dressing"/>
              </a:rPr>
              <a:t>heatmap</a:t>
            </a:r>
            <a:r>
              <a:rPr lang="en-GB" sz="1600" dirty="0">
                <a:solidFill>
                  <a:srgbClr val="434343"/>
                </a:solidFill>
                <a:latin typeface="+mn-lt"/>
                <a:ea typeface="Caesar Dressing"/>
                <a:cs typeface="Caesar Dressing"/>
                <a:sym typeface="Caesar Dressing"/>
              </a:rPr>
              <a:t>. </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After getting a cleaned data used TF-IDF </a:t>
            </a:r>
            <a:r>
              <a:rPr lang="en-GB" sz="1600" dirty="0" err="1">
                <a:solidFill>
                  <a:srgbClr val="434343"/>
                </a:solidFill>
                <a:latin typeface="+mn-lt"/>
                <a:ea typeface="Caesar Dressing"/>
                <a:cs typeface="Caesar Dressing"/>
                <a:sym typeface="Caesar Dressing"/>
              </a:rPr>
              <a:t>vectorizer</a:t>
            </a:r>
            <a:r>
              <a:rPr lang="en-GB" sz="1600" dirty="0">
                <a:solidFill>
                  <a:srgbClr val="434343"/>
                </a:solidFill>
                <a:latin typeface="+mn-lt"/>
                <a:ea typeface="Caesar Dressing"/>
                <a:cs typeface="Caesar Dressing"/>
                <a:sym typeface="Caesar Dressing"/>
              </a:rPr>
              <a:t>.</a:t>
            </a:r>
            <a:endParaRPr sz="1600" dirty="0">
              <a:solidFill>
                <a:srgbClr val="434343"/>
              </a:solidFill>
              <a:latin typeface="+mn-lt"/>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mn-lt"/>
                <a:ea typeface="Caesar Dressing"/>
                <a:cs typeface="Caesar Dressing"/>
                <a:sym typeface="Caesar Dressing"/>
              </a:rPr>
              <a:t>Lastly, proceeded with model building.</a:t>
            </a:r>
            <a:endParaRPr sz="1600" dirty="0">
              <a:solidFill>
                <a:srgbClr val="434343"/>
              </a:solidFill>
              <a:latin typeface="+mn-lt"/>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69</TotalTime>
  <Words>2050</Words>
  <Application>Microsoft Office PowerPoint</Application>
  <PresentationFormat>On-screen Show (16:9)</PresentationFormat>
  <Paragraphs>136</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Bodoni MT Black</vt:lpstr>
      <vt:lpstr>Caesar Dressing</vt:lpstr>
      <vt:lpstr>Century Gothic</vt:lpstr>
      <vt:lpstr>Wingdings 3</vt:lpstr>
      <vt:lpstr>Agency FB</vt:lpstr>
      <vt:lpstr>Bradley Hand ITC</vt:lpstr>
      <vt:lpstr>Ion</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Suraj Kumar Soni</dc:creator>
  <cp:lastModifiedBy>Lenovo</cp:lastModifiedBy>
  <cp:revision>11</cp:revision>
  <dcterms:modified xsi:type="dcterms:W3CDTF">2022-12-29T08:06:01Z</dcterms:modified>
</cp:coreProperties>
</file>