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96" r:id="rId2"/>
    <p:sldId id="29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8"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C2C482-1E8F-43AA-A45F-74736BDF7B9F}" v="2448" dt="2021-01-02T18:32:57.8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72" autoAdjust="0"/>
    <p:restoredTop sz="94660"/>
  </p:normalViewPr>
  <p:slideViewPr>
    <p:cSldViewPr snapToGrid="0">
      <p:cViewPr varScale="1">
        <p:scale>
          <a:sx n="73" d="100"/>
          <a:sy n="73" d="100"/>
        </p:scale>
        <p:origin x="-42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95902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321168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369958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 xmlns:p14="http://schemas.microsoft.com/office/powerpoint/2010/main" val="548462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1348774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pPr/>
              <a:t>10/21/2022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169099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pPr/>
              <a:t>10/21/2022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1908769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2175425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10575303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80ACCA-9ACD-42E4-8349-79FC71FCA8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A5CB2AE-F246-4073-B362-B279AD1605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33A5985-1261-45F9-8E3D-1E20BD5E535E}"/>
              </a:ext>
            </a:extLst>
          </p:cNvPr>
          <p:cNvSpPr>
            <a:spLocks noGrp="1"/>
          </p:cNvSpPr>
          <p:nvPr>
            <p:ph type="dt" sz="half" idx="10"/>
          </p:nvPr>
        </p:nvSpPr>
        <p:spPr/>
        <p:txBody>
          <a:bodyPr/>
          <a:lstStyle/>
          <a:p>
            <a:fld id="{846CE7D5-CF57-46EF-B807-FDD0502418D4}" type="datetimeFigureOut">
              <a:rPr lang="en-US" smtClean="0"/>
              <a:pPr/>
              <a:t>10/21/2022</a:t>
            </a:fld>
            <a:endParaRPr lang="en-US"/>
          </a:p>
        </p:txBody>
      </p:sp>
      <p:sp>
        <p:nvSpPr>
          <p:cNvPr id="5" name="Footer Placeholder 4">
            <a:extLst>
              <a:ext uri="{FF2B5EF4-FFF2-40B4-BE49-F238E27FC236}">
                <a16:creationId xmlns="" xmlns:a16="http://schemas.microsoft.com/office/drawing/2014/main" id="{93D9316E-50F0-4593-BE0D-38C0E75529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B3AC8C7-5EFB-4536-A691-257D96B93FA0}"/>
              </a:ext>
            </a:extLst>
          </p:cNvPr>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3063808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327063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1391402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pPr/>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2650075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pPr/>
              <a:t>10/21/2022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3231851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pPr/>
              <a:t>10/21/2022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314262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46CE7D5-CF57-46EF-B807-FDD0502418D4}" type="datetimeFigureOut">
              <a:rPr lang="en-US" smtClean="0"/>
              <a:pPr/>
              <a:t>10/21/2022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377855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3206264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10/21/2022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1042683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46CE7D5-CF57-46EF-B807-FDD0502418D4}" type="datetimeFigureOut">
              <a:rPr lang="en-US" smtClean="0"/>
              <a:pPr/>
              <a:t>10/21/2022</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2246209389"/>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 id="2147483804"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380" y="1811044"/>
            <a:ext cx="9709829" cy="2189455"/>
          </a:xfrm>
        </p:spPr>
        <p:txBody>
          <a:bodyPr>
            <a:normAutofit/>
          </a:bodyPr>
          <a:lstStyle/>
          <a:p>
            <a:pPr algn="ctr"/>
            <a:r>
              <a:rPr lang="en-US" sz="6000" b="1" i="1" u="sng" dirty="0"/>
              <a:t>Microcredit Defaulter Project Presentation</a:t>
            </a:r>
          </a:p>
        </p:txBody>
      </p:sp>
      <p:sp>
        <p:nvSpPr>
          <p:cNvPr id="3" name="Subtitle 2"/>
          <p:cNvSpPr>
            <a:spLocks noGrp="1"/>
          </p:cNvSpPr>
          <p:nvPr>
            <p:ph type="subTitle" idx="1"/>
          </p:nvPr>
        </p:nvSpPr>
        <p:spPr>
          <a:xfrm>
            <a:off x="1381034" y="4384965"/>
            <a:ext cx="9429931" cy="991077"/>
          </a:xfrm>
        </p:spPr>
        <p:txBody>
          <a:bodyPr>
            <a:noAutofit/>
          </a:bodyPr>
          <a:lstStyle/>
          <a:p>
            <a:r>
              <a:rPr lang="en-US" sz="1800" b="1" dirty="0">
                <a:solidFill>
                  <a:schemeClr val="accent1">
                    <a:lumMod val="50000"/>
                  </a:schemeClr>
                </a:solidFill>
              </a:rPr>
              <a:t>Prepared by: </a:t>
            </a:r>
            <a:r>
              <a:rPr lang="en-US" sz="1800" b="1" dirty="0" smtClean="0">
                <a:solidFill>
                  <a:schemeClr val="accent1">
                    <a:lumMod val="50000"/>
                  </a:schemeClr>
                </a:solidFill>
              </a:rPr>
              <a:t>JAYSHREE SINGH</a:t>
            </a:r>
            <a:endParaRPr lang="en-US" sz="1800" b="1" dirty="0">
              <a:solidFill>
                <a:schemeClr val="accent1">
                  <a:lumMod val="50000"/>
                </a:schemeClr>
              </a:solidFill>
            </a:endParaRPr>
          </a:p>
          <a:p>
            <a:r>
              <a:rPr lang="en-US" sz="1800" b="1" dirty="0">
                <a:solidFill>
                  <a:schemeClr val="accent1">
                    <a:lumMod val="50000"/>
                  </a:schemeClr>
                </a:solidFill>
              </a:rPr>
              <a:t>Internship Batch </a:t>
            </a:r>
            <a:r>
              <a:rPr lang="en-US" sz="1800" b="1" dirty="0" smtClean="0">
                <a:solidFill>
                  <a:schemeClr val="accent1">
                    <a:lumMod val="50000"/>
                  </a:schemeClr>
                </a:solidFill>
              </a:rPr>
              <a:t>30</a:t>
            </a:r>
            <a:endParaRPr lang="en-US" sz="1800" b="1" dirty="0">
              <a:solidFill>
                <a:schemeClr val="accent1">
                  <a:lumMod val="50000"/>
                </a:schemeClr>
              </a:solidFill>
            </a:endParaRPr>
          </a:p>
          <a:p>
            <a:r>
              <a:rPr lang="en-US" sz="1800" b="1" dirty="0">
                <a:solidFill>
                  <a:schemeClr val="accent1">
                    <a:lumMod val="50000"/>
                  </a:schemeClr>
                </a:solidFill>
              </a:rPr>
              <a:t>Flip Robo Technologies </a:t>
            </a:r>
          </a:p>
        </p:txBody>
      </p:sp>
    </p:spTree>
    <p:extLst>
      <p:ext uri="{BB962C8B-B14F-4D97-AF65-F5344CB8AC3E}">
        <p14:creationId xmlns="" xmlns:p14="http://schemas.microsoft.com/office/powerpoint/2010/main" val="270754302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5D93B7-331D-47A8-807D-9C6725A3E29A}"/>
              </a:ext>
            </a:extLst>
          </p:cNvPr>
          <p:cNvSpPr>
            <a:spLocks noGrp="1"/>
          </p:cNvSpPr>
          <p:nvPr>
            <p:ph type="title"/>
          </p:nvPr>
        </p:nvSpPr>
        <p:spPr>
          <a:xfrm>
            <a:off x="681802" y="2869601"/>
            <a:ext cx="6772564" cy="1268290"/>
          </a:xfrm>
        </p:spPr>
        <p:txBody>
          <a:bodyPr>
            <a:noAutofit/>
          </a:bodyPr>
          <a:lstStyle/>
          <a:p>
            <a:r>
              <a:rPr lang="en-IN" sz="3200" dirty="0">
                <a:latin typeface="+mn-lt"/>
                <a:ea typeface="+mj-lt"/>
                <a:cs typeface="+mj-lt"/>
              </a:rPr>
              <a:t>We look for the skewness present in </a:t>
            </a:r>
            <a:br>
              <a:rPr lang="en-IN" sz="3200" dirty="0">
                <a:latin typeface="+mn-lt"/>
                <a:ea typeface="+mj-lt"/>
                <a:cs typeface="+mj-lt"/>
              </a:rPr>
            </a:br>
            <a:r>
              <a:rPr lang="en-IN" sz="3200" dirty="0">
                <a:latin typeface="+mn-lt"/>
                <a:ea typeface="+mj-lt"/>
                <a:cs typeface="+mj-lt"/>
              </a:rPr>
              <a:t>data shown in fig 2,</a:t>
            </a:r>
            <a:endParaRPr lang="en-US" sz="3200" dirty="0">
              <a:latin typeface="+mn-lt"/>
            </a:endParaRPr>
          </a:p>
        </p:txBody>
      </p:sp>
      <p:pic>
        <p:nvPicPr>
          <p:cNvPr id="4" name="Picture 4" descr="Table&#10;&#10;Description automatically generated">
            <a:extLst>
              <a:ext uri="{FF2B5EF4-FFF2-40B4-BE49-F238E27FC236}">
                <a16:creationId xmlns="" xmlns:a16="http://schemas.microsoft.com/office/drawing/2014/main" id="{648111E1-03A7-4572-9C4F-73F3258BE27C}"/>
              </a:ext>
            </a:extLst>
          </p:cNvPr>
          <p:cNvPicPr>
            <a:picLocks noGrp="1" noChangeAspect="1"/>
          </p:cNvPicPr>
          <p:nvPr>
            <p:ph idx="1"/>
          </p:nvPr>
        </p:nvPicPr>
        <p:blipFill>
          <a:blip r:embed="rId2"/>
          <a:stretch>
            <a:fillRect/>
          </a:stretch>
        </p:blipFill>
        <p:spPr>
          <a:xfrm>
            <a:off x="8403941" y="610212"/>
            <a:ext cx="3106257" cy="5414963"/>
          </a:xfrm>
        </p:spPr>
      </p:pic>
      <p:sp>
        <p:nvSpPr>
          <p:cNvPr id="5" name="TextBox 4">
            <a:extLst>
              <a:ext uri="{FF2B5EF4-FFF2-40B4-BE49-F238E27FC236}">
                <a16:creationId xmlns="" xmlns:a16="http://schemas.microsoft.com/office/drawing/2014/main" id="{94C8244A-0F42-4B88-9148-F62AAFB5117E}"/>
              </a:ext>
            </a:extLst>
          </p:cNvPr>
          <p:cNvSpPr txBox="1"/>
          <p:nvPr/>
        </p:nvSpPr>
        <p:spPr>
          <a:xfrm>
            <a:off x="8710969" y="6247788"/>
            <a:ext cx="279922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a:t>Fig 2 skewness in data</a:t>
            </a:r>
            <a:r>
              <a:rPr lang="en-US" sz="1600" dirty="0">
                <a:cs typeface="Calibri"/>
              </a:rPr>
              <a:t> </a:t>
            </a:r>
          </a:p>
        </p:txBody>
      </p:sp>
    </p:spTree>
    <p:extLst>
      <p:ext uri="{BB962C8B-B14F-4D97-AF65-F5344CB8AC3E}">
        <p14:creationId xmlns="" xmlns:p14="http://schemas.microsoft.com/office/powerpoint/2010/main" val="2223199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0EDF054-702D-4BD1-937C-1F1037196E98}"/>
              </a:ext>
            </a:extLst>
          </p:cNvPr>
          <p:cNvSpPr txBox="1"/>
          <p:nvPr/>
        </p:nvSpPr>
        <p:spPr>
          <a:xfrm>
            <a:off x="758093" y="269631"/>
            <a:ext cx="1110566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We observe skewness in the data due to outliers so we remove the 7-8% outliers through zscore method by keeping standard deviation 5 and treat the rest outliers through </a:t>
            </a:r>
            <a:r>
              <a:rPr lang="en-IN" sz="2800" dirty="0" err="1"/>
              <a:t>winsorization</a:t>
            </a:r>
            <a:r>
              <a:rPr lang="en-IN" sz="2800" dirty="0"/>
              <a:t> technique. Now the skewness observed is  shown in fig 3,</a:t>
            </a:r>
            <a:endParaRPr lang="en-US" sz="2800" dirty="0">
              <a:cs typeface="Calibri"/>
            </a:endParaRPr>
          </a:p>
        </p:txBody>
      </p:sp>
      <p:pic>
        <p:nvPicPr>
          <p:cNvPr id="3" name="Picture 3" descr="A close up of text on a white background&#10;&#10;Description automatically generated">
            <a:extLst>
              <a:ext uri="{FF2B5EF4-FFF2-40B4-BE49-F238E27FC236}">
                <a16:creationId xmlns="" xmlns:a16="http://schemas.microsoft.com/office/drawing/2014/main" id="{D5AF5DA1-C6F2-4DD8-9BB7-1186242B8D15}"/>
              </a:ext>
            </a:extLst>
          </p:cNvPr>
          <p:cNvPicPr>
            <a:picLocks noChangeAspect="1"/>
          </p:cNvPicPr>
          <p:nvPr/>
        </p:nvPicPr>
        <p:blipFill>
          <a:blip r:embed="rId2"/>
          <a:stretch>
            <a:fillRect/>
          </a:stretch>
        </p:blipFill>
        <p:spPr>
          <a:xfrm>
            <a:off x="6790120" y="2109556"/>
            <a:ext cx="1918023" cy="4251569"/>
          </a:xfrm>
          <a:prstGeom prst="rect">
            <a:avLst/>
          </a:prstGeom>
        </p:spPr>
      </p:pic>
      <p:sp>
        <p:nvSpPr>
          <p:cNvPr id="4" name="TextBox 3">
            <a:extLst>
              <a:ext uri="{FF2B5EF4-FFF2-40B4-BE49-F238E27FC236}">
                <a16:creationId xmlns="" xmlns:a16="http://schemas.microsoft.com/office/drawing/2014/main" id="{ABDC5F8D-D0DB-4A2B-8271-79B7825BB792}"/>
              </a:ext>
            </a:extLst>
          </p:cNvPr>
          <p:cNvSpPr txBox="1"/>
          <p:nvPr/>
        </p:nvSpPr>
        <p:spPr>
          <a:xfrm>
            <a:off x="843530" y="6022571"/>
            <a:ext cx="601589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dirty="0"/>
              <a:t>Fig3: Skewness observed after trating outliers  through </a:t>
            </a:r>
            <a:r>
              <a:rPr lang="en-IN" sz="1600" dirty="0" err="1"/>
              <a:t>winsorization</a:t>
            </a:r>
            <a:r>
              <a:rPr lang="en-IN" sz="1600" dirty="0"/>
              <a:t>      </a:t>
            </a:r>
            <a:endParaRPr lang="en-US" sz="1200" dirty="0">
              <a:cs typeface="Calibri"/>
            </a:endParaRPr>
          </a:p>
        </p:txBody>
      </p:sp>
    </p:spTree>
    <p:extLst>
      <p:ext uri="{BB962C8B-B14F-4D97-AF65-F5344CB8AC3E}">
        <p14:creationId xmlns="" xmlns:p14="http://schemas.microsoft.com/office/powerpoint/2010/main" val="1678350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577033-F802-4F4B-B980-6B50BC5F6DAA}"/>
              </a:ext>
            </a:extLst>
          </p:cNvPr>
          <p:cNvSpPr>
            <a:spLocks noGrp="1"/>
          </p:cNvSpPr>
          <p:nvPr>
            <p:ph type="title"/>
          </p:nvPr>
        </p:nvSpPr>
        <p:spPr/>
        <p:txBody>
          <a:bodyPr>
            <a:normAutofit/>
          </a:bodyPr>
          <a:lstStyle/>
          <a:p>
            <a:r>
              <a:rPr lang="en-IN" sz="4000" b="1">
                <a:ea typeface="+mj-lt"/>
                <a:cs typeface="+mj-lt"/>
              </a:rPr>
              <a:t>Data Sources and their formats</a:t>
            </a:r>
            <a:endParaRPr lang="en-US" sz="4000" b="1"/>
          </a:p>
        </p:txBody>
      </p:sp>
      <p:sp>
        <p:nvSpPr>
          <p:cNvPr id="3" name="Content Placeholder 2">
            <a:extLst>
              <a:ext uri="{FF2B5EF4-FFF2-40B4-BE49-F238E27FC236}">
                <a16:creationId xmlns="" xmlns:a16="http://schemas.microsoft.com/office/drawing/2014/main" id="{3030797C-0783-46DE-A69D-B1E4699231D6}"/>
              </a:ext>
            </a:extLst>
          </p:cNvPr>
          <p:cNvSpPr>
            <a:spLocks noGrp="1"/>
          </p:cNvSpPr>
          <p:nvPr>
            <p:ph idx="1"/>
          </p:nvPr>
        </p:nvSpPr>
        <p:spPr>
          <a:xfrm>
            <a:off x="913775" y="2367093"/>
            <a:ext cx="10364452" cy="3793562"/>
          </a:xfrm>
        </p:spPr>
        <p:txBody>
          <a:bodyPr vert="horz" lIns="91440" tIns="45720" rIns="91440" bIns="45720" rtlCol="0" anchor="t">
            <a:normAutofit fontScale="77500" lnSpcReduction="20000"/>
          </a:bodyPr>
          <a:lstStyle/>
          <a:p>
            <a:pPr>
              <a:buNone/>
            </a:pPr>
            <a:r>
              <a:rPr lang="en-US" sz="2400" dirty="0">
                <a:ea typeface="+mn-lt"/>
                <a:cs typeface="+mn-lt"/>
              </a:rPr>
              <a:t>The  variable features of this problem statement are :-</a:t>
            </a:r>
          </a:p>
          <a:p>
            <a:pPr>
              <a:buNone/>
            </a:pPr>
            <a:r>
              <a:rPr lang="en-US" sz="2400" dirty="0">
                <a:ea typeface="+mn-lt"/>
                <a:cs typeface="+mn-lt"/>
              </a:rPr>
              <a:t> Variable : </a:t>
            </a:r>
            <a:r>
              <a:rPr lang="en-US" sz="2400" dirty="0" err="1">
                <a:ea typeface="+mn-lt"/>
                <a:cs typeface="+mn-lt"/>
              </a:rPr>
              <a:t>Defination</a:t>
            </a:r>
            <a:r>
              <a:rPr lang="en-US" sz="2400" dirty="0">
                <a:ea typeface="+mn-lt"/>
                <a:cs typeface="+mn-lt"/>
              </a:rPr>
              <a:t> -&gt; comment</a:t>
            </a:r>
          </a:p>
          <a:p>
            <a:pPr algn="l">
              <a:buFont typeface="Arial" panose="020B0604020202020204" pitchFamily="34" charset="0"/>
              <a:buChar char="•"/>
            </a:pPr>
            <a:r>
              <a:rPr lang="en-US" sz="2400" b="0" i="0" dirty="0">
                <a:solidFill>
                  <a:srgbClr val="000000"/>
                </a:solidFill>
                <a:effectLst/>
              </a:rPr>
              <a:t>label : Flag indicating whether the user paid back the credit amount within 5 days of issuing the loan{1:success, 0:failure}</a:t>
            </a:r>
          </a:p>
          <a:p>
            <a:pPr algn="l">
              <a:buFont typeface="Arial" panose="020B0604020202020204" pitchFamily="34" charset="0"/>
              <a:buChar char="•"/>
            </a:pPr>
            <a:r>
              <a:rPr lang="en-US" sz="2400" b="0" i="0" dirty="0" err="1">
                <a:solidFill>
                  <a:srgbClr val="000000"/>
                </a:solidFill>
                <a:effectLst/>
              </a:rPr>
              <a:t>msisdn</a:t>
            </a:r>
            <a:r>
              <a:rPr lang="en-US" sz="2400" b="0" i="0" dirty="0">
                <a:solidFill>
                  <a:srgbClr val="000000"/>
                </a:solidFill>
                <a:effectLst/>
              </a:rPr>
              <a:t> : mobile number of user</a:t>
            </a:r>
          </a:p>
          <a:p>
            <a:pPr algn="l">
              <a:buFont typeface="Arial" panose="020B0604020202020204" pitchFamily="34" charset="0"/>
              <a:buChar char="•"/>
            </a:pPr>
            <a:r>
              <a:rPr lang="en-US" sz="2400" b="0" i="0" dirty="0" err="1">
                <a:solidFill>
                  <a:srgbClr val="000000"/>
                </a:solidFill>
                <a:effectLst/>
              </a:rPr>
              <a:t>aon</a:t>
            </a:r>
            <a:r>
              <a:rPr lang="en-US" sz="2400" b="0" i="0" dirty="0">
                <a:solidFill>
                  <a:srgbClr val="000000"/>
                </a:solidFill>
                <a:effectLst/>
              </a:rPr>
              <a:t> : age on cellular network in days</a:t>
            </a:r>
          </a:p>
          <a:p>
            <a:pPr algn="l">
              <a:buFont typeface="Arial" panose="020B0604020202020204" pitchFamily="34" charset="0"/>
              <a:buChar char="•"/>
            </a:pPr>
            <a:r>
              <a:rPr lang="en-US" sz="2400" b="0" i="0" dirty="0">
                <a:solidFill>
                  <a:srgbClr val="000000"/>
                </a:solidFill>
                <a:effectLst/>
              </a:rPr>
              <a:t>daily_decr30 : Daily amount spent from main account, averaged over last 30 days (in Indonesian Rupiah)</a:t>
            </a:r>
          </a:p>
          <a:p>
            <a:pPr algn="l">
              <a:buFont typeface="Arial" panose="020B0604020202020204" pitchFamily="34" charset="0"/>
              <a:buChar char="•"/>
            </a:pPr>
            <a:r>
              <a:rPr lang="en-US" sz="2400" b="0" i="0" dirty="0">
                <a:solidFill>
                  <a:srgbClr val="000000"/>
                </a:solidFill>
                <a:effectLst/>
              </a:rPr>
              <a:t>daily_decr90 : Daily amount spent from main account, averaged over last 90 days (in Indonesian Rupiah)</a:t>
            </a:r>
          </a:p>
        </p:txBody>
      </p:sp>
    </p:spTree>
    <p:extLst>
      <p:ext uri="{BB962C8B-B14F-4D97-AF65-F5344CB8AC3E}">
        <p14:creationId xmlns="" xmlns:p14="http://schemas.microsoft.com/office/powerpoint/2010/main" val="2407033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13F2E71-B249-4FE1-8170-D304F0423682}"/>
              </a:ext>
            </a:extLst>
          </p:cNvPr>
          <p:cNvSpPr txBox="1"/>
          <p:nvPr/>
        </p:nvSpPr>
        <p:spPr>
          <a:xfrm>
            <a:off x="742462" y="1081898"/>
            <a:ext cx="10978661"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Font typeface="Arial" panose="020B0604020202020204" pitchFamily="34" charset="0"/>
              <a:buChar char="•"/>
            </a:pPr>
            <a:r>
              <a:rPr lang="en-US" sz="2400" b="0" i="0" dirty="0">
                <a:solidFill>
                  <a:srgbClr val="000000"/>
                </a:solidFill>
                <a:effectLst/>
              </a:rPr>
              <a:t>rental30 : Average main account balance over last 30 days</a:t>
            </a:r>
          </a:p>
          <a:p>
            <a:pPr algn="l">
              <a:buFont typeface="Arial" panose="020B0604020202020204" pitchFamily="34" charset="0"/>
              <a:buChar char="•"/>
            </a:pPr>
            <a:r>
              <a:rPr lang="en-US" sz="2400" b="0" i="0" dirty="0">
                <a:solidFill>
                  <a:srgbClr val="000000"/>
                </a:solidFill>
                <a:effectLst/>
              </a:rPr>
              <a:t>rental90 : Average main account balance over last 90 days</a:t>
            </a:r>
          </a:p>
          <a:p>
            <a:pPr algn="l">
              <a:buFont typeface="Arial" panose="020B0604020202020204" pitchFamily="34" charset="0"/>
              <a:buChar char="•"/>
            </a:pPr>
            <a:r>
              <a:rPr lang="en-US" sz="2400" b="0" i="0" dirty="0" err="1">
                <a:solidFill>
                  <a:srgbClr val="000000"/>
                </a:solidFill>
                <a:effectLst/>
              </a:rPr>
              <a:t>last_rech_date_ma</a:t>
            </a:r>
            <a:r>
              <a:rPr lang="en-US" sz="2400" b="0" i="0" dirty="0">
                <a:solidFill>
                  <a:srgbClr val="000000"/>
                </a:solidFill>
                <a:effectLst/>
              </a:rPr>
              <a:t> : Number of days till last recharge of main account</a:t>
            </a:r>
          </a:p>
          <a:p>
            <a:pPr algn="l">
              <a:buFont typeface="Arial" panose="020B0604020202020204" pitchFamily="34" charset="0"/>
              <a:buChar char="•"/>
            </a:pPr>
            <a:r>
              <a:rPr lang="en-US" sz="2400" b="0" i="0" dirty="0" err="1">
                <a:solidFill>
                  <a:srgbClr val="000000"/>
                </a:solidFill>
                <a:effectLst/>
              </a:rPr>
              <a:t>last_rech_date_da</a:t>
            </a:r>
            <a:r>
              <a:rPr lang="en-US" sz="2400" b="0" i="0" dirty="0">
                <a:solidFill>
                  <a:srgbClr val="000000"/>
                </a:solidFill>
                <a:effectLst/>
              </a:rPr>
              <a:t>: Number of days till last recharge of data account</a:t>
            </a:r>
          </a:p>
          <a:p>
            <a:pPr algn="l">
              <a:buFont typeface="Arial" panose="020B0604020202020204" pitchFamily="34" charset="0"/>
              <a:buChar char="•"/>
            </a:pPr>
            <a:r>
              <a:rPr lang="en-US" sz="2400" b="0" i="0" dirty="0" err="1">
                <a:solidFill>
                  <a:srgbClr val="000000"/>
                </a:solidFill>
                <a:effectLst/>
              </a:rPr>
              <a:t>last_rech_amt_ma</a:t>
            </a:r>
            <a:r>
              <a:rPr lang="en-US" sz="2400" b="0" i="0" dirty="0">
                <a:solidFill>
                  <a:srgbClr val="000000"/>
                </a:solidFill>
                <a:effectLst/>
              </a:rPr>
              <a:t> : Amount of last recharge of main account (in Indonesian Rupiah)</a:t>
            </a:r>
          </a:p>
          <a:p>
            <a:pPr algn="l">
              <a:buFont typeface="Arial" panose="020B0604020202020204" pitchFamily="34" charset="0"/>
              <a:buChar char="•"/>
            </a:pPr>
            <a:r>
              <a:rPr lang="en-US" sz="2400" b="0" i="0" dirty="0">
                <a:solidFill>
                  <a:srgbClr val="000000"/>
                </a:solidFill>
                <a:effectLst/>
              </a:rPr>
              <a:t>cnt_ma_rech30 : Number of times main account got recharged in last 30 days</a:t>
            </a:r>
          </a:p>
          <a:p>
            <a:pPr algn="l">
              <a:buFont typeface="Arial" panose="020B0604020202020204" pitchFamily="34" charset="0"/>
              <a:buChar char="•"/>
            </a:pPr>
            <a:r>
              <a:rPr lang="en-US" sz="2400" b="0" i="0" dirty="0">
                <a:solidFill>
                  <a:srgbClr val="000000"/>
                </a:solidFill>
                <a:effectLst/>
              </a:rPr>
              <a:t>fr_ma_rech30 : Frequency of main account recharged in last 30 days</a:t>
            </a:r>
          </a:p>
          <a:p>
            <a:pPr algn="l">
              <a:buFont typeface="Arial" panose="020B0604020202020204" pitchFamily="34" charset="0"/>
              <a:buChar char="•"/>
            </a:pPr>
            <a:r>
              <a:rPr lang="en-US" sz="2400" b="0" i="0" dirty="0">
                <a:solidFill>
                  <a:srgbClr val="000000"/>
                </a:solidFill>
                <a:effectLst/>
              </a:rPr>
              <a:t>sumamnt_ma_rech30 : Total amount of recharge in main account over last 30 days (in Indonesian Rupiah)</a:t>
            </a:r>
          </a:p>
          <a:p>
            <a:pPr algn="l">
              <a:buFont typeface="Arial" panose="020B0604020202020204" pitchFamily="34" charset="0"/>
              <a:buChar char="•"/>
            </a:pPr>
            <a:r>
              <a:rPr lang="en-US" sz="2400" b="0" i="0" dirty="0">
                <a:solidFill>
                  <a:srgbClr val="000000"/>
                </a:solidFill>
                <a:effectLst/>
              </a:rPr>
              <a:t>medianamnt_ma_rech30 : Median of amount of recharges done in main account over last 30 days at user level (in Indonesian Rupiah)</a:t>
            </a:r>
          </a:p>
          <a:p>
            <a:pPr algn="l">
              <a:buFont typeface="Arial" panose="020B0604020202020204" pitchFamily="34" charset="0"/>
              <a:buChar char="•"/>
            </a:pPr>
            <a:r>
              <a:rPr lang="en-US" sz="2400" b="0" i="0" dirty="0">
                <a:solidFill>
                  <a:srgbClr val="000000"/>
                </a:solidFill>
                <a:effectLst/>
              </a:rPr>
              <a:t>medianmarechprebal30 : Median of main account balance just before recharge in last 30 days at user level (in Indonesian Rupiah)</a:t>
            </a:r>
          </a:p>
        </p:txBody>
      </p:sp>
    </p:spTree>
    <p:extLst>
      <p:ext uri="{BB962C8B-B14F-4D97-AF65-F5344CB8AC3E}">
        <p14:creationId xmlns="" xmlns:p14="http://schemas.microsoft.com/office/powerpoint/2010/main" val="807364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6739906-7C05-4600-BC04-85DA498A7EEA}"/>
              </a:ext>
            </a:extLst>
          </p:cNvPr>
          <p:cNvSpPr txBox="1"/>
          <p:nvPr/>
        </p:nvSpPr>
        <p:spPr>
          <a:xfrm>
            <a:off x="789176" y="1256235"/>
            <a:ext cx="10968892"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Font typeface="Arial" panose="020B0604020202020204" pitchFamily="34" charset="0"/>
              <a:buChar char="•"/>
            </a:pPr>
            <a:r>
              <a:rPr lang="en-US" sz="2400" b="0" i="0" dirty="0">
                <a:solidFill>
                  <a:srgbClr val="000000"/>
                </a:solidFill>
                <a:effectLst/>
              </a:rPr>
              <a:t>cnt_ma_rech90 : Number of times main account got recharged in last 90 days</a:t>
            </a:r>
          </a:p>
          <a:p>
            <a:pPr algn="l">
              <a:buFont typeface="Arial" panose="020B0604020202020204" pitchFamily="34" charset="0"/>
              <a:buChar char="•"/>
            </a:pPr>
            <a:r>
              <a:rPr lang="en-US" sz="2400" b="0" i="0" dirty="0">
                <a:solidFill>
                  <a:srgbClr val="000000"/>
                </a:solidFill>
                <a:effectLst/>
              </a:rPr>
              <a:t>fr_ma_rech90 : Frequency of main account recharged in last 90 days</a:t>
            </a:r>
          </a:p>
          <a:p>
            <a:pPr algn="l">
              <a:buFont typeface="Arial" panose="020B0604020202020204" pitchFamily="34" charset="0"/>
              <a:buChar char="•"/>
            </a:pPr>
            <a:r>
              <a:rPr lang="en-US" sz="2400" b="0" i="0" dirty="0">
                <a:solidFill>
                  <a:srgbClr val="000000"/>
                </a:solidFill>
                <a:effectLst/>
              </a:rPr>
              <a:t>sumamnt_ma_rech90 : Total amount of recharge in main account over last 90 days (in Indonesian Rupiah)</a:t>
            </a:r>
          </a:p>
          <a:p>
            <a:pPr algn="l">
              <a:buFont typeface="Arial" panose="020B0604020202020204" pitchFamily="34" charset="0"/>
              <a:buChar char="•"/>
            </a:pPr>
            <a:r>
              <a:rPr lang="en-US" sz="2400" b="0" i="0" dirty="0">
                <a:solidFill>
                  <a:srgbClr val="000000"/>
                </a:solidFill>
                <a:effectLst/>
              </a:rPr>
              <a:t>medianamnt_ma_rech90 : Median of amount of recharges done in main account over last 90 days at user level (in Indonesian Rupiah)</a:t>
            </a:r>
          </a:p>
          <a:p>
            <a:pPr algn="l">
              <a:buFont typeface="Arial" panose="020B0604020202020204" pitchFamily="34" charset="0"/>
              <a:buChar char="•"/>
            </a:pPr>
            <a:r>
              <a:rPr lang="en-US" sz="2400" b="0" i="0" dirty="0">
                <a:solidFill>
                  <a:srgbClr val="000000"/>
                </a:solidFill>
                <a:effectLst/>
              </a:rPr>
              <a:t>medianmarechprebal90 : Median of main account balance just before recharge in last 90 days at user level (in Indonesian Rupiah)</a:t>
            </a:r>
          </a:p>
          <a:p>
            <a:pPr algn="l">
              <a:buFont typeface="Arial" panose="020B0604020202020204" pitchFamily="34" charset="0"/>
              <a:buChar char="•"/>
            </a:pPr>
            <a:r>
              <a:rPr lang="en-US" sz="2400" b="0" i="0" dirty="0">
                <a:solidFill>
                  <a:srgbClr val="000000"/>
                </a:solidFill>
                <a:effectLst/>
              </a:rPr>
              <a:t>cnt_da_rech30 : Number of times data account got recharged in last 30 days</a:t>
            </a:r>
          </a:p>
          <a:p>
            <a:pPr algn="l">
              <a:buFont typeface="Arial" panose="020B0604020202020204" pitchFamily="34" charset="0"/>
              <a:buChar char="•"/>
            </a:pPr>
            <a:r>
              <a:rPr lang="en-US" sz="2400" b="0" i="0" dirty="0">
                <a:solidFill>
                  <a:srgbClr val="000000"/>
                </a:solidFill>
                <a:effectLst/>
              </a:rPr>
              <a:t>fr_da_rech30: Frequency of data account recharged in last 30 days</a:t>
            </a:r>
          </a:p>
          <a:p>
            <a:pPr algn="l">
              <a:buFont typeface="Arial" panose="020B0604020202020204" pitchFamily="34" charset="0"/>
              <a:buChar char="•"/>
            </a:pPr>
            <a:r>
              <a:rPr lang="en-US" sz="2400" b="0" i="0" dirty="0">
                <a:solidFill>
                  <a:srgbClr val="000000"/>
                </a:solidFill>
                <a:effectLst/>
              </a:rPr>
              <a:t>cnt_da_rech90 : Number of times data account got recharged in last 90 days</a:t>
            </a:r>
          </a:p>
          <a:p>
            <a:pPr algn="l">
              <a:buFont typeface="Arial" panose="020B0604020202020204" pitchFamily="34" charset="0"/>
              <a:buChar char="•"/>
            </a:pPr>
            <a:r>
              <a:rPr lang="en-US" sz="2400" b="0" i="0" dirty="0">
                <a:solidFill>
                  <a:srgbClr val="000000"/>
                </a:solidFill>
                <a:effectLst/>
              </a:rPr>
              <a:t>fr_da_rech90 : Frequency of data account recharged in last 90 days</a:t>
            </a:r>
          </a:p>
        </p:txBody>
      </p:sp>
    </p:spTree>
    <p:extLst>
      <p:ext uri="{BB962C8B-B14F-4D97-AF65-F5344CB8AC3E}">
        <p14:creationId xmlns="" xmlns:p14="http://schemas.microsoft.com/office/powerpoint/2010/main" val="2388287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A07C44C-C869-40DE-B4EB-C00D284E1C12}"/>
              </a:ext>
            </a:extLst>
          </p:cNvPr>
          <p:cNvSpPr txBox="1"/>
          <p:nvPr/>
        </p:nvSpPr>
        <p:spPr>
          <a:xfrm>
            <a:off x="841398" y="1454817"/>
            <a:ext cx="1098843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Font typeface="Arial" panose="020B0604020202020204" pitchFamily="34" charset="0"/>
              <a:buChar char="•"/>
            </a:pPr>
            <a:r>
              <a:rPr lang="en-US" sz="2400" b="0" i="0" dirty="0">
                <a:solidFill>
                  <a:srgbClr val="000000"/>
                </a:solidFill>
                <a:effectLst/>
              </a:rPr>
              <a:t>cnt_loans30 : Number of loans taken by user in last 30 days</a:t>
            </a:r>
          </a:p>
          <a:p>
            <a:pPr algn="l">
              <a:buFont typeface="Arial" panose="020B0604020202020204" pitchFamily="34" charset="0"/>
              <a:buChar char="•"/>
            </a:pPr>
            <a:r>
              <a:rPr lang="en-US" sz="2400" b="0" i="0" dirty="0">
                <a:solidFill>
                  <a:srgbClr val="000000"/>
                </a:solidFill>
                <a:effectLst/>
              </a:rPr>
              <a:t>amnt_loans30: Total amount of loans taken by user in last 30 days</a:t>
            </a:r>
          </a:p>
          <a:p>
            <a:pPr algn="l">
              <a:buFont typeface="Arial" panose="020B0604020202020204" pitchFamily="34" charset="0"/>
              <a:buChar char="•"/>
            </a:pPr>
            <a:r>
              <a:rPr lang="en-US" sz="2400" b="0" i="0" dirty="0">
                <a:solidFill>
                  <a:srgbClr val="000000"/>
                </a:solidFill>
                <a:effectLst/>
              </a:rPr>
              <a:t>maxamnt_loans30 : maximum amount of loan taken by the user in last 30 days</a:t>
            </a:r>
          </a:p>
          <a:p>
            <a:pPr algn="l">
              <a:buFont typeface="Arial" panose="020B0604020202020204" pitchFamily="34" charset="0"/>
              <a:buChar char="•"/>
            </a:pPr>
            <a:r>
              <a:rPr lang="en-US" sz="2400" b="0" i="0" dirty="0">
                <a:solidFill>
                  <a:srgbClr val="000000"/>
                </a:solidFill>
                <a:effectLst/>
              </a:rPr>
              <a:t>medianamnt_loans30 : Median of amounts of loan taken by the user in last 30 days</a:t>
            </a:r>
          </a:p>
          <a:p>
            <a:pPr algn="l">
              <a:buFont typeface="Arial" panose="020B0604020202020204" pitchFamily="34" charset="0"/>
              <a:buChar char="•"/>
            </a:pPr>
            <a:r>
              <a:rPr lang="en-US" sz="2400" b="0" i="0" dirty="0">
                <a:solidFill>
                  <a:srgbClr val="000000"/>
                </a:solidFill>
                <a:effectLst/>
              </a:rPr>
              <a:t>cnt_loans90 : Number of loans taken by user in last 90 days</a:t>
            </a:r>
          </a:p>
          <a:p>
            <a:pPr algn="l">
              <a:buFont typeface="Arial" panose="020B0604020202020204" pitchFamily="34" charset="0"/>
              <a:buChar char="•"/>
            </a:pPr>
            <a:r>
              <a:rPr lang="en-US" sz="2400" b="0" i="0" dirty="0">
                <a:solidFill>
                  <a:srgbClr val="000000"/>
                </a:solidFill>
                <a:effectLst/>
              </a:rPr>
              <a:t>amnt_loans90 : Total amount of loans taken by user in last 90 days</a:t>
            </a:r>
          </a:p>
          <a:p>
            <a:pPr algn="l">
              <a:buFont typeface="Arial" panose="020B0604020202020204" pitchFamily="34" charset="0"/>
              <a:buChar char="•"/>
            </a:pPr>
            <a:r>
              <a:rPr lang="en-US" sz="2400" b="0" i="0" dirty="0">
                <a:solidFill>
                  <a:srgbClr val="000000"/>
                </a:solidFill>
                <a:effectLst/>
              </a:rPr>
              <a:t>maxamnt_loans90 : maximum amount of loan taken by the user in last 90 days</a:t>
            </a:r>
          </a:p>
          <a:p>
            <a:pPr algn="l">
              <a:buFont typeface="Arial" panose="020B0604020202020204" pitchFamily="34" charset="0"/>
              <a:buChar char="•"/>
            </a:pPr>
            <a:r>
              <a:rPr lang="en-US" sz="2400" b="0" i="0" dirty="0">
                <a:solidFill>
                  <a:srgbClr val="000000"/>
                </a:solidFill>
                <a:effectLst/>
              </a:rPr>
              <a:t>medianamnt_loans90 : Median of amounts of loan taken by the user in last 90 days</a:t>
            </a:r>
          </a:p>
          <a:p>
            <a:pPr algn="l">
              <a:buFont typeface="Arial" panose="020B0604020202020204" pitchFamily="34" charset="0"/>
              <a:buChar char="•"/>
            </a:pPr>
            <a:r>
              <a:rPr lang="en-US" sz="2400" b="0" i="0" dirty="0">
                <a:solidFill>
                  <a:srgbClr val="000000"/>
                </a:solidFill>
                <a:effectLst/>
              </a:rPr>
              <a:t>payback30 : Average payback time in days over last 30 days</a:t>
            </a:r>
          </a:p>
          <a:p>
            <a:pPr algn="l">
              <a:buFont typeface="Arial" panose="020B0604020202020204" pitchFamily="34" charset="0"/>
              <a:buChar char="•"/>
            </a:pPr>
            <a:r>
              <a:rPr lang="en-US" sz="2400" b="0" i="0" dirty="0">
                <a:solidFill>
                  <a:srgbClr val="000000"/>
                </a:solidFill>
                <a:effectLst/>
              </a:rPr>
              <a:t>payback90 : Average payback time in days over last 90 days</a:t>
            </a:r>
          </a:p>
          <a:p>
            <a:pPr algn="l">
              <a:buFont typeface="Arial" panose="020B0604020202020204" pitchFamily="34" charset="0"/>
              <a:buChar char="•"/>
            </a:pPr>
            <a:r>
              <a:rPr lang="fr-FR" sz="2400" b="0" i="0" dirty="0" err="1">
                <a:solidFill>
                  <a:srgbClr val="000000"/>
                </a:solidFill>
                <a:effectLst/>
              </a:rPr>
              <a:t>pcircle</a:t>
            </a:r>
            <a:r>
              <a:rPr lang="fr-FR" sz="2400" b="0" i="0" dirty="0">
                <a:solidFill>
                  <a:srgbClr val="000000"/>
                </a:solidFill>
                <a:effectLst/>
              </a:rPr>
              <a:t> : </a:t>
            </a:r>
            <a:r>
              <a:rPr lang="fr-FR" sz="2400" b="0" i="0" dirty="0" err="1">
                <a:solidFill>
                  <a:srgbClr val="000000"/>
                </a:solidFill>
                <a:effectLst/>
              </a:rPr>
              <a:t>telecom</a:t>
            </a:r>
            <a:r>
              <a:rPr lang="fr-FR" sz="2400" b="0" i="0" dirty="0">
                <a:solidFill>
                  <a:srgbClr val="000000"/>
                </a:solidFill>
                <a:effectLst/>
              </a:rPr>
              <a:t> </a:t>
            </a:r>
            <a:r>
              <a:rPr lang="fr-FR" sz="2400" b="0" i="0" dirty="0" err="1">
                <a:solidFill>
                  <a:srgbClr val="000000"/>
                </a:solidFill>
                <a:effectLst/>
              </a:rPr>
              <a:t>circle</a:t>
            </a:r>
            <a:endParaRPr lang="fr-FR" sz="2400" b="0" i="0" dirty="0">
              <a:solidFill>
                <a:srgbClr val="000000"/>
              </a:solidFill>
              <a:effectLst/>
            </a:endParaRPr>
          </a:p>
          <a:p>
            <a:pPr algn="l">
              <a:buFont typeface="Arial" panose="020B0604020202020204" pitchFamily="34" charset="0"/>
              <a:buChar char="•"/>
            </a:pPr>
            <a:r>
              <a:rPr lang="fr-FR" sz="2400" b="0" i="0" dirty="0" err="1">
                <a:solidFill>
                  <a:srgbClr val="000000"/>
                </a:solidFill>
                <a:effectLst/>
              </a:rPr>
              <a:t>pdate</a:t>
            </a:r>
            <a:r>
              <a:rPr lang="fr-FR" sz="2400" b="0" i="0" dirty="0">
                <a:solidFill>
                  <a:srgbClr val="000000"/>
                </a:solidFill>
                <a:effectLst/>
              </a:rPr>
              <a:t> : date</a:t>
            </a:r>
          </a:p>
        </p:txBody>
      </p:sp>
    </p:spTree>
    <p:extLst>
      <p:ext uri="{BB962C8B-B14F-4D97-AF65-F5344CB8AC3E}">
        <p14:creationId xmlns="" xmlns:p14="http://schemas.microsoft.com/office/powerpoint/2010/main" val="102517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19368921-E25E-4D34-AEFB-698A5CCAA164}"/>
              </a:ext>
            </a:extLst>
          </p:cNvPr>
          <p:cNvSpPr txBox="1"/>
          <p:nvPr/>
        </p:nvSpPr>
        <p:spPr>
          <a:xfrm>
            <a:off x="719815" y="2905780"/>
            <a:ext cx="735276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IN" sz="2800" dirty="0"/>
              <a:t>The data types of features are shown in fig 4</a:t>
            </a:r>
            <a:r>
              <a:rPr lang="en-US" sz="2800" dirty="0">
                <a:cs typeface="Calibri"/>
              </a:rPr>
              <a:t> </a:t>
            </a:r>
          </a:p>
        </p:txBody>
      </p:sp>
      <p:pic>
        <p:nvPicPr>
          <p:cNvPr id="4" name="Picture 4" descr="Text&#10;&#10;Description automatically generated">
            <a:extLst>
              <a:ext uri="{FF2B5EF4-FFF2-40B4-BE49-F238E27FC236}">
                <a16:creationId xmlns="" xmlns:a16="http://schemas.microsoft.com/office/drawing/2014/main" id="{1404FBA4-A54A-4FB3-9049-ED80E0E593EC}"/>
              </a:ext>
            </a:extLst>
          </p:cNvPr>
          <p:cNvPicPr>
            <a:picLocks noChangeAspect="1"/>
          </p:cNvPicPr>
          <p:nvPr/>
        </p:nvPicPr>
        <p:blipFill>
          <a:blip r:embed="rId2"/>
          <a:stretch>
            <a:fillRect/>
          </a:stretch>
        </p:blipFill>
        <p:spPr>
          <a:xfrm>
            <a:off x="8261163" y="851699"/>
            <a:ext cx="2519982" cy="5154602"/>
          </a:xfrm>
          <a:prstGeom prst="rect">
            <a:avLst/>
          </a:prstGeom>
        </p:spPr>
      </p:pic>
      <p:sp>
        <p:nvSpPr>
          <p:cNvPr id="5" name="TextBox 4">
            <a:extLst>
              <a:ext uri="{FF2B5EF4-FFF2-40B4-BE49-F238E27FC236}">
                <a16:creationId xmlns="" xmlns:a16="http://schemas.microsoft.com/office/drawing/2014/main" id="{8FD02213-8099-4E5D-85DF-3D41E0AE6B27}"/>
              </a:ext>
            </a:extLst>
          </p:cNvPr>
          <p:cNvSpPr txBox="1"/>
          <p:nvPr/>
        </p:nvSpPr>
        <p:spPr>
          <a:xfrm>
            <a:off x="5220055" y="56677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dirty="0">
                <a:latin typeface="WordVisi_MSFontService"/>
              </a:rPr>
              <a:t>Fig 4: Data types of features</a:t>
            </a:r>
            <a:endParaRPr lang="en-IN" dirty="0">
              <a:latin typeface="WordVisi_MSFontService"/>
            </a:endParaRPr>
          </a:p>
        </p:txBody>
      </p:sp>
    </p:spTree>
    <p:extLst>
      <p:ext uri="{BB962C8B-B14F-4D97-AF65-F5344CB8AC3E}">
        <p14:creationId xmlns="" xmlns:p14="http://schemas.microsoft.com/office/powerpoint/2010/main" val="2549897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430469-0598-4AE6-A5CB-D4744D591FAB}"/>
              </a:ext>
            </a:extLst>
          </p:cNvPr>
          <p:cNvSpPr>
            <a:spLocks noGrp="1"/>
          </p:cNvSpPr>
          <p:nvPr>
            <p:ph type="title"/>
          </p:nvPr>
        </p:nvSpPr>
        <p:spPr>
          <a:xfrm>
            <a:off x="913774" y="396845"/>
            <a:ext cx="10364451" cy="1596177"/>
          </a:xfrm>
        </p:spPr>
        <p:txBody>
          <a:bodyPr>
            <a:normAutofit/>
          </a:bodyPr>
          <a:lstStyle/>
          <a:p>
            <a:r>
              <a:rPr lang="en-US" sz="3200" b="1" dirty="0">
                <a:latin typeface="+mn-lt"/>
                <a:ea typeface="+mj-lt"/>
                <a:cs typeface="+mj-lt"/>
              </a:rPr>
              <a:t>Data Preprocessing Done</a:t>
            </a:r>
            <a:endParaRPr lang="en-US" sz="3200" b="1" dirty="0">
              <a:latin typeface="+mn-lt"/>
            </a:endParaRPr>
          </a:p>
        </p:txBody>
      </p:sp>
      <p:sp>
        <p:nvSpPr>
          <p:cNvPr id="3" name="Content Placeholder 2">
            <a:extLst>
              <a:ext uri="{FF2B5EF4-FFF2-40B4-BE49-F238E27FC236}">
                <a16:creationId xmlns="" xmlns:a16="http://schemas.microsoft.com/office/drawing/2014/main" id="{02326BD5-FD14-41A3-B5C4-F8C784120B38}"/>
              </a:ext>
            </a:extLst>
          </p:cNvPr>
          <p:cNvSpPr>
            <a:spLocks noGrp="1"/>
          </p:cNvSpPr>
          <p:nvPr>
            <p:ph idx="1"/>
          </p:nvPr>
        </p:nvSpPr>
        <p:spPr>
          <a:xfrm>
            <a:off x="789354" y="2373745"/>
            <a:ext cx="5666864" cy="3822495"/>
          </a:xfrm>
        </p:spPr>
        <p:txBody>
          <a:bodyPr vert="horz" lIns="91440" tIns="45720" rIns="91440" bIns="45720" rtlCol="0" anchor="t">
            <a:normAutofit/>
          </a:bodyPr>
          <a:lstStyle/>
          <a:p>
            <a:pPr marL="0" indent="0">
              <a:buNone/>
            </a:pPr>
            <a:r>
              <a:rPr lang="en-US" dirty="0">
                <a:ea typeface="+mn-lt"/>
                <a:cs typeface="+mn-lt"/>
              </a:rPr>
              <a:t>We first done data cleaning. In data cleaning we done feature extraction, we extracted the features day and month from </a:t>
            </a:r>
            <a:r>
              <a:rPr lang="en-US" dirty="0" err="1">
                <a:ea typeface="+mn-lt"/>
                <a:cs typeface="+mn-lt"/>
              </a:rPr>
              <a:t>pdate</a:t>
            </a:r>
            <a:r>
              <a:rPr lang="en-US" dirty="0">
                <a:ea typeface="+mn-lt"/>
                <a:cs typeface="+mn-lt"/>
              </a:rPr>
              <a:t> column as shown in fig 5,</a:t>
            </a:r>
            <a:endParaRPr lang="en-US" dirty="0"/>
          </a:p>
        </p:txBody>
      </p:sp>
      <p:pic>
        <p:nvPicPr>
          <p:cNvPr id="4" name="Picture 4" descr="Graphical user interface, application&#10;&#10;Description automatically generated">
            <a:extLst>
              <a:ext uri="{FF2B5EF4-FFF2-40B4-BE49-F238E27FC236}">
                <a16:creationId xmlns="" xmlns:a16="http://schemas.microsoft.com/office/drawing/2014/main" id="{F901B73E-3033-41D7-B39D-79E90968F51A}"/>
              </a:ext>
            </a:extLst>
          </p:cNvPr>
          <p:cNvPicPr>
            <a:picLocks noChangeAspect="1"/>
          </p:cNvPicPr>
          <p:nvPr/>
        </p:nvPicPr>
        <p:blipFill rotWithShape="1">
          <a:blip r:embed="rId2"/>
          <a:srcRect r="49990"/>
          <a:stretch/>
        </p:blipFill>
        <p:spPr>
          <a:xfrm>
            <a:off x="6878793" y="2214694"/>
            <a:ext cx="4612398" cy="3981546"/>
          </a:xfrm>
          <a:prstGeom prst="rect">
            <a:avLst/>
          </a:prstGeom>
        </p:spPr>
      </p:pic>
    </p:spTree>
    <p:extLst>
      <p:ext uri="{BB962C8B-B14F-4D97-AF65-F5344CB8AC3E}">
        <p14:creationId xmlns="" xmlns:p14="http://schemas.microsoft.com/office/powerpoint/2010/main" val="2543973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33AEFE1-10D2-4FD5-8FA5-220CE731A02A}"/>
              </a:ext>
            </a:extLst>
          </p:cNvPr>
          <p:cNvSpPr txBox="1"/>
          <p:nvPr/>
        </p:nvSpPr>
        <p:spPr>
          <a:xfrm>
            <a:off x="1981199" y="687525"/>
            <a:ext cx="958752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We then explored categorical variables as shown in fig 6.</a:t>
            </a:r>
            <a:endParaRPr lang="en-US" sz="2800" dirty="0">
              <a:cs typeface="Calibri"/>
            </a:endParaRPr>
          </a:p>
        </p:txBody>
      </p:sp>
      <p:pic>
        <p:nvPicPr>
          <p:cNvPr id="3" name="Picture 3" descr="Graphical user interface, text, email&#10;&#10;Description automatically generated">
            <a:extLst>
              <a:ext uri="{FF2B5EF4-FFF2-40B4-BE49-F238E27FC236}">
                <a16:creationId xmlns="" xmlns:a16="http://schemas.microsoft.com/office/drawing/2014/main" id="{90AA7F98-A273-47AC-A940-7D047740A969}"/>
              </a:ext>
            </a:extLst>
          </p:cNvPr>
          <p:cNvPicPr>
            <a:picLocks noChangeAspect="1"/>
          </p:cNvPicPr>
          <p:nvPr/>
        </p:nvPicPr>
        <p:blipFill>
          <a:blip r:embed="rId2"/>
          <a:stretch>
            <a:fillRect/>
          </a:stretch>
        </p:blipFill>
        <p:spPr>
          <a:xfrm>
            <a:off x="2174631" y="1391814"/>
            <a:ext cx="7823199" cy="4064602"/>
          </a:xfrm>
          <a:prstGeom prst="rect">
            <a:avLst/>
          </a:prstGeom>
        </p:spPr>
      </p:pic>
      <p:sp>
        <p:nvSpPr>
          <p:cNvPr id="4" name="TextBox 3">
            <a:extLst>
              <a:ext uri="{FF2B5EF4-FFF2-40B4-BE49-F238E27FC236}">
                <a16:creationId xmlns="" xmlns:a16="http://schemas.microsoft.com/office/drawing/2014/main" id="{F82C4700-EC29-4BC0-903C-B1F3177AD3E8}"/>
              </a:ext>
            </a:extLst>
          </p:cNvPr>
          <p:cNvSpPr txBox="1"/>
          <p:nvPr/>
        </p:nvSpPr>
        <p:spPr>
          <a:xfrm>
            <a:off x="4333629" y="5637485"/>
            <a:ext cx="488266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500" dirty="0"/>
              <a:t> </a:t>
            </a:r>
            <a:r>
              <a:rPr lang="en-IN" sz="1600" dirty="0"/>
              <a:t>Fig 6 Exploring categorical variables</a:t>
            </a:r>
            <a:r>
              <a:rPr lang="en-US" sz="1600" dirty="0">
                <a:cs typeface="Calibri"/>
              </a:rPr>
              <a:t> </a:t>
            </a:r>
          </a:p>
        </p:txBody>
      </p:sp>
    </p:spTree>
    <p:extLst>
      <p:ext uri="{BB962C8B-B14F-4D97-AF65-F5344CB8AC3E}">
        <p14:creationId xmlns="" xmlns:p14="http://schemas.microsoft.com/office/powerpoint/2010/main" val="2054388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3A6F6EF-6F25-45C6-89EA-6A8C6B72E6B9}"/>
              </a:ext>
            </a:extLst>
          </p:cNvPr>
          <p:cNvSpPr txBox="1"/>
          <p:nvPr/>
        </p:nvSpPr>
        <p:spPr>
          <a:xfrm>
            <a:off x="640861" y="915044"/>
            <a:ext cx="10617199"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smtClean="0">
                <a:cs typeface="Calibri"/>
              </a:rPr>
              <a:t>We will be deleting the </a:t>
            </a:r>
            <a:r>
              <a:rPr lang="en-US" sz="2400" dirty="0" err="1" smtClean="0">
                <a:cs typeface="Calibri"/>
              </a:rPr>
              <a:t>pcircle</a:t>
            </a:r>
            <a:r>
              <a:rPr lang="en-US" sz="2400" dirty="0" smtClean="0">
                <a:cs typeface="Calibri"/>
              </a:rPr>
              <a:t> column because it only has one unique value, "UPW," as we discovered. After that, we noticed that column </a:t>
            </a:r>
            <a:r>
              <a:rPr lang="en-US" sz="2400" dirty="0" err="1" smtClean="0">
                <a:cs typeface="Calibri"/>
              </a:rPr>
              <a:t>msisdn</a:t>
            </a:r>
            <a:r>
              <a:rPr lang="en-US" sz="2400" dirty="0" smtClean="0">
                <a:cs typeface="Calibri"/>
              </a:rPr>
              <a:t> was a categorical column, so we converted it to numbers using a label encoder, as shown in fig. 7, to see how it related to the target variable and other feature variables.</a:t>
            </a:r>
            <a:endParaRPr lang="en-US" sz="2400" dirty="0">
              <a:cs typeface="Calibri"/>
            </a:endParaRPr>
          </a:p>
        </p:txBody>
      </p:sp>
      <p:pic>
        <p:nvPicPr>
          <p:cNvPr id="3" name="Picture 3" descr="Table&#10;&#10;Description automatically generated">
            <a:extLst>
              <a:ext uri="{FF2B5EF4-FFF2-40B4-BE49-F238E27FC236}">
                <a16:creationId xmlns="" xmlns:a16="http://schemas.microsoft.com/office/drawing/2014/main" id="{ABB19DD3-0B64-45A8-8F14-6FCC46E6A84C}"/>
              </a:ext>
            </a:extLst>
          </p:cNvPr>
          <p:cNvPicPr>
            <a:picLocks noChangeAspect="1"/>
          </p:cNvPicPr>
          <p:nvPr/>
        </p:nvPicPr>
        <p:blipFill>
          <a:blip r:embed="rId2"/>
          <a:stretch>
            <a:fillRect/>
          </a:stretch>
        </p:blipFill>
        <p:spPr>
          <a:xfrm>
            <a:off x="2731477" y="2854036"/>
            <a:ext cx="6435968" cy="3085949"/>
          </a:xfrm>
          <a:prstGeom prst="rect">
            <a:avLst/>
          </a:prstGeom>
        </p:spPr>
      </p:pic>
      <p:sp>
        <p:nvSpPr>
          <p:cNvPr id="4" name="TextBox 3">
            <a:extLst>
              <a:ext uri="{FF2B5EF4-FFF2-40B4-BE49-F238E27FC236}">
                <a16:creationId xmlns="" xmlns:a16="http://schemas.microsoft.com/office/drawing/2014/main" id="{4573D8C3-6E97-4A23-A758-F4E22AC9B9F9}"/>
              </a:ext>
            </a:extLst>
          </p:cNvPr>
          <p:cNvSpPr txBox="1"/>
          <p:nvPr/>
        </p:nvSpPr>
        <p:spPr>
          <a:xfrm>
            <a:off x="4479637" y="5939985"/>
            <a:ext cx="431604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a:t>Fig 7 Encoding column msisdn</a:t>
            </a:r>
            <a:r>
              <a:rPr lang="en-US" sz="1600" dirty="0">
                <a:cs typeface="Calibri"/>
              </a:rPr>
              <a:t> </a:t>
            </a:r>
          </a:p>
        </p:txBody>
      </p:sp>
    </p:spTree>
    <p:extLst>
      <p:ext uri="{BB962C8B-B14F-4D97-AF65-F5344CB8AC3E}">
        <p14:creationId xmlns="" xmlns:p14="http://schemas.microsoft.com/office/powerpoint/2010/main" val="2995344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68599" y="405167"/>
            <a:ext cx="9751060" cy="1168400"/>
          </a:xfrm>
        </p:spPr>
        <p:txBody>
          <a:bodyPr>
            <a:normAutofit/>
          </a:bodyPr>
          <a:lstStyle/>
          <a:p>
            <a:r>
              <a:rPr lang="en-US" sz="4000" dirty="0"/>
              <a:t>Agenda:</a:t>
            </a:r>
          </a:p>
        </p:txBody>
      </p:sp>
      <p:sp>
        <p:nvSpPr>
          <p:cNvPr id="14" name="Content Placeholder 13"/>
          <p:cNvSpPr>
            <a:spLocks noGrp="1"/>
          </p:cNvSpPr>
          <p:nvPr>
            <p:ph idx="1"/>
          </p:nvPr>
        </p:nvSpPr>
        <p:spPr>
          <a:xfrm>
            <a:off x="668599" y="1573567"/>
            <a:ext cx="6498336" cy="3505200"/>
          </a:xfrm>
        </p:spPr>
        <p:txBody>
          <a:bodyPr>
            <a:noAutofit/>
          </a:bodyPr>
          <a:lstStyle/>
          <a:p>
            <a:r>
              <a:rPr lang="en-US" sz="2400" dirty="0"/>
              <a:t>Introduction</a:t>
            </a:r>
          </a:p>
          <a:p>
            <a:r>
              <a:rPr lang="en-IN" sz="2400" dirty="0">
                <a:ea typeface="+mn-lt"/>
                <a:cs typeface="+mn-lt"/>
              </a:rPr>
              <a:t>Analytical Problem Framing</a:t>
            </a:r>
            <a:endParaRPr lang="en-US" sz="2400" dirty="0"/>
          </a:p>
          <a:p>
            <a:r>
              <a:rPr lang="en-US" sz="2400" dirty="0"/>
              <a:t>Exploratory Data Analysis (EDA)</a:t>
            </a:r>
          </a:p>
          <a:p>
            <a:r>
              <a:rPr lang="en-IN" sz="2400" dirty="0">
                <a:ea typeface="+mn-lt"/>
                <a:cs typeface="+mn-lt"/>
              </a:rPr>
              <a:t>Model/s Development and Evaluation</a:t>
            </a:r>
          </a:p>
          <a:p>
            <a:r>
              <a:rPr lang="en-IN" sz="2400" dirty="0">
                <a:ea typeface="+mn-lt"/>
                <a:cs typeface="+mn-lt"/>
              </a:rPr>
              <a:t>Conclusion</a:t>
            </a:r>
            <a:endParaRPr lang="en-US" sz="2400" dirty="0"/>
          </a:p>
          <a:p>
            <a:r>
              <a:rPr lang="en-US" sz="2400" dirty="0"/>
              <a:t>Inference</a:t>
            </a:r>
          </a:p>
          <a:p>
            <a:r>
              <a:rPr lang="en-US" sz="2400" dirty="0"/>
              <a:t>Future Work</a:t>
            </a:r>
          </a:p>
          <a:p>
            <a:r>
              <a:rPr lang="en-IN" sz="2400" dirty="0">
                <a:ea typeface="+mn-lt"/>
                <a:cs typeface="+mn-lt"/>
              </a:rPr>
              <a:t>Acknowledgement</a:t>
            </a:r>
            <a:endParaRPr lang="en-US" sz="2400" dirty="0"/>
          </a:p>
        </p:txBody>
      </p:sp>
      <p:pic>
        <p:nvPicPr>
          <p:cNvPr id="3" name="Picture 2">
            <a:extLst>
              <a:ext uri="{FF2B5EF4-FFF2-40B4-BE49-F238E27FC236}">
                <a16:creationId xmlns="" xmlns:a16="http://schemas.microsoft.com/office/drawing/2014/main" id="{2633F0B1-CA86-45ED-BFD5-A1A89F250883}"/>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994400" y="3200400"/>
            <a:ext cx="5685536" cy="3962400"/>
          </a:xfrm>
          <a:prstGeom prst="rect">
            <a:avLst/>
          </a:prstGeom>
        </p:spPr>
      </p:pic>
    </p:spTree>
    <p:extLst>
      <p:ext uri="{BB962C8B-B14F-4D97-AF65-F5344CB8AC3E}">
        <p14:creationId xmlns="" xmlns:p14="http://schemas.microsoft.com/office/powerpoint/2010/main" val="101646480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90C90BA-11D5-422A-8730-CC6D5F706473}"/>
              </a:ext>
            </a:extLst>
          </p:cNvPr>
          <p:cNvSpPr txBox="1"/>
          <p:nvPr/>
        </p:nvSpPr>
        <p:spPr>
          <a:xfrm>
            <a:off x="816040" y="2245193"/>
            <a:ext cx="10587891"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smtClean="0">
                <a:cs typeface="Calibri"/>
              </a:rPr>
              <a:t>The correlation </a:t>
            </a:r>
            <a:r>
              <a:rPr lang="en-US" sz="2400" dirty="0" smtClean="0">
                <a:cs typeface="Calibri"/>
              </a:rPr>
              <a:t>heat map </a:t>
            </a:r>
            <a:r>
              <a:rPr lang="en-US" sz="2400" dirty="0" smtClean="0">
                <a:cs typeface="Calibri"/>
              </a:rPr>
              <a:t>was then examined. We discovered </a:t>
            </a:r>
            <a:r>
              <a:rPr lang="en-US" sz="2400" dirty="0" err="1" smtClean="0">
                <a:cs typeface="Calibri"/>
              </a:rPr>
              <a:t>multicollinearity</a:t>
            </a:r>
            <a:r>
              <a:rPr lang="en-US" sz="2400" dirty="0" smtClean="0">
                <a:cs typeface="Calibri"/>
              </a:rPr>
              <a:t> between columns when examining the correlation </a:t>
            </a:r>
            <a:r>
              <a:rPr lang="en-US" sz="2400" dirty="0" smtClean="0">
                <a:cs typeface="Calibri"/>
              </a:rPr>
              <a:t>heat map. </a:t>
            </a:r>
          </a:p>
          <a:p>
            <a:pPr algn="just"/>
            <a:endParaRPr lang="en-US" sz="2400" dirty="0" smtClean="0">
              <a:cs typeface="Calibri"/>
            </a:endParaRPr>
          </a:p>
          <a:p>
            <a:pPr algn="just"/>
            <a:r>
              <a:rPr lang="en-US" sz="2400" dirty="0" smtClean="0">
                <a:cs typeface="Calibri"/>
              </a:rPr>
              <a:t>Additionally, we found that there was no association in the unnamed: 0, </a:t>
            </a:r>
            <a:r>
              <a:rPr lang="en-US" sz="2400" dirty="0" err="1" smtClean="0">
                <a:cs typeface="Calibri"/>
              </a:rPr>
              <a:t>msisdn</a:t>
            </a:r>
            <a:r>
              <a:rPr lang="en-US" sz="2400" dirty="0" smtClean="0">
                <a:cs typeface="Calibri"/>
              </a:rPr>
              <a:t>, last </a:t>
            </a:r>
            <a:r>
              <a:rPr lang="en-US" sz="2400" dirty="0" err="1" smtClean="0">
                <a:cs typeface="Calibri"/>
              </a:rPr>
              <a:t>rechdate</a:t>
            </a:r>
            <a:r>
              <a:rPr lang="en-US" sz="2400" dirty="0" smtClean="0">
                <a:cs typeface="Calibri"/>
              </a:rPr>
              <a:t> ma, and last </a:t>
            </a:r>
            <a:r>
              <a:rPr lang="en-US" sz="2400" dirty="0" err="1" smtClean="0">
                <a:cs typeface="Calibri"/>
              </a:rPr>
              <a:t>rechdate</a:t>
            </a:r>
            <a:r>
              <a:rPr lang="en-US" sz="2400" dirty="0" smtClean="0">
                <a:cs typeface="Calibri"/>
              </a:rPr>
              <a:t> </a:t>
            </a:r>
            <a:r>
              <a:rPr lang="en-US" sz="2400" dirty="0" err="1" smtClean="0">
                <a:cs typeface="Calibri"/>
              </a:rPr>
              <a:t>da</a:t>
            </a:r>
            <a:r>
              <a:rPr lang="en-US" sz="2400" dirty="0" smtClean="0">
                <a:cs typeface="Calibri"/>
              </a:rPr>
              <a:t> columns, therefore we are deleting them</a:t>
            </a:r>
            <a:r>
              <a:rPr lang="en-US" sz="2400" dirty="0" smtClean="0">
                <a:cs typeface="Calibri"/>
              </a:rPr>
              <a:t>.</a:t>
            </a:r>
          </a:p>
          <a:p>
            <a:pPr algn="just"/>
            <a:r>
              <a:rPr lang="en-US" sz="2400" dirty="0">
                <a:cs typeface="Calibri"/>
              </a:rPr>
              <a:t> </a:t>
            </a:r>
          </a:p>
          <a:p>
            <a:pPr algn="just"/>
            <a:r>
              <a:rPr lang="en-US" sz="2400" dirty="0" smtClean="0">
                <a:cs typeface="Calibri"/>
              </a:rPr>
              <a:t>We next used the z-score and </a:t>
            </a:r>
            <a:r>
              <a:rPr lang="en-US" sz="2400" dirty="0" err="1" smtClean="0">
                <a:cs typeface="Calibri"/>
              </a:rPr>
              <a:t>winsorization</a:t>
            </a:r>
            <a:r>
              <a:rPr lang="en-US" sz="2400" dirty="0" smtClean="0">
                <a:cs typeface="Calibri"/>
              </a:rPr>
              <a:t> methods to remove the outliers from the dataset. </a:t>
            </a:r>
            <a:r>
              <a:rPr lang="en-US" sz="2400" dirty="0">
                <a:cs typeface="Calibri"/>
              </a:rPr>
              <a:t> </a:t>
            </a:r>
          </a:p>
        </p:txBody>
      </p:sp>
    </p:spTree>
    <p:extLst>
      <p:ext uri="{BB962C8B-B14F-4D97-AF65-F5344CB8AC3E}">
        <p14:creationId xmlns="" xmlns:p14="http://schemas.microsoft.com/office/powerpoint/2010/main" val="1279784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764520-E409-4C1F-B7E8-7796DC11E3E3}"/>
              </a:ext>
            </a:extLst>
          </p:cNvPr>
          <p:cNvSpPr>
            <a:spLocks noGrp="1"/>
          </p:cNvSpPr>
          <p:nvPr>
            <p:ph type="title"/>
          </p:nvPr>
        </p:nvSpPr>
        <p:spPr>
          <a:xfrm>
            <a:off x="913774" y="415317"/>
            <a:ext cx="10364451" cy="1596177"/>
          </a:xfrm>
        </p:spPr>
        <p:txBody>
          <a:bodyPr>
            <a:normAutofit/>
          </a:bodyPr>
          <a:lstStyle/>
          <a:p>
            <a:r>
              <a:rPr lang="en-IN" sz="4000" b="1" dirty="0">
                <a:latin typeface="+mn-lt"/>
                <a:ea typeface="+mj-lt"/>
                <a:cs typeface="+mj-lt"/>
              </a:rPr>
              <a:t>Data Inputs- Logic- Output Relationships</a:t>
            </a:r>
            <a:endParaRPr lang="en-US" sz="4000" b="1" dirty="0">
              <a:latin typeface="+mn-lt"/>
              <a:cs typeface="Calibri Light"/>
            </a:endParaRPr>
          </a:p>
        </p:txBody>
      </p:sp>
      <p:sp>
        <p:nvSpPr>
          <p:cNvPr id="3" name="Content Placeholder 2">
            <a:extLst>
              <a:ext uri="{FF2B5EF4-FFF2-40B4-BE49-F238E27FC236}">
                <a16:creationId xmlns="" xmlns:a16="http://schemas.microsoft.com/office/drawing/2014/main" id="{6669D0FC-D374-4A62-83FE-C9D6B705F1A9}"/>
              </a:ext>
            </a:extLst>
          </p:cNvPr>
          <p:cNvSpPr>
            <a:spLocks noGrp="1"/>
          </p:cNvSpPr>
          <p:nvPr>
            <p:ph idx="1"/>
          </p:nvPr>
        </p:nvSpPr>
        <p:spPr>
          <a:xfrm>
            <a:off x="838200" y="1825625"/>
            <a:ext cx="10515600" cy="4966799"/>
          </a:xfrm>
        </p:spPr>
        <p:txBody>
          <a:bodyPr vert="horz" lIns="91440" tIns="45720" rIns="91440" bIns="45720" rtlCol="0" anchor="t">
            <a:normAutofit/>
          </a:bodyPr>
          <a:lstStyle/>
          <a:p>
            <a:pPr marL="0" indent="0">
              <a:buNone/>
            </a:pPr>
            <a:r>
              <a:rPr lang="en-IN" dirty="0">
                <a:ea typeface="+mn-lt"/>
                <a:cs typeface="+mn-lt"/>
              </a:rPr>
              <a:t>Here we check the correlation between all our feature variables with target variable label as shown in fig 8.</a:t>
            </a:r>
          </a:p>
          <a:p>
            <a:pPr marL="0" indent="0">
              <a:buNone/>
            </a:pPr>
            <a:endParaRPr lang="en-IN" dirty="0">
              <a:cs typeface="Calibri"/>
            </a:endParaRPr>
          </a:p>
        </p:txBody>
      </p:sp>
      <p:pic>
        <p:nvPicPr>
          <p:cNvPr id="4" name="Picture 4" descr="Chart&#10;&#10;Description automatically generated">
            <a:extLst>
              <a:ext uri="{FF2B5EF4-FFF2-40B4-BE49-F238E27FC236}">
                <a16:creationId xmlns="" xmlns:a16="http://schemas.microsoft.com/office/drawing/2014/main" id="{4164DE6F-F006-4F10-AE2A-78EE0E8FF15D}"/>
              </a:ext>
            </a:extLst>
          </p:cNvPr>
          <p:cNvPicPr>
            <a:picLocks noChangeAspect="1"/>
          </p:cNvPicPr>
          <p:nvPr/>
        </p:nvPicPr>
        <p:blipFill>
          <a:blip r:embed="rId2"/>
          <a:stretch>
            <a:fillRect/>
          </a:stretch>
        </p:blipFill>
        <p:spPr>
          <a:xfrm>
            <a:off x="2904037" y="2823623"/>
            <a:ext cx="6383925" cy="3619060"/>
          </a:xfrm>
          <a:prstGeom prst="rect">
            <a:avLst/>
          </a:prstGeom>
        </p:spPr>
      </p:pic>
    </p:spTree>
    <p:extLst>
      <p:ext uri="{BB962C8B-B14F-4D97-AF65-F5344CB8AC3E}">
        <p14:creationId xmlns="" xmlns:p14="http://schemas.microsoft.com/office/powerpoint/2010/main" val="3331118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EB252E1-E694-4128-82E3-23C62D564160}"/>
              </a:ext>
            </a:extLst>
          </p:cNvPr>
          <p:cNvSpPr txBox="1"/>
          <p:nvPr/>
        </p:nvSpPr>
        <p:spPr>
          <a:xfrm>
            <a:off x="748323" y="1579775"/>
            <a:ext cx="1069535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smtClean="0">
                <a:cs typeface="Calibri"/>
              </a:rPr>
              <a:t>We see that the columns </a:t>
            </a:r>
            <a:r>
              <a:rPr lang="en-US" sz="2800" dirty="0" err="1" smtClean="0">
                <a:cs typeface="Calibri"/>
              </a:rPr>
              <a:t>cnt</a:t>
            </a:r>
            <a:r>
              <a:rPr lang="en-US" sz="2800" dirty="0" smtClean="0">
                <a:cs typeface="Calibri"/>
              </a:rPr>
              <a:t> ma rech30 and </a:t>
            </a:r>
            <a:r>
              <a:rPr lang="en-US" sz="2800" dirty="0" err="1" smtClean="0">
                <a:cs typeface="Calibri"/>
              </a:rPr>
              <a:t>cnt</a:t>
            </a:r>
            <a:r>
              <a:rPr lang="en-US" sz="2800" dirty="0" smtClean="0">
                <a:cs typeface="Calibri"/>
              </a:rPr>
              <a:t> ma rech90 have a strong positive correlation with the label. This indicates that as the values of </a:t>
            </a:r>
            <a:r>
              <a:rPr lang="en-US" sz="2800" dirty="0" err="1" smtClean="0">
                <a:cs typeface="Calibri"/>
              </a:rPr>
              <a:t>cnt</a:t>
            </a:r>
            <a:r>
              <a:rPr lang="en-US" sz="2800" dirty="0" smtClean="0">
                <a:cs typeface="Calibri"/>
              </a:rPr>
              <a:t> ma rech30 and </a:t>
            </a:r>
            <a:r>
              <a:rPr lang="en-US" sz="2800" dirty="0" err="1" smtClean="0">
                <a:cs typeface="Calibri"/>
              </a:rPr>
              <a:t>cnt</a:t>
            </a:r>
            <a:r>
              <a:rPr lang="en-US" sz="2800" dirty="0" smtClean="0">
                <a:cs typeface="Calibri"/>
              </a:rPr>
              <a:t> ma rech90 rise, so does the likelihood that a client is not engaging in fraud</a:t>
            </a:r>
            <a:r>
              <a:rPr lang="en-US" sz="2800" dirty="0" smtClean="0">
                <a:cs typeface="Calibri"/>
              </a:rPr>
              <a:t>.</a:t>
            </a:r>
          </a:p>
          <a:p>
            <a:endParaRPr lang="en-US" sz="2800" dirty="0">
              <a:cs typeface="Calibri"/>
            </a:endParaRPr>
          </a:p>
          <a:p>
            <a:r>
              <a:rPr lang="en-US" sz="2800" dirty="0" smtClean="0">
                <a:cs typeface="Segoe UI"/>
              </a:rPr>
              <a:t>We also notice that the columns </a:t>
            </a:r>
            <a:r>
              <a:rPr lang="en-US" sz="2800" dirty="0" err="1" smtClean="0">
                <a:cs typeface="Segoe UI"/>
              </a:rPr>
              <a:t>aon</a:t>
            </a:r>
            <a:r>
              <a:rPr lang="en-US" sz="2800" dirty="0" smtClean="0">
                <a:cs typeface="Segoe UI"/>
              </a:rPr>
              <a:t>, medianmarechprebal30, and </a:t>
            </a:r>
            <a:r>
              <a:rPr lang="en-US" sz="2800" dirty="0" err="1" smtClean="0">
                <a:cs typeface="Segoe UI"/>
              </a:rPr>
              <a:t>fr</a:t>
            </a:r>
            <a:r>
              <a:rPr lang="en-US" sz="2800" dirty="0" smtClean="0">
                <a:cs typeface="Segoe UI"/>
              </a:rPr>
              <a:t> </a:t>
            </a:r>
            <a:r>
              <a:rPr lang="en-US" sz="2800" dirty="0" err="1" smtClean="0">
                <a:cs typeface="Segoe UI"/>
              </a:rPr>
              <a:t>da</a:t>
            </a:r>
            <a:r>
              <a:rPr lang="en-US" sz="2800" dirty="0" smtClean="0">
                <a:cs typeface="Segoe UI"/>
              </a:rPr>
              <a:t> rech90 are negatively linked with label, which implies that when these three variables rise, so does the likelihood that a client will commit </a:t>
            </a:r>
            <a:r>
              <a:rPr lang="en-US" sz="2800" dirty="0" smtClean="0">
                <a:cs typeface="Segoe UI"/>
              </a:rPr>
              <a:t>fraud</a:t>
            </a:r>
            <a:r>
              <a:rPr lang="en-IN" sz="2800" dirty="0" smtClean="0">
                <a:cs typeface="Segoe UI"/>
              </a:rPr>
              <a:t>.</a:t>
            </a:r>
            <a:r>
              <a:rPr lang="en-US" sz="2800" dirty="0">
                <a:cs typeface="Calibri"/>
              </a:rPr>
              <a:t> </a:t>
            </a:r>
          </a:p>
        </p:txBody>
      </p:sp>
    </p:spTree>
    <p:extLst>
      <p:ext uri="{BB962C8B-B14F-4D97-AF65-F5344CB8AC3E}">
        <p14:creationId xmlns="" xmlns:p14="http://schemas.microsoft.com/office/powerpoint/2010/main" val="1198258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1E5D063-247D-44FD-B019-F318C2786432}"/>
              </a:ext>
            </a:extLst>
          </p:cNvPr>
          <p:cNvSpPr txBox="1"/>
          <p:nvPr/>
        </p:nvSpPr>
        <p:spPr>
          <a:xfrm>
            <a:off x="816708" y="1097174"/>
            <a:ext cx="1117404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latin typeface="WordVisi_MSFontService"/>
              </a:rPr>
              <a:t>Set of assumptions related to the problem under consideration</a:t>
            </a:r>
            <a:endParaRPr lang="en-US" sz="4000" b="1" dirty="0">
              <a:cs typeface="Calibri"/>
            </a:endParaRPr>
          </a:p>
        </p:txBody>
      </p:sp>
      <p:sp>
        <p:nvSpPr>
          <p:cNvPr id="3" name="TextBox 2">
            <a:extLst>
              <a:ext uri="{FF2B5EF4-FFF2-40B4-BE49-F238E27FC236}">
                <a16:creationId xmlns="" xmlns:a16="http://schemas.microsoft.com/office/drawing/2014/main" id="{8C5BC81B-F9EC-493F-8D6D-3AC1C2F5DDC9}"/>
              </a:ext>
            </a:extLst>
          </p:cNvPr>
          <p:cNvSpPr txBox="1"/>
          <p:nvPr/>
        </p:nvSpPr>
        <p:spPr>
          <a:xfrm>
            <a:off x="943709" y="2643909"/>
            <a:ext cx="10675814"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cs typeface="Segoe UI"/>
              </a:rPr>
              <a:t>By looking into the target variable label we assumed that it was </a:t>
            </a:r>
            <a:r>
              <a:rPr lang="en-US" sz="2400" dirty="0">
                <a:cs typeface="Calibri"/>
              </a:rPr>
              <a:t> </a:t>
            </a:r>
            <a:r>
              <a:rPr lang="en-IN" sz="2400" dirty="0">
                <a:cs typeface="Segoe UI"/>
              </a:rPr>
              <a:t>a </a:t>
            </a:r>
            <a:r>
              <a:rPr lang="en-US" sz="2400" dirty="0">
                <a:cs typeface="Calibri"/>
              </a:rPr>
              <a:t> </a:t>
            </a:r>
            <a:r>
              <a:rPr lang="en-IN" sz="2400" dirty="0">
                <a:cs typeface="Segoe UI"/>
              </a:rPr>
              <a:t>classification type of problem.</a:t>
            </a:r>
            <a:r>
              <a:rPr lang="en-US" sz="2400" dirty="0">
                <a:cs typeface="Calibri"/>
              </a:rPr>
              <a:t> </a:t>
            </a:r>
          </a:p>
          <a:p>
            <a:endParaRPr lang="en-US" sz="2400" dirty="0">
              <a:cs typeface="Calibri"/>
            </a:endParaRPr>
          </a:p>
          <a:p>
            <a:r>
              <a:rPr lang="en-IN" sz="2400" dirty="0">
                <a:cs typeface="Segoe UI"/>
              </a:rPr>
              <a:t>We observed multicollinearity in between columns so we assumed </a:t>
            </a:r>
            <a:r>
              <a:rPr lang="en-US" sz="2400" dirty="0">
                <a:cs typeface="Calibri"/>
              </a:rPr>
              <a:t> </a:t>
            </a:r>
            <a:r>
              <a:rPr lang="en-IN" sz="2400" dirty="0">
                <a:cs typeface="Segoe UI"/>
              </a:rPr>
              <a:t>that we will be using Principal Component Analysis (PCA).</a:t>
            </a:r>
            <a:r>
              <a:rPr lang="en-US" sz="2400" dirty="0">
                <a:cs typeface="Calibri"/>
              </a:rPr>
              <a:t> </a:t>
            </a:r>
          </a:p>
          <a:p>
            <a:endParaRPr lang="en-US" sz="2400" dirty="0">
              <a:cs typeface="Calibri"/>
            </a:endParaRPr>
          </a:p>
          <a:p>
            <a:r>
              <a:rPr lang="en-IN" sz="2400" dirty="0">
                <a:cs typeface="Segoe UI"/>
              </a:rPr>
              <a:t>We also observed that only one single unique value was present in </a:t>
            </a:r>
            <a:r>
              <a:rPr lang="en-US" sz="2400" dirty="0">
                <a:cs typeface="Calibri"/>
              </a:rPr>
              <a:t> </a:t>
            </a:r>
            <a:r>
              <a:rPr lang="en-IN" sz="2400" dirty="0" err="1">
                <a:cs typeface="Segoe UI"/>
              </a:rPr>
              <a:t>pcircle</a:t>
            </a:r>
            <a:r>
              <a:rPr lang="en-IN" sz="2400" dirty="0">
                <a:cs typeface="Segoe UI"/>
              </a:rPr>
              <a:t> and in year in </a:t>
            </a:r>
            <a:r>
              <a:rPr lang="en-IN" sz="2400" dirty="0" err="1">
                <a:cs typeface="Segoe UI"/>
              </a:rPr>
              <a:t>pdate</a:t>
            </a:r>
            <a:r>
              <a:rPr lang="en-IN" sz="2400" dirty="0">
                <a:cs typeface="Segoe UI"/>
              </a:rPr>
              <a:t> column and in Unnamed: 0 all the </a:t>
            </a:r>
            <a:r>
              <a:rPr lang="en-US" sz="2400" dirty="0">
                <a:cs typeface="Calibri"/>
              </a:rPr>
              <a:t> </a:t>
            </a:r>
            <a:r>
              <a:rPr lang="en-IN" sz="2400" dirty="0">
                <a:cs typeface="Segoe UI"/>
              </a:rPr>
              <a:t>numbers were unique without any correlation so we assumed that </a:t>
            </a:r>
            <a:r>
              <a:rPr lang="en-US" sz="2400" dirty="0">
                <a:cs typeface="Calibri"/>
              </a:rPr>
              <a:t> </a:t>
            </a:r>
            <a:r>
              <a:rPr lang="en-IN" sz="2400" dirty="0">
                <a:cs typeface="Segoe UI"/>
              </a:rPr>
              <a:t>we will be dropping these columns.</a:t>
            </a:r>
            <a:r>
              <a:rPr lang="en-US" sz="2400" dirty="0">
                <a:cs typeface="Calibri"/>
              </a:rPr>
              <a:t> </a:t>
            </a:r>
          </a:p>
        </p:txBody>
      </p:sp>
    </p:spTree>
    <p:extLst>
      <p:ext uri="{BB962C8B-B14F-4D97-AF65-F5344CB8AC3E}">
        <p14:creationId xmlns="" xmlns:p14="http://schemas.microsoft.com/office/powerpoint/2010/main" val="3882300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4504699-66C3-453D-8059-81FD527E72FA}"/>
              </a:ext>
            </a:extLst>
          </p:cNvPr>
          <p:cNvSpPr txBox="1"/>
          <p:nvPr/>
        </p:nvSpPr>
        <p:spPr>
          <a:xfrm>
            <a:off x="860669" y="1558458"/>
            <a:ext cx="1047066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600" b="1" dirty="0">
                <a:latin typeface="WordVisi_MSFontService"/>
              </a:rPr>
              <a:t>Hardware and Software Requirements and Tools Used</a:t>
            </a:r>
            <a:endParaRPr lang="en-US" sz="3600" b="1" dirty="0">
              <a:cs typeface="Calibri"/>
            </a:endParaRPr>
          </a:p>
        </p:txBody>
      </p:sp>
      <p:sp>
        <p:nvSpPr>
          <p:cNvPr id="3" name="TextBox 2">
            <a:extLst>
              <a:ext uri="{FF2B5EF4-FFF2-40B4-BE49-F238E27FC236}">
                <a16:creationId xmlns="" xmlns:a16="http://schemas.microsoft.com/office/drawing/2014/main" id="{8A6762C8-9695-4EB9-8D97-B4DFE666BB4D}"/>
              </a:ext>
            </a:extLst>
          </p:cNvPr>
          <p:cNvSpPr txBox="1"/>
          <p:nvPr/>
        </p:nvSpPr>
        <p:spPr>
          <a:xfrm>
            <a:off x="720970" y="2482095"/>
            <a:ext cx="10460891"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200" dirty="0">
                <a:cs typeface="Segoe UI"/>
              </a:rPr>
              <a:t>This project was done on laptop with i5 processor with quad cores and eight threads with 8gb of ram and latest GeForce GTX 1650 GPU on Anaconda, </a:t>
            </a:r>
            <a:r>
              <a:rPr lang="en-IN" sz="2200" dirty="0" err="1">
                <a:cs typeface="Segoe UI"/>
              </a:rPr>
              <a:t>jupyter</a:t>
            </a:r>
            <a:r>
              <a:rPr lang="en-IN" sz="2200" dirty="0">
                <a:cs typeface="Segoe UI"/>
              </a:rPr>
              <a:t> notebook.</a:t>
            </a:r>
          </a:p>
          <a:p>
            <a:pPr algn="just"/>
            <a:endParaRPr lang="en-US" sz="2200" dirty="0">
              <a:cs typeface="Calibri"/>
            </a:endParaRPr>
          </a:p>
          <a:p>
            <a:pPr algn="just"/>
            <a:r>
              <a:rPr lang="en-IN" sz="2200" dirty="0">
                <a:cs typeface="Segoe UI"/>
              </a:rPr>
              <a:t>The tools, libraries and packages we used for accomplishing this project are pandas, </a:t>
            </a:r>
            <a:r>
              <a:rPr lang="en-IN" sz="2200" dirty="0" err="1">
                <a:cs typeface="Segoe UI"/>
              </a:rPr>
              <a:t>numpy</a:t>
            </a:r>
            <a:r>
              <a:rPr lang="en-IN" sz="2200" dirty="0">
                <a:cs typeface="Segoe UI"/>
              </a:rPr>
              <a:t>, matplotlib,  seaborn, </a:t>
            </a:r>
            <a:r>
              <a:rPr lang="en-IN" sz="2200" dirty="0" err="1">
                <a:cs typeface="Segoe UI"/>
              </a:rPr>
              <a:t>scipy</a:t>
            </a:r>
            <a:r>
              <a:rPr lang="en-IN" sz="2200" dirty="0">
                <a:cs typeface="Segoe UI"/>
              </a:rPr>
              <a:t> stats, </a:t>
            </a:r>
            <a:r>
              <a:rPr lang="en-IN" sz="2200" dirty="0" err="1">
                <a:cs typeface="Segoe UI"/>
              </a:rPr>
              <a:t>sklearn</a:t>
            </a:r>
            <a:r>
              <a:rPr lang="en-IN" sz="2200" dirty="0">
                <a:cs typeface="Segoe UI"/>
              </a:rPr>
              <a:t> decomposition </a:t>
            </a:r>
            <a:r>
              <a:rPr lang="en-IN" sz="2200" dirty="0" err="1">
                <a:cs typeface="Segoe UI"/>
              </a:rPr>
              <a:t>pca</a:t>
            </a:r>
            <a:r>
              <a:rPr lang="en-IN" sz="2200" dirty="0">
                <a:cs typeface="Segoe UI"/>
              </a:rPr>
              <a:t>, </a:t>
            </a:r>
            <a:r>
              <a:rPr lang="en-IN" sz="2200" dirty="0" err="1">
                <a:cs typeface="Segoe UI"/>
              </a:rPr>
              <a:t>sklearn</a:t>
            </a:r>
            <a:r>
              <a:rPr lang="en-IN" sz="2200" dirty="0">
                <a:cs typeface="Segoe UI"/>
              </a:rPr>
              <a:t> </a:t>
            </a:r>
            <a:r>
              <a:rPr lang="en-IN" sz="2200" dirty="0" err="1">
                <a:cs typeface="Segoe UI"/>
              </a:rPr>
              <a:t>standardscaler</a:t>
            </a:r>
            <a:r>
              <a:rPr lang="en-IN" sz="2200" dirty="0">
                <a:cs typeface="Segoe UI"/>
              </a:rPr>
              <a:t>, collections counter, </a:t>
            </a:r>
            <a:r>
              <a:rPr lang="en-IN" sz="2200" dirty="0" err="1">
                <a:cs typeface="Segoe UI"/>
              </a:rPr>
              <a:t>imblearn</a:t>
            </a:r>
            <a:r>
              <a:rPr lang="en-IN" sz="2200" dirty="0">
                <a:cs typeface="Segoe UI"/>
              </a:rPr>
              <a:t> </a:t>
            </a:r>
            <a:r>
              <a:rPr lang="en-IN" sz="2200" dirty="0" err="1">
                <a:cs typeface="Segoe UI"/>
              </a:rPr>
              <a:t>SmoteTomek</a:t>
            </a:r>
            <a:r>
              <a:rPr lang="en-IN" sz="2200" dirty="0">
                <a:cs typeface="Segoe UI"/>
              </a:rPr>
              <a:t>, GridSearchCV, joblib.</a:t>
            </a:r>
            <a:r>
              <a:rPr lang="en-US" sz="2200" dirty="0">
                <a:cs typeface="Calibri"/>
              </a:rPr>
              <a:t> </a:t>
            </a:r>
          </a:p>
          <a:p>
            <a:pPr algn="just"/>
            <a:endParaRPr lang="en-US" sz="2200" dirty="0">
              <a:cs typeface="Calibri"/>
            </a:endParaRPr>
          </a:p>
          <a:p>
            <a:pPr algn="just"/>
            <a:r>
              <a:rPr lang="en-IN" sz="2200" dirty="0">
                <a:cs typeface="Segoe UI"/>
              </a:rPr>
              <a:t>Through pandas library we loaded our csv file ‘Data file’ into </a:t>
            </a:r>
            <a:r>
              <a:rPr lang="en-IN" sz="2200" dirty="0" err="1">
                <a:cs typeface="Segoe UI"/>
              </a:rPr>
              <a:t>dataframe</a:t>
            </a:r>
            <a:r>
              <a:rPr lang="en-IN" sz="2200" dirty="0">
                <a:cs typeface="Segoe UI"/>
              </a:rPr>
              <a:t> and performed data manipulation and analysis. Through pandas library we converted </a:t>
            </a:r>
            <a:r>
              <a:rPr lang="en-IN" sz="2200" dirty="0" err="1">
                <a:cs typeface="Segoe UI"/>
              </a:rPr>
              <a:t>pdate</a:t>
            </a:r>
            <a:r>
              <a:rPr lang="en-IN" sz="2200" dirty="0">
                <a:cs typeface="Segoe UI"/>
              </a:rPr>
              <a:t> column to datetime format from which we were able to extract day and month column.</a:t>
            </a:r>
            <a:r>
              <a:rPr lang="en-US" sz="2200" dirty="0">
                <a:cs typeface="Calibri"/>
              </a:rPr>
              <a:t> </a:t>
            </a:r>
          </a:p>
        </p:txBody>
      </p:sp>
    </p:spTree>
    <p:extLst>
      <p:ext uri="{BB962C8B-B14F-4D97-AF65-F5344CB8AC3E}">
        <p14:creationId xmlns="" xmlns:p14="http://schemas.microsoft.com/office/powerpoint/2010/main" val="218008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FFCDFD6-679A-476F-B4DA-6C8F44FFCA99}"/>
              </a:ext>
            </a:extLst>
          </p:cNvPr>
          <p:cNvSpPr txBox="1"/>
          <p:nvPr/>
        </p:nvSpPr>
        <p:spPr>
          <a:xfrm>
            <a:off x="542992" y="1761393"/>
            <a:ext cx="10832122"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rtl="0">
              <a:buFont typeface="Arial" panose="020B0604020202020204" pitchFamily="34" charset="0"/>
              <a:buChar char="•"/>
            </a:pPr>
            <a:r>
              <a:rPr lang="en-IN" sz="2000" dirty="0">
                <a:ea typeface="Segoe UI"/>
                <a:cs typeface="Segoe UI"/>
              </a:rPr>
              <a:t>With the help of NumPy we worked with arrays.</a:t>
            </a:r>
            <a:r>
              <a:rPr lang="en-IN" sz="2000" dirty="0">
                <a:ea typeface="Calibri"/>
                <a:cs typeface="Calibri"/>
              </a:rPr>
              <a:t> </a:t>
            </a:r>
            <a:endParaRPr lang="en-IN" sz="2000" dirty="0">
              <a:ea typeface="Segoe UI"/>
              <a:cs typeface="Calibri"/>
            </a:endParaRPr>
          </a:p>
          <a:p>
            <a:pPr marL="342900" indent="-342900" algn="just" rtl="0">
              <a:buFont typeface="Arial" panose="020B0604020202020204" pitchFamily="34" charset="0"/>
              <a:buChar char="•"/>
            </a:pPr>
            <a:r>
              <a:rPr lang="en-IN" sz="2000" dirty="0">
                <a:ea typeface="Segoe UI"/>
                <a:cs typeface="Segoe UI"/>
              </a:rPr>
              <a:t>With the help of matplotlib and seaborn we did plot various graphs and figures and done data visualization.</a:t>
            </a:r>
            <a:r>
              <a:rPr lang="en-IN" sz="2000" dirty="0">
                <a:ea typeface="Calibri"/>
                <a:cs typeface="Calibri"/>
              </a:rPr>
              <a:t> </a:t>
            </a:r>
            <a:endParaRPr lang="en-IN" sz="2000" dirty="0">
              <a:ea typeface="Segoe UI"/>
              <a:cs typeface="Calibri"/>
            </a:endParaRPr>
          </a:p>
          <a:p>
            <a:pPr marL="342900" indent="-342900" algn="just" rtl="0">
              <a:buFont typeface="Arial" panose="020B0604020202020204" pitchFamily="34" charset="0"/>
              <a:buChar char="•"/>
            </a:pPr>
            <a:r>
              <a:rPr lang="en-IN" sz="2000" dirty="0">
                <a:ea typeface="Segoe UI"/>
                <a:cs typeface="Segoe UI"/>
              </a:rPr>
              <a:t>With SciPy stats we treated outliers through </a:t>
            </a:r>
            <a:r>
              <a:rPr lang="en-IN" sz="2000" dirty="0" err="1">
                <a:ea typeface="Segoe UI"/>
                <a:cs typeface="Segoe UI"/>
              </a:rPr>
              <a:t>winsorization</a:t>
            </a:r>
            <a:r>
              <a:rPr lang="en-IN" sz="2000" dirty="0">
                <a:ea typeface="Segoe UI"/>
                <a:cs typeface="Segoe UI"/>
              </a:rPr>
              <a:t> technique.</a:t>
            </a:r>
            <a:r>
              <a:rPr lang="en-IN" sz="2000" dirty="0">
                <a:ea typeface="Calibri"/>
                <a:cs typeface="Calibri"/>
              </a:rPr>
              <a:t> </a:t>
            </a:r>
          </a:p>
          <a:p>
            <a:pPr marL="342900" indent="-342900" algn="just">
              <a:buFont typeface="Arial" panose="020B0604020202020204" pitchFamily="34" charset="0"/>
              <a:buChar char="•"/>
            </a:pPr>
            <a:r>
              <a:rPr lang="en-IN" sz="2000" dirty="0">
                <a:ea typeface="Segoe UI"/>
                <a:cs typeface="Segoe UI"/>
              </a:rPr>
              <a:t>With </a:t>
            </a:r>
            <a:r>
              <a:rPr lang="en-IN" sz="2000" dirty="0" err="1">
                <a:ea typeface="Segoe UI"/>
                <a:cs typeface="Segoe UI"/>
              </a:rPr>
              <a:t>sklearn.decomposition’s</a:t>
            </a:r>
            <a:r>
              <a:rPr lang="en-IN" sz="2000" dirty="0">
                <a:ea typeface="Segoe UI"/>
                <a:cs typeface="Segoe UI"/>
              </a:rPr>
              <a:t> </a:t>
            </a:r>
            <a:r>
              <a:rPr lang="en-IN" sz="2000" dirty="0" err="1">
                <a:ea typeface="Segoe UI"/>
                <a:cs typeface="Segoe UI"/>
              </a:rPr>
              <a:t>pca</a:t>
            </a:r>
            <a:r>
              <a:rPr lang="en-IN" sz="2000" dirty="0">
                <a:ea typeface="Segoe UI"/>
                <a:cs typeface="Segoe UI"/>
              </a:rPr>
              <a:t> package we reduced the number of feature variables from 34 to 7 by plotting score plot with their Eigenvalues and chose the number of columns on the basis of their nodes.</a:t>
            </a:r>
            <a:endParaRPr lang="en-IN" sz="2000" dirty="0">
              <a:ea typeface="Calibri"/>
              <a:cs typeface="Segoe UI"/>
            </a:endParaRPr>
          </a:p>
          <a:p>
            <a:pPr marL="342900" indent="-342900" algn="just" rtl="0">
              <a:buFont typeface="Arial" panose="020B0604020202020204" pitchFamily="34" charset="0"/>
              <a:buChar char="•"/>
            </a:pPr>
            <a:r>
              <a:rPr lang="en-IN" sz="2000" dirty="0">
                <a:ea typeface="Segoe UI"/>
                <a:cs typeface="Segoe UI"/>
              </a:rPr>
              <a:t>With </a:t>
            </a:r>
            <a:r>
              <a:rPr lang="en-IN" sz="2000" dirty="0" err="1">
                <a:ea typeface="Segoe UI"/>
                <a:cs typeface="Segoe UI"/>
              </a:rPr>
              <a:t>sklearn’s</a:t>
            </a:r>
            <a:r>
              <a:rPr lang="en-IN" sz="2000" dirty="0">
                <a:ea typeface="Segoe UI"/>
                <a:cs typeface="Segoe UI"/>
              </a:rPr>
              <a:t> </a:t>
            </a:r>
            <a:r>
              <a:rPr lang="en-IN" sz="2000" dirty="0" err="1">
                <a:ea typeface="Segoe UI"/>
                <a:cs typeface="Segoe UI"/>
              </a:rPr>
              <a:t>standardscaler</a:t>
            </a:r>
            <a:r>
              <a:rPr lang="en-IN" sz="2000" dirty="0">
                <a:ea typeface="Segoe UI"/>
                <a:cs typeface="Segoe UI"/>
              </a:rPr>
              <a:t> package we scaled all the feature variables onto single scale.</a:t>
            </a:r>
          </a:p>
          <a:p>
            <a:pPr marL="342900" indent="-342900">
              <a:buFont typeface="Arial" panose="020B0604020202020204" pitchFamily="34" charset="0"/>
              <a:buChar char="•"/>
            </a:pPr>
            <a:r>
              <a:rPr lang="en-IN" sz="2000" dirty="0">
                <a:cs typeface="Segoe UI"/>
              </a:rPr>
              <a:t>With collection’s counter package we were able to display all the unique values of the </a:t>
            </a:r>
            <a:r>
              <a:rPr lang="en-IN" sz="2000" dirty="0" err="1">
                <a:cs typeface="Segoe UI"/>
              </a:rPr>
              <a:t>pdate</a:t>
            </a:r>
            <a:r>
              <a:rPr lang="en-IN" sz="2000" dirty="0">
                <a:cs typeface="Segoe UI"/>
              </a:rPr>
              <a:t> column.</a:t>
            </a:r>
            <a:r>
              <a:rPr lang="en-US" sz="2000" dirty="0">
                <a:cs typeface="Calibri"/>
              </a:rPr>
              <a:t> </a:t>
            </a:r>
          </a:p>
          <a:p>
            <a:pPr marL="342900" indent="-342900">
              <a:buFont typeface="Arial" panose="020B0604020202020204" pitchFamily="34" charset="0"/>
              <a:buChar char="•"/>
            </a:pPr>
            <a:r>
              <a:rPr lang="en-IN" sz="2000" dirty="0">
                <a:cs typeface="Segoe UI"/>
              </a:rPr>
              <a:t>Through </a:t>
            </a:r>
            <a:r>
              <a:rPr lang="en-IN" sz="2000" dirty="0" err="1">
                <a:cs typeface="Segoe UI"/>
              </a:rPr>
              <a:t>imblearn’s</a:t>
            </a:r>
            <a:r>
              <a:rPr lang="en-IN" sz="2000" dirty="0">
                <a:cs typeface="Segoe UI"/>
              </a:rPr>
              <a:t> </a:t>
            </a:r>
            <a:r>
              <a:rPr lang="en-IN" sz="2000" dirty="0" err="1">
                <a:cs typeface="Segoe UI"/>
              </a:rPr>
              <a:t>SmoteTomek</a:t>
            </a:r>
            <a:r>
              <a:rPr lang="en-IN" sz="2000" dirty="0">
                <a:cs typeface="Segoe UI"/>
              </a:rPr>
              <a:t> package we were able to handle the imbalanced data by increasing the number of fraudulent transactions on relevant data points.</a:t>
            </a:r>
            <a:r>
              <a:rPr lang="en-US" sz="2000" dirty="0">
                <a:cs typeface="Calibri"/>
              </a:rPr>
              <a:t> </a:t>
            </a:r>
          </a:p>
          <a:p>
            <a:pPr marL="342900" indent="-342900">
              <a:buFont typeface="Arial" panose="020B0604020202020204" pitchFamily="34" charset="0"/>
              <a:buChar char="•"/>
            </a:pPr>
            <a:r>
              <a:rPr lang="en-IN" sz="2000" dirty="0">
                <a:cs typeface="Segoe UI"/>
              </a:rPr>
              <a:t>Through </a:t>
            </a:r>
            <a:r>
              <a:rPr lang="en-IN" sz="2000" dirty="0" err="1">
                <a:cs typeface="Segoe UI"/>
              </a:rPr>
              <a:t>GridSearchCV</a:t>
            </a:r>
            <a:r>
              <a:rPr lang="en-IN" sz="2000" dirty="0">
                <a:cs typeface="Segoe UI"/>
              </a:rPr>
              <a:t> we were able to find the right parameters for hyperparameter tuning.</a:t>
            </a:r>
            <a:r>
              <a:rPr lang="en-US" sz="2000" dirty="0">
                <a:cs typeface="Segoe UI"/>
              </a:rPr>
              <a:t> </a:t>
            </a:r>
          </a:p>
          <a:p>
            <a:pPr marL="342900" indent="-342900">
              <a:buFont typeface="Arial" panose="020B0604020202020204" pitchFamily="34" charset="0"/>
              <a:buChar char="•"/>
            </a:pPr>
            <a:r>
              <a:rPr lang="en-IN" sz="2000" dirty="0">
                <a:cs typeface="Segoe UI"/>
              </a:rPr>
              <a:t>Through </a:t>
            </a:r>
            <a:r>
              <a:rPr lang="en-IN" sz="2000" dirty="0" err="1">
                <a:cs typeface="Segoe UI"/>
              </a:rPr>
              <a:t>joblib</a:t>
            </a:r>
            <a:r>
              <a:rPr lang="en-IN" sz="2000" dirty="0">
                <a:cs typeface="Segoe UI"/>
              </a:rPr>
              <a:t> we saved our model in csv format.</a:t>
            </a:r>
            <a:r>
              <a:rPr lang="en-US" sz="2000" dirty="0">
                <a:cs typeface="Segoe UI"/>
              </a:rPr>
              <a:t> </a:t>
            </a:r>
          </a:p>
          <a:p>
            <a:pPr marL="342900" indent="-342900" algn="just" rtl="0">
              <a:buFont typeface="Arial" panose="020B0604020202020204" pitchFamily="34" charset="0"/>
              <a:buChar char="•"/>
            </a:pPr>
            <a:endParaRPr lang="en-IN" sz="2000" dirty="0">
              <a:cs typeface="Calibri"/>
            </a:endParaRPr>
          </a:p>
        </p:txBody>
      </p:sp>
    </p:spTree>
    <p:extLst>
      <p:ext uri="{BB962C8B-B14F-4D97-AF65-F5344CB8AC3E}">
        <p14:creationId xmlns="" xmlns:p14="http://schemas.microsoft.com/office/powerpoint/2010/main" val="849880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16C79E2-6128-409E-A4FF-B885A460AD7A}"/>
              </a:ext>
            </a:extLst>
          </p:cNvPr>
          <p:cNvSpPr txBox="1"/>
          <p:nvPr/>
        </p:nvSpPr>
        <p:spPr>
          <a:xfrm>
            <a:off x="679939" y="230554"/>
            <a:ext cx="105390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t>Model/s Development and Evaluation </a:t>
            </a:r>
            <a:endParaRPr lang="en-US" sz="4000" b="1" dirty="0">
              <a:cs typeface="Calibri"/>
            </a:endParaRPr>
          </a:p>
        </p:txBody>
      </p:sp>
      <p:sp>
        <p:nvSpPr>
          <p:cNvPr id="3" name="TextBox 2">
            <a:extLst>
              <a:ext uri="{FF2B5EF4-FFF2-40B4-BE49-F238E27FC236}">
                <a16:creationId xmlns="" xmlns:a16="http://schemas.microsoft.com/office/drawing/2014/main" id="{D9FF46E3-0073-40AE-8AB0-B5A0FA2CC25E}"/>
              </a:ext>
            </a:extLst>
          </p:cNvPr>
          <p:cNvSpPr txBox="1"/>
          <p:nvPr/>
        </p:nvSpPr>
        <p:spPr>
          <a:xfrm>
            <a:off x="914400" y="1800559"/>
            <a:ext cx="1064650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600" b="1" dirty="0"/>
              <a:t>Identification of possible problem-solving approaches</a:t>
            </a:r>
            <a:endParaRPr lang="en-US" sz="3600" b="1" dirty="0">
              <a:cs typeface="Calibri"/>
            </a:endParaRPr>
          </a:p>
        </p:txBody>
      </p:sp>
      <p:sp>
        <p:nvSpPr>
          <p:cNvPr id="4" name="TextBox 3">
            <a:extLst>
              <a:ext uri="{FF2B5EF4-FFF2-40B4-BE49-F238E27FC236}">
                <a16:creationId xmlns="" xmlns:a16="http://schemas.microsoft.com/office/drawing/2014/main" id="{8BF0316E-A64F-4CDD-B0FA-CA89E4D95224}"/>
              </a:ext>
            </a:extLst>
          </p:cNvPr>
          <p:cNvSpPr txBox="1"/>
          <p:nvPr/>
        </p:nvSpPr>
        <p:spPr>
          <a:xfrm>
            <a:off x="777631" y="2717800"/>
            <a:ext cx="10920045"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cs typeface="Segoe UI"/>
              </a:rPr>
              <a:t>We first converted all our categorical variables to numeric variables with the help of label encoder to checkout the correlation between them and dropped the columns which we felt were unnecessary.</a:t>
            </a:r>
            <a:r>
              <a:rPr lang="en-US" sz="2800" dirty="0">
                <a:cs typeface="Calibri"/>
              </a:rPr>
              <a:t> </a:t>
            </a:r>
          </a:p>
          <a:p>
            <a:pPr algn="just"/>
            <a:endParaRPr lang="en-US" sz="2800" dirty="0">
              <a:cs typeface="Calibri"/>
            </a:endParaRPr>
          </a:p>
          <a:p>
            <a:pPr algn="just"/>
            <a:r>
              <a:rPr lang="en-IN" sz="2800" dirty="0">
                <a:cs typeface="Segoe UI"/>
              </a:rPr>
              <a:t>We observed skewness in data so we tried to remove the skewness through treating outliers with </a:t>
            </a:r>
            <a:r>
              <a:rPr lang="en-IN" sz="2800" dirty="0" err="1">
                <a:cs typeface="Segoe UI"/>
              </a:rPr>
              <a:t>winsorization</a:t>
            </a:r>
            <a:r>
              <a:rPr lang="en-IN" sz="2800" dirty="0">
                <a:cs typeface="Segoe UI"/>
              </a:rPr>
              <a:t> technique as shown in fig 3.</a:t>
            </a:r>
            <a:r>
              <a:rPr lang="en-US" sz="2800" dirty="0">
                <a:cs typeface="Calibri"/>
              </a:rPr>
              <a:t> </a:t>
            </a:r>
          </a:p>
        </p:txBody>
      </p:sp>
    </p:spTree>
    <p:extLst>
      <p:ext uri="{BB962C8B-B14F-4D97-AF65-F5344CB8AC3E}">
        <p14:creationId xmlns="" xmlns:p14="http://schemas.microsoft.com/office/powerpoint/2010/main" val="3152817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26E0F4E-4811-4D17-8E60-AB3C0B01ACE6}"/>
              </a:ext>
            </a:extLst>
          </p:cNvPr>
          <p:cNvSpPr txBox="1"/>
          <p:nvPr/>
        </p:nvSpPr>
        <p:spPr>
          <a:xfrm>
            <a:off x="723900" y="1708373"/>
            <a:ext cx="10744199"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400" dirty="0">
                <a:cs typeface="Segoe UI"/>
              </a:rPr>
              <a:t>The data was imbalanced so through imblearn’s SmoteTomek package we were able to handle the imbalanced data by increasing the number of fraudulent transactions on relevant data points.</a:t>
            </a:r>
            <a:endParaRPr lang="en-US" sz="2400" dirty="0">
              <a:cs typeface="Calibri"/>
            </a:endParaRPr>
          </a:p>
          <a:p>
            <a:pPr algn="just"/>
            <a:endParaRPr lang="en-IN" sz="2400" dirty="0">
              <a:cs typeface="Segoe UI"/>
            </a:endParaRPr>
          </a:p>
          <a:p>
            <a:pPr algn="just"/>
            <a:r>
              <a:rPr lang="en-IN" sz="2400" dirty="0">
                <a:cs typeface="Segoe UI"/>
              </a:rPr>
              <a:t>The data was improper scaled so we scaled the feature vaariables on a single scale using </a:t>
            </a:r>
            <a:r>
              <a:rPr lang="en-IN" sz="2400" dirty="0" err="1">
                <a:cs typeface="Segoe UI"/>
              </a:rPr>
              <a:t>sklearn’s</a:t>
            </a:r>
            <a:r>
              <a:rPr lang="en-IN" sz="2400" dirty="0">
                <a:cs typeface="Segoe UI"/>
              </a:rPr>
              <a:t> StandardScaler package.</a:t>
            </a:r>
            <a:endParaRPr lang="en-US" sz="2400" dirty="0">
              <a:cs typeface="Calibri"/>
            </a:endParaRPr>
          </a:p>
          <a:p>
            <a:pPr algn="just"/>
            <a:endParaRPr lang="en-IN" sz="2400" dirty="0">
              <a:cs typeface="Segoe UI"/>
            </a:endParaRPr>
          </a:p>
          <a:p>
            <a:pPr algn="just"/>
            <a:r>
              <a:rPr lang="en-IN" sz="2400" dirty="0">
                <a:cs typeface="Segoe UI"/>
              </a:rPr>
              <a:t>There were too many (37) feature variables in the data so we reduced it to 7 with the help of Principal Component Analysis(PCA) by plotting Eigenvalues and taking the number of nodes as our number of feature variables.</a:t>
            </a:r>
          </a:p>
        </p:txBody>
      </p:sp>
    </p:spTree>
    <p:extLst>
      <p:ext uri="{BB962C8B-B14F-4D97-AF65-F5344CB8AC3E}">
        <p14:creationId xmlns="" xmlns:p14="http://schemas.microsoft.com/office/powerpoint/2010/main" val="4038850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8EFD637-1D1F-437A-98C1-936876692900}"/>
              </a:ext>
            </a:extLst>
          </p:cNvPr>
          <p:cNvSpPr txBox="1"/>
          <p:nvPr/>
        </p:nvSpPr>
        <p:spPr>
          <a:xfrm>
            <a:off x="983140" y="865195"/>
            <a:ext cx="106171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t>Testing of Identified Approaches (Algorithms)</a:t>
            </a:r>
            <a:r>
              <a:rPr lang="en-US" sz="4000" b="1" dirty="0">
                <a:cs typeface="Calibri"/>
              </a:rPr>
              <a:t> </a:t>
            </a:r>
          </a:p>
        </p:txBody>
      </p:sp>
      <p:sp>
        <p:nvSpPr>
          <p:cNvPr id="3" name="TextBox 2">
            <a:extLst>
              <a:ext uri="{FF2B5EF4-FFF2-40B4-BE49-F238E27FC236}">
                <a16:creationId xmlns="" xmlns:a16="http://schemas.microsoft.com/office/drawing/2014/main" id="{983AB5E9-FFFF-43EF-83B2-E9386797068D}"/>
              </a:ext>
            </a:extLst>
          </p:cNvPr>
          <p:cNvSpPr txBox="1"/>
          <p:nvPr/>
        </p:nvSpPr>
        <p:spPr>
          <a:xfrm>
            <a:off x="821592" y="1573081"/>
            <a:ext cx="1027527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Calibri"/>
              </a:rPr>
              <a:t>The algorithms we used for the training and testing are as follows:-</a:t>
            </a:r>
          </a:p>
        </p:txBody>
      </p:sp>
      <p:sp>
        <p:nvSpPr>
          <p:cNvPr id="4" name="TextBox 3">
            <a:extLst>
              <a:ext uri="{FF2B5EF4-FFF2-40B4-BE49-F238E27FC236}">
                <a16:creationId xmlns="" xmlns:a16="http://schemas.microsoft.com/office/drawing/2014/main" id="{FEA1EF67-7C75-4F21-A286-25A4402131B4}"/>
              </a:ext>
            </a:extLst>
          </p:cNvPr>
          <p:cNvSpPr txBox="1"/>
          <p:nvPr/>
        </p:nvSpPr>
        <p:spPr>
          <a:xfrm>
            <a:off x="2961676" y="2096301"/>
            <a:ext cx="4570046"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914400" lvl="1" indent="-457200">
              <a:buFont typeface="Arial" panose="020B0604020202020204" pitchFamily="34" charset="0"/>
              <a:buChar char="•"/>
            </a:pPr>
            <a:r>
              <a:rPr lang="en-IN" sz="2400" dirty="0">
                <a:ea typeface="+mn-lt"/>
                <a:cs typeface="+mn-lt"/>
              </a:rPr>
              <a:t>Extreme gradient boosting classifier</a:t>
            </a:r>
            <a:endParaRPr lang="en-US" sz="2400" dirty="0">
              <a:ea typeface="+mn-lt"/>
              <a:cs typeface="+mn-lt"/>
            </a:endParaRPr>
          </a:p>
          <a:p>
            <a:pPr marL="914400" lvl="1" indent="-457200">
              <a:buFont typeface="Arial" panose="020B0604020202020204" pitchFamily="34" charset="0"/>
              <a:buChar char="•"/>
            </a:pPr>
            <a:r>
              <a:rPr lang="en-IN" sz="2400" dirty="0">
                <a:ea typeface="+mn-lt"/>
                <a:cs typeface="+mn-lt"/>
              </a:rPr>
              <a:t>Decision tree classifier</a:t>
            </a:r>
            <a:endParaRPr lang="en-US" sz="2400" dirty="0">
              <a:ea typeface="+mn-lt"/>
              <a:cs typeface="+mn-lt"/>
            </a:endParaRPr>
          </a:p>
          <a:p>
            <a:pPr marL="914400" lvl="1" indent="-457200">
              <a:buFont typeface="Arial" panose="020B0604020202020204" pitchFamily="34" charset="0"/>
              <a:buChar char="•"/>
            </a:pPr>
            <a:r>
              <a:rPr lang="en-IN" sz="2400" dirty="0" err="1">
                <a:ea typeface="+mn-lt"/>
                <a:cs typeface="+mn-lt"/>
              </a:rPr>
              <a:t>KNeighbors</a:t>
            </a:r>
            <a:r>
              <a:rPr lang="en-IN" sz="2400" dirty="0">
                <a:ea typeface="+mn-lt"/>
                <a:cs typeface="+mn-lt"/>
              </a:rPr>
              <a:t> classifier</a:t>
            </a:r>
            <a:endParaRPr lang="en-US" sz="2400" dirty="0">
              <a:ea typeface="+mn-lt"/>
              <a:cs typeface="+mn-lt"/>
            </a:endParaRPr>
          </a:p>
          <a:p>
            <a:pPr marL="914400" lvl="1" indent="-457200">
              <a:buFont typeface="Arial" panose="020B0604020202020204" pitchFamily="34" charset="0"/>
              <a:buChar char="•"/>
            </a:pPr>
            <a:r>
              <a:rPr lang="en-IN" sz="2400" dirty="0">
                <a:ea typeface="+mn-lt"/>
                <a:cs typeface="+mn-lt"/>
              </a:rPr>
              <a:t>Logistic Regression</a:t>
            </a:r>
            <a:endParaRPr lang="en-US" sz="2400" dirty="0">
              <a:ea typeface="+mn-lt"/>
              <a:cs typeface="+mn-lt"/>
            </a:endParaRPr>
          </a:p>
          <a:p>
            <a:pPr marL="914400" lvl="1" indent="-457200">
              <a:buFont typeface="Arial" panose="020B0604020202020204" pitchFamily="34" charset="0"/>
              <a:buChar char="•"/>
            </a:pPr>
            <a:r>
              <a:rPr lang="en-IN" sz="2400" dirty="0" err="1">
                <a:ea typeface="+mn-lt"/>
                <a:cs typeface="+mn-lt"/>
              </a:rPr>
              <a:t>GaussianNB</a:t>
            </a:r>
            <a:endParaRPr lang="en-US" sz="2400" dirty="0">
              <a:ea typeface="+mn-lt"/>
              <a:cs typeface="+mn-lt"/>
            </a:endParaRPr>
          </a:p>
          <a:p>
            <a:pPr marL="914400" lvl="1" indent="-457200">
              <a:buFont typeface="Arial" panose="020B0604020202020204" pitchFamily="34" charset="0"/>
              <a:buChar char="•"/>
            </a:pPr>
            <a:r>
              <a:rPr lang="en-IN" sz="2400" dirty="0">
                <a:ea typeface="+mn-lt"/>
                <a:cs typeface="+mn-lt"/>
              </a:rPr>
              <a:t>Random forest classifier</a:t>
            </a:r>
            <a:endParaRPr lang="en-US" sz="2400" dirty="0">
              <a:ea typeface="+mn-lt"/>
              <a:cs typeface="+mn-lt"/>
            </a:endParaRPr>
          </a:p>
          <a:p>
            <a:pPr marL="914400" lvl="1" indent="-457200">
              <a:buFont typeface="Arial" panose="020B0604020202020204" pitchFamily="34" charset="0"/>
              <a:buChar char="•"/>
            </a:pPr>
            <a:r>
              <a:rPr lang="en-IN" sz="2400" dirty="0">
                <a:ea typeface="+mn-lt"/>
                <a:cs typeface="+mn-lt"/>
              </a:rPr>
              <a:t>Ada boost classifier</a:t>
            </a:r>
            <a:endParaRPr lang="en-US" sz="2400" dirty="0">
              <a:ea typeface="+mn-lt"/>
              <a:cs typeface="+mn-lt"/>
            </a:endParaRPr>
          </a:p>
          <a:p>
            <a:pPr marL="914400" lvl="1" indent="-457200">
              <a:buFont typeface="Arial" panose="020B0604020202020204" pitchFamily="34" charset="0"/>
              <a:buChar char="•"/>
            </a:pPr>
            <a:r>
              <a:rPr lang="en-IN" sz="2400" dirty="0" err="1">
                <a:ea typeface="+mn-lt"/>
                <a:cs typeface="+mn-lt"/>
              </a:rPr>
              <a:t>GradientBoostingClassifie</a:t>
            </a:r>
            <a:endParaRPr lang="en-IN" sz="2400" dirty="0">
              <a:ea typeface="+mn-lt"/>
              <a:cs typeface="+mn-lt"/>
            </a:endParaRPr>
          </a:p>
          <a:p>
            <a:pPr marL="914400" lvl="1" indent="-457200">
              <a:buFont typeface="Arial" panose="020B0604020202020204" pitchFamily="34" charset="0"/>
              <a:buChar char="•"/>
            </a:pPr>
            <a:r>
              <a:rPr lang="en-IN" sz="2400" dirty="0">
                <a:ea typeface="+mn-lt"/>
                <a:cs typeface="+mn-lt"/>
              </a:rPr>
              <a:t>Bagging classifier</a:t>
            </a:r>
            <a:endParaRPr lang="en-US" sz="2400" dirty="0">
              <a:ea typeface="+mn-lt"/>
              <a:cs typeface="+mn-lt"/>
            </a:endParaRPr>
          </a:p>
          <a:p>
            <a:pPr marL="914400" lvl="1" indent="-457200">
              <a:buFont typeface="Arial" panose="020B0604020202020204" pitchFamily="34" charset="0"/>
              <a:buChar char="•"/>
            </a:pPr>
            <a:r>
              <a:rPr lang="en-IN" sz="2400" dirty="0">
                <a:ea typeface="+mn-lt"/>
                <a:cs typeface="+mn-lt"/>
              </a:rPr>
              <a:t>Extra trees classifier</a:t>
            </a:r>
            <a:endParaRPr lang="en-US" sz="2400" dirty="0"/>
          </a:p>
        </p:txBody>
      </p:sp>
    </p:spTree>
    <p:extLst>
      <p:ext uri="{BB962C8B-B14F-4D97-AF65-F5344CB8AC3E}">
        <p14:creationId xmlns="" xmlns:p14="http://schemas.microsoft.com/office/powerpoint/2010/main" val="3663224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4E276C9-0BE2-48B0-AEDA-D06C4D45845D}"/>
              </a:ext>
            </a:extLst>
          </p:cNvPr>
          <p:cNvSpPr txBox="1"/>
          <p:nvPr/>
        </p:nvSpPr>
        <p:spPr>
          <a:xfrm>
            <a:off x="1467161" y="595112"/>
            <a:ext cx="861450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t>Run and Evaluate selected models</a:t>
            </a:r>
            <a:r>
              <a:rPr lang="en-US" sz="4000" b="1" dirty="0">
                <a:cs typeface="Calibri"/>
              </a:rPr>
              <a:t> </a:t>
            </a:r>
          </a:p>
        </p:txBody>
      </p:sp>
      <p:sp>
        <p:nvSpPr>
          <p:cNvPr id="3" name="TextBox 2">
            <a:extLst>
              <a:ext uri="{FF2B5EF4-FFF2-40B4-BE49-F238E27FC236}">
                <a16:creationId xmlns="" xmlns:a16="http://schemas.microsoft.com/office/drawing/2014/main" id="{BD79FF7F-053A-4089-8282-92B2577D900B}"/>
              </a:ext>
            </a:extLst>
          </p:cNvPr>
          <p:cNvSpPr txBox="1"/>
          <p:nvPr/>
        </p:nvSpPr>
        <p:spPr>
          <a:xfrm>
            <a:off x="1467161" y="1302998"/>
            <a:ext cx="812604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latin typeface="WordVisi_MSFontService"/>
              </a:rPr>
              <a:t>The algorithms we used are shown in fig 9,</a:t>
            </a:r>
            <a:endParaRPr lang="en-US" sz="2800" dirty="0">
              <a:cs typeface="Calibri"/>
            </a:endParaRPr>
          </a:p>
        </p:txBody>
      </p:sp>
      <p:pic>
        <p:nvPicPr>
          <p:cNvPr id="4" name="Picture 4" descr="Text&#10;&#10;Description automatically generated">
            <a:extLst>
              <a:ext uri="{FF2B5EF4-FFF2-40B4-BE49-F238E27FC236}">
                <a16:creationId xmlns="" xmlns:a16="http://schemas.microsoft.com/office/drawing/2014/main" id="{D9ADC2A6-37E2-4A33-BC0A-71D770905694}"/>
              </a:ext>
            </a:extLst>
          </p:cNvPr>
          <p:cNvPicPr>
            <a:picLocks noChangeAspect="1"/>
          </p:cNvPicPr>
          <p:nvPr/>
        </p:nvPicPr>
        <p:blipFill>
          <a:blip r:embed="rId2"/>
          <a:stretch>
            <a:fillRect/>
          </a:stretch>
        </p:blipFill>
        <p:spPr>
          <a:xfrm>
            <a:off x="2156466" y="1985760"/>
            <a:ext cx="7235896" cy="3752530"/>
          </a:xfrm>
          <a:prstGeom prst="rect">
            <a:avLst/>
          </a:prstGeom>
        </p:spPr>
      </p:pic>
      <p:sp>
        <p:nvSpPr>
          <p:cNvPr id="5" name="TextBox 4">
            <a:extLst>
              <a:ext uri="{FF2B5EF4-FFF2-40B4-BE49-F238E27FC236}">
                <a16:creationId xmlns="" xmlns:a16="http://schemas.microsoft.com/office/drawing/2014/main" id="{A208C325-969D-4AF7-BC97-4701961809F3}"/>
              </a:ext>
            </a:extLst>
          </p:cNvPr>
          <p:cNvSpPr txBox="1"/>
          <p:nvPr/>
        </p:nvSpPr>
        <p:spPr>
          <a:xfrm>
            <a:off x="4402814" y="573829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dirty="0"/>
              <a:t>Fig 9 Algorithms used</a:t>
            </a:r>
            <a:r>
              <a:rPr lang="en-US" sz="1600" dirty="0">
                <a:cs typeface="Calibri"/>
              </a:rPr>
              <a:t> </a:t>
            </a:r>
          </a:p>
        </p:txBody>
      </p:sp>
    </p:spTree>
    <p:extLst>
      <p:ext uri="{BB962C8B-B14F-4D97-AF65-F5344CB8AC3E}">
        <p14:creationId xmlns="" xmlns:p14="http://schemas.microsoft.com/office/powerpoint/2010/main" val="1045282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36EB718-DE02-4806-B816-73300CC2D806}"/>
              </a:ext>
            </a:extLst>
          </p:cNvPr>
          <p:cNvSpPr txBox="1"/>
          <p:nvPr/>
        </p:nvSpPr>
        <p:spPr>
          <a:xfrm>
            <a:off x="3973608" y="459054"/>
            <a:ext cx="39758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dirty="0"/>
              <a:t>INTRODUCTION</a:t>
            </a:r>
            <a:r>
              <a:rPr lang="en-US" sz="4000" dirty="0">
                <a:cs typeface="Calibri"/>
              </a:rPr>
              <a:t> </a:t>
            </a:r>
            <a:endParaRPr lang="en-US" sz="4000" dirty="0"/>
          </a:p>
        </p:txBody>
      </p:sp>
      <p:sp>
        <p:nvSpPr>
          <p:cNvPr id="3" name="TextBox 2">
            <a:extLst>
              <a:ext uri="{FF2B5EF4-FFF2-40B4-BE49-F238E27FC236}">
                <a16:creationId xmlns="" xmlns:a16="http://schemas.microsoft.com/office/drawing/2014/main" id="{E133B776-CBEC-46C1-B728-98C6734EB4D0}"/>
              </a:ext>
            </a:extLst>
          </p:cNvPr>
          <p:cNvSpPr txBox="1"/>
          <p:nvPr/>
        </p:nvSpPr>
        <p:spPr>
          <a:xfrm>
            <a:off x="719421" y="1420906"/>
            <a:ext cx="52421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t>Business Problem:</a:t>
            </a:r>
            <a:r>
              <a:rPr lang="en-US" sz="3200" dirty="0">
                <a:cs typeface="Calibri"/>
              </a:rPr>
              <a:t> </a:t>
            </a:r>
            <a:endParaRPr lang="en-US" dirty="0">
              <a:cs typeface="Calibri" panose="020F0502020204030204"/>
            </a:endParaRPr>
          </a:p>
        </p:txBody>
      </p:sp>
      <p:sp>
        <p:nvSpPr>
          <p:cNvPr id="4" name="TextBox 3">
            <a:extLst>
              <a:ext uri="{FF2B5EF4-FFF2-40B4-BE49-F238E27FC236}">
                <a16:creationId xmlns="" xmlns:a16="http://schemas.microsoft.com/office/drawing/2014/main" id="{3D8A56FA-C775-453F-806D-E662A819BCA8}"/>
              </a:ext>
            </a:extLst>
          </p:cNvPr>
          <p:cNvSpPr txBox="1"/>
          <p:nvPr/>
        </p:nvSpPr>
        <p:spPr>
          <a:xfrm>
            <a:off x="719421" y="2301146"/>
            <a:ext cx="10923493"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600" dirty="0">
                <a:cs typeface="Segoe UI"/>
              </a:rPr>
              <a:t>A Microfinance Institution (MFI) is an organization that offers </a:t>
            </a:r>
            <a:r>
              <a:rPr lang="en-US" sz="2600" dirty="0">
                <a:cs typeface="Calibri"/>
              </a:rPr>
              <a:t> </a:t>
            </a:r>
            <a:r>
              <a:rPr lang="en-US" sz="2600" dirty="0">
                <a:cs typeface="Segoe UI"/>
              </a:rPr>
              <a:t>financial services </a:t>
            </a:r>
            <a:r>
              <a:rPr lang="en-US" sz="2600" dirty="0">
                <a:cs typeface="Calibri"/>
              </a:rPr>
              <a:t> </a:t>
            </a:r>
            <a:r>
              <a:rPr lang="en-US" sz="2600" dirty="0">
                <a:cs typeface="Segoe UI"/>
              </a:rPr>
              <a:t>to low income populations. MFS  becomes very </a:t>
            </a:r>
            <a:r>
              <a:rPr lang="en-US" sz="2600" dirty="0">
                <a:cs typeface="Calibri"/>
              </a:rPr>
              <a:t> </a:t>
            </a:r>
            <a:r>
              <a:rPr lang="en-US" sz="2600" dirty="0">
                <a:cs typeface="Segoe UI"/>
              </a:rPr>
              <a:t>useful when targeting especially the unbanked poor families living </a:t>
            </a:r>
            <a:r>
              <a:rPr lang="en-US" sz="2600" dirty="0">
                <a:cs typeface="Calibri"/>
              </a:rPr>
              <a:t> </a:t>
            </a:r>
            <a:r>
              <a:rPr lang="en-US" sz="2600" dirty="0">
                <a:cs typeface="Segoe UI"/>
              </a:rPr>
              <a:t>in remote areas with not much sources of income.</a:t>
            </a:r>
            <a:endParaRPr lang="en-US" sz="2600" dirty="0"/>
          </a:p>
          <a:p>
            <a:endParaRPr lang="en-US" sz="2600" dirty="0">
              <a:cs typeface="Segoe UI"/>
            </a:endParaRPr>
          </a:p>
          <a:p>
            <a:r>
              <a:rPr lang="en-IN" sz="2600" dirty="0">
                <a:cs typeface="Segoe UI"/>
              </a:rPr>
              <a:t>They understand the importance of communication and how it </a:t>
            </a:r>
            <a:r>
              <a:rPr lang="en-US" sz="2600" dirty="0">
                <a:cs typeface="Calibri"/>
              </a:rPr>
              <a:t> </a:t>
            </a:r>
            <a:r>
              <a:rPr lang="en-IN" sz="2600" dirty="0">
                <a:cs typeface="Segoe UI"/>
              </a:rPr>
              <a:t>effects a person’s life and lack of communication can cause lot of </a:t>
            </a:r>
            <a:r>
              <a:rPr lang="en-US" sz="2600" dirty="0">
                <a:cs typeface="Calibri"/>
              </a:rPr>
              <a:t> </a:t>
            </a:r>
            <a:r>
              <a:rPr lang="en-IN" sz="2600" dirty="0">
                <a:cs typeface="Segoe UI"/>
              </a:rPr>
              <a:t>uncertain problems, thus, focusing on providing their services and </a:t>
            </a:r>
            <a:r>
              <a:rPr lang="en-US" sz="2600" dirty="0">
                <a:cs typeface="Calibri"/>
              </a:rPr>
              <a:t> </a:t>
            </a:r>
            <a:r>
              <a:rPr lang="en-IN" sz="2600" dirty="0">
                <a:cs typeface="Segoe UI"/>
              </a:rPr>
              <a:t>products to low income families and poor customers that can help </a:t>
            </a:r>
            <a:r>
              <a:rPr lang="en-US" sz="2600" dirty="0">
                <a:cs typeface="Calibri"/>
              </a:rPr>
              <a:t> </a:t>
            </a:r>
            <a:r>
              <a:rPr lang="en-IN" sz="2600" dirty="0">
                <a:cs typeface="Segoe UI"/>
              </a:rPr>
              <a:t>them in the need of hour. </a:t>
            </a:r>
          </a:p>
        </p:txBody>
      </p:sp>
    </p:spTree>
    <p:extLst>
      <p:ext uri="{BB962C8B-B14F-4D97-AF65-F5344CB8AC3E}">
        <p14:creationId xmlns="" xmlns:p14="http://schemas.microsoft.com/office/powerpoint/2010/main" val="17290102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2661AE5-B8CE-4554-914A-F11C93F9A3CA}"/>
              </a:ext>
            </a:extLst>
          </p:cNvPr>
          <p:cNvSpPr txBox="1"/>
          <p:nvPr/>
        </p:nvSpPr>
        <p:spPr>
          <a:xfrm>
            <a:off x="1348645" y="828726"/>
            <a:ext cx="1067696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latin typeface="WordVisi_MSFontService"/>
              </a:rPr>
              <a:t>The results observed over different evaluation metrics are shown in fig 10,</a:t>
            </a:r>
            <a:endParaRPr lang="en-US" sz="2400" dirty="0">
              <a:cs typeface="Calibri"/>
            </a:endParaRPr>
          </a:p>
        </p:txBody>
      </p:sp>
      <p:pic>
        <p:nvPicPr>
          <p:cNvPr id="3" name="Picture 3" descr="Table&#10;&#10;Description automatically generated">
            <a:extLst>
              <a:ext uri="{FF2B5EF4-FFF2-40B4-BE49-F238E27FC236}">
                <a16:creationId xmlns="" xmlns:a16="http://schemas.microsoft.com/office/drawing/2014/main" id="{53E20A78-E682-4DCC-A8F9-F59F67E23524}"/>
              </a:ext>
            </a:extLst>
          </p:cNvPr>
          <p:cNvPicPr>
            <a:picLocks noChangeAspect="1"/>
          </p:cNvPicPr>
          <p:nvPr/>
        </p:nvPicPr>
        <p:blipFill>
          <a:blip r:embed="rId2"/>
          <a:stretch>
            <a:fillRect/>
          </a:stretch>
        </p:blipFill>
        <p:spPr>
          <a:xfrm>
            <a:off x="2330077" y="1277611"/>
            <a:ext cx="7726369" cy="4313122"/>
          </a:xfrm>
          <a:prstGeom prst="rect">
            <a:avLst/>
          </a:prstGeom>
        </p:spPr>
      </p:pic>
      <p:sp>
        <p:nvSpPr>
          <p:cNvPr id="4" name="TextBox 3">
            <a:extLst>
              <a:ext uri="{FF2B5EF4-FFF2-40B4-BE49-F238E27FC236}">
                <a16:creationId xmlns="" xmlns:a16="http://schemas.microsoft.com/office/drawing/2014/main" id="{D2FBC9A8-998F-4219-80EE-B996D4F68744}"/>
              </a:ext>
            </a:extLst>
          </p:cNvPr>
          <p:cNvSpPr txBox="1"/>
          <p:nvPr/>
        </p:nvSpPr>
        <p:spPr>
          <a:xfrm>
            <a:off x="4938791" y="569072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500" dirty="0"/>
              <a:t> </a:t>
            </a:r>
            <a:r>
              <a:rPr lang="en-IN" sz="1600" dirty="0"/>
              <a:t>Fig 12 Results observed</a:t>
            </a:r>
            <a:r>
              <a:rPr lang="en-US" sz="1200" dirty="0">
                <a:cs typeface="Calibri"/>
              </a:rPr>
              <a:t> </a:t>
            </a:r>
            <a:endParaRPr lang="en-US" dirty="0"/>
          </a:p>
        </p:txBody>
      </p:sp>
    </p:spTree>
    <p:extLst>
      <p:ext uri="{BB962C8B-B14F-4D97-AF65-F5344CB8AC3E}">
        <p14:creationId xmlns="" xmlns:p14="http://schemas.microsoft.com/office/powerpoint/2010/main" val="2767173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76BF63E-D7C2-4695-9299-0CC0D083CABA}"/>
              </a:ext>
            </a:extLst>
          </p:cNvPr>
          <p:cNvSpPr txBox="1"/>
          <p:nvPr/>
        </p:nvSpPr>
        <p:spPr>
          <a:xfrm>
            <a:off x="1013336" y="1633949"/>
            <a:ext cx="1113496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b="1" dirty="0">
                <a:latin typeface="WordVisi_MSFontService"/>
              </a:rPr>
              <a:t>Key Metrics for success in solving problem under consideration</a:t>
            </a:r>
            <a:endParaRPr lang="en-US" sz="2800" b="1" dirty="0"/>
          </a:p>
        </p:txBody>
      </p:sp>
      <p:sp>
        <p:nvSpPr>
          <p:cNvPr id="4" name="TextBox 3">
            <a:extLst>
              <a:ext uri="{FF2B5EF4-FFF2-40B4-BE49-F238E27FC236}">
                <a16:creationId xmlns="" xmlns:a16="http://schemas.microsoft.com/office/drawing/2014/main" id="{8094D8FC-1AC8-440F-9237-57EAA0BE5143}"/>
              </a:ext>
            </a:extLst>
          </p:cNvPr>
          <p:cNvSpPr txBox="1"/>
          <p:nvPr/>
        </p:nvSpPr>
        <p:spPr>
          <a:xfrm>
            <a:off x="1013336" y="2745509"/>
            <a:ext cx="9916745"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smtClean="0"/>
              <a:t>We </a:t>
            </a:r>
            <a:r>
              <a:rPr lang="en-US" sz="2800" dirty="0" err="1" smtClean="0"/>
              <a:t>utilised</a:t>
            </a:r>
            <a:r>
              <a:rPr lang="en-US" sz="2800" dirty="0" smtClean="0"/>
              <a:t> the metric AREA UNDER ROC CURVE to measure model performance instead of accuracy since high roc score will suggest high recall, which means the model operates well by not identifying legitimate transactions as </a:t>
            </a:r>
            <a:r>
              <a:rPr lang="en-US" sz="2800" dirty="0" smtClean="0"/>
              <a:t>fraudulent</a:t>
            </a:r>
            <a:r>
              <a:rPr lang="en-IN" sz="2800" dirty="0" smtClean="0"/>
              <a:t>.</a:t>
            </a:r>
            <a:endParaRPr lang="en-US" sz="2800" dirty="0">
              <a:cs typeface="Calibri"/>
            </a:endParaRPr>
          </a:p>
        </p:txBody>
      </p:sp>
    </p:spTree>
    <p:extLst>
      <p:ext uri="{BB962C8B-B14F-4D97-AF65-F5344CB8AC3E}">
        <p14:creationId xmlns="" xmlns:p14="http://schemas.microsoft.com/office/powerpoint/2010/main" val="10378032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3D70E2A-9DCC-4685-9658-3D0D33C27D83}"/>
              </a:ext>
            </a:extLst>
          </p:cNvPr>
          <p:cNvSpPr txBox="1"/>
          <p:nvPr/>
        </p:nvSpPr>
        <p:spPr>
          <a:xfrm>
            <a:off x="762977" y="1325774"/>
            <a:ext cx="682673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t>Interpretation of the Results</a:t>
            </a:r>
            <a:r>
              <a:rPr lang="en-US" sz="4000" b="1" dirty="0">
                <a:cs typeface="Calibri"/>
              </a:rPr>
              <a:t> </a:t>
            </a:r>
          </a:p>
        </p:txBody>
      </p:sp>
      <p:sp>
        <p:nvSpPr>
          <p:cNvPr id="3" name="TextBox 2">
            <a:extLst>
              <a:ext uri="{FF2B5EF4-FFF2-40B4-BE49-F238E27FC236}">
                <a16:creationId xmlns="" xmlns:a16="http://schemas.microsoft.com/office/drawing/2014/main" id="{21B020D3-8DDF-4021-8866-99231B3332F9}"/>
              </a:ext>
            </a:extLst>
          </p:cNvPr>
          <p:cNvSpPr txBox="1"/>
          <p:nvPr/>
        </p:nvSpPr>
        <p:spPr>
          <a:xfrm>
            <a:off x="762977" y="2188485"/>
            <a:ext cx="1066604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400" dirty="0">
                <a:cs typeface="Segoe UI"/>
              </a:rPr>
              <a:t>From the visualization we interpreted that the data was very imbalanced and the target variable was highly positively correlated with the columns cnt_ma_rech30 and cnt_ma_ma_rech90.</a:t>
            </a:r>
            <a:r>
              <a:rPr lang="en-US" sz="2400" dirty="0">
                <a:cs typeface="Calibri"/>
              </a:rPr>
              <a:t> </a:t>
            </a:r>
          </a:p>
          <a:p>
            <a:pPr algn="just"/>
            <a:endParaRPr lang="en-US" sz="2400" dirty="0">
              <a:cs typeface="Calibri"/>
            </a:endParaRPr>
          </a:p>
          <a:p>
            <a:pPr algn="just"/>
            <a:r>
              <a:rPr lang="en-IN" sz="2400" dirty="0">
                <a:cs typeface="Segoe UI"/>
              </a:rPr>
              <a:t>From the pre-processing we interpreted that data was improper scaled, there were hidden features present in the data which needed to be extracted.</a:t>
            </a:r>
            <a:r>
              <a:rPr lang="en-US" sz="2400" dirty="0">
                <a:cs typeface="Calibri"/>
              </a:rPr>
              <a:t> </a:t>
            </a:r>
          </a:p>
          <a:p>
            <a:pPr algn="just"/>
            <a:endParaRPr lang="en-US" sz="2400" dirty="0">
              <a:cs typeface="Calibri"/>
            </a:endParaRPr>
          </a:p>
          <a:p>
            <a:pPr algn="just"/>
            <a:r>
              <a:rPr lang="en-IN" sz="2400" dirty="0">
                <a:cs typeface="Segoe UI"/>
              </a:rPr>
              <a:t>From the modeling we interpreted that XGBClassifier works best with respect to our model with roc score 0.90 as shown in fig 11.</a:t>
            </a:r>
          </a:p>
        </p:txBody>
      </p:sp>
    </p:spTree>
    <p:extLst>
      <p:ext uri="{BB962C8B-B14F-4D97-AF65-F5344CB8AC3E}">
        <p14:creationId xmlns="" xmlns:p14="http://schemas.microsoft.com/office/powerpoint/2010/main" val="8504611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histogram&#10;&#10;Description automatically generated">
            <a:extLst>
              <a:ext uri="{FF2B5EF4-FFF2-40B4-BE49-F238E27FC236}">
                <a16:creationId xmlns="" xmlns:a16="http://schemas.microsoft.com/office/drawing/2014/main" id="{6137DCB3-9DE8-4C83-8E34-F26AFDA785B5}"/>
              </a:ext>
            </a:extLst>
          </p:cNvPr>
          <p:cNvPicPr>
            <a:picLocks noChangeAspect="1"/>
          </p:cNvPicPr>
          <p:nvPr/>
        </p:nvPicPr>
        <p:blipFill>
          <a:blip r:embed="rId2"/>
          <a:stretch>
            <a:fillRect/>
          </a:stretch>
        </p:blipFill>
        <p:spPr>
          <a:xfrm>
            <a:off x="2692401" y="316921"/>
            <a:ext cx="6816968" cy="5823620"/>
          </a:xfrm>
          <a:prstGeom prst="rect">
            <a:avLst/>
          </a:prstGeom>
        </p:spPr>
      </p:pic>
      <p:sp>
        <p:nvSpPr>
          <p:cNvPr id="3" name="TextBox 2">
            <a:extLst>
              <a:ext uri="{FF2B5EF4-FFF2-40B4-BE49-F238E27FC236}">
                <a16:creationId xmlns="" xmlns:a16="http://schemas.microsoft.com/office/drawing/2014/main" id="{9A35FCB0-752A-49E8-8CA3-FFC828171497}"/>
              </a:ext>
            </a:extLst>
          </p:cNvPr>
          <p:cNvSpPr txBox="1"/>
          <p:nvPr/>
        </p:nvSpPr>
        <p:spPr>
          <a:xfrm>
            <a:off x="4446954" y="6140541"/>
            <a:ext cx="4062046" cy="5693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500" dirty="0">
                <a:cs typeface="Segoe UI"/>
              </a:rPr>
              <a:t>  </a:t>
            </a:r>
            <a:r>
              <a:rPr lang="en-IN" sz="1600" dirty="0">
                <a:cs typeface="Segoe UI"/>
              </a:rPr>
              <a:t>Fig 11 </a:t>
            </a:r>
            <a:r>
              <a:rPr lang="en-IN" sz="1600" dirty="0" err="1">
                <a:cs typeface="Segoe UI"/>
              </a:rPr>
              <a:t>auc</a:t>
            </a:r>
            <a:r>
              <a:rPr lang="en-IN" sz="1600" dirty="0">
                <a:cs typeface="Segoe UI"/>
              </a:rPr>
              <a:t> roc curve using XGBClassifier</a:t>
            </a:r>
            <a:r>
              <a:rPr lang="en-IN" sz="1200" dirty="0">
                <a:cs typeface="Segoe UI"/>
              </a:rPr>
              <a:t> </a:t>
            </a:r>
            <a:r>
              <a:rPr lang="en-US" sz="1200" dirty="0">
                <a:cs typeface="Calibri"/>
              </a:rPr>
              <a:t> </a:t>
            </a:r>
          </a:p>
          <a:p>
            <a:endParaRPr lang="en-US" sz="1500" dirty="0">
              <a:cs typeface="Calibri"/>
            </a:endParaRPr>
          </a:p>
        </p:txBody>
      </p:sp>
    </p:spTree>
    <p:extLst>
      <p:ext uri="{BB962C8B-B14F-4D97-AF65-F5344CB8AC3E}">
        <p14:creationId xmlns="" xmlns:p14="http://schemas.microsoft.com/office/powerpoint/2010/main" val="23253585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E442C41-D7A7-4413-BA50-BE2096BE0E63}"/>
              </a:ext>
            </a:extLst>
          </p:cNvPr>
          <p:cNvSpPr txBox="1"/>
          <p:nvPr/>
        </p:nvSpPr>
        <p:spPr>
          <a:xfrm>
            <a:off x="938024" y="878166"/>
            <a:ext cx="679743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400" b="1" dirty="0">
                <a:solidFill>
                  <a:srgbClr val="FF0000"/>
                </a:solidFill>
                <a:latin typeface="WordVisi_MSFontService"/>
              </a:rPr>
              <a:t>CONCLUSION:</a:t>
            </a:r>
            <a:endParaRPr lang="en-US" sz="4400" b="1" dirty="0">
              <a:solidFill>
                <a:srgbClr val="FF0000"/>
              </a:solidFill>
              <a:cs typeface="Calibri"/>
            </a:endParaRPr>
          </a:p>
        </p:txBody>
      </p:sp>
      <p:sp>
        <p:nvSpPr>
          <p:cNvPr id="3" name="TextBox 2">
            <a:extLst>
              <a:ext uri="{FF2B5EF4-FFF2-40B4-BE49-F238E27FC236}">
                <a16:creationId xmlns="" xmlns:a16="http://schemas.microsoft.com/office/drawing/2014/main" id="{D8CA7077-D57B-43B7-96AF-17B4672C9FCB}"/>
              </a:ext>
            </a:extLst>
          </p:cNvPr>
          <p:cNvSpPr txBox="1"/>
          <p:nvPr/>
        </p:nvSpPr>
        <p:spPr>
          <a:xfrm>
            <a:off x="865554" y="2107252"/>
            <a:ext cx="97770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t>Key Findings and Conclusions of the Study</a:t>
            </a:r>
            <a:r>
              <a:rPr lang="en-US" sz="4000" b="1" dirty="0">
                <a:cs typeface="Calibri"/>
              </a:rPr>
              <a:t> </a:t>
            </a:r>
          </a:p>
        </p:txBody>
      </p:sp>
      <p:sp>
        <p:nvSpPr>
          <p:cNvPr id="4" name="TextBox 3">
            <a:extLst>
              <a:ext uri="{FF2B5EF4-FFF2-40B4-BE49-F238E27FC236}">
                <a16:creationId xmlns="" xmlns:a16="http://schemas.microsoft.com/office/drawing/2014/main" id="{6001AD26-6FD7-4EDF-BC28-2226F4D29A93}"/>
              </a:ext>
            </a:extLst>
          </p:cNvPr>
          <p:cNvSpPr txBox="1"/>
          <p:nvPr/>
        </p:nvSpPr>
        <p:spPr>
          <a:xfrm>
            <a:off x="865554" y="2815138"/>
            <a:ext cx="10714892"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400" dirty="0">
                <a:cs typeface="Segoe UI"/>
              </a:rPr>
              <a:t>In this project we have tried to show how to deal with unbalanced datasets like the MicroCreditDefaulter where the instances of fraudulent cases is few compared to the instances of non fraudulent cases. We have argued why accuracy is not a appropriate measure of model performance here and used the metric AREA UNDER ROC CURVE to evaluate how method of SmoteTomek technique can lead to better model training.</a:t>
            </a:r>
            <a:endParaRPr lang="en-US" sz="2400" dirty="0">
              <a:cs typeface="Calibri"/>
            </a:endParaRPr>
          </a:p>
          <a:p>
            <a:pPr algn="just"/>
            <a:r>
              <a:rPr lang="en-IN" sz="2400" dirty="0">
                <a:cs typeface="Segoe UI"/>
              </a:rPr>
              <a:t>The best score of 0.90 was achieved using the best parameters of </a:t>
            </a:r>
            <a:r>
              <a:rPr lang="en-IN" sz="2400" dirty="0" err="1">
                <a:cs typeface="Segoe UI"/>
              </a:rPr>
              <a:t>XGBClassifier</a:t>
            </a:r>
            <a:r>
              <a:rPr lang="en-IN" sz="2400" dirty="0">
                <a:cs typeface="Segoe UI"/>
              </a:rPr>
              <a:t> through </a:t>
            </a:r>
            <a:r>
              <a:rPr lang="en-IN" sz="2400" dirty="0" err="1">
                <a:cs typeface="Segoe UI"/>
              </a:rPr>
              <a:t>GridSearchCV</a:t>
            </a:r>
            <a:r>
              <a:rPr lang="en-IN" sz="2400" dirty="0">
                <a:cs typeface="Segoe UI"/>
              </a:rPr>
              <a:t> though both random forest and gradient boosting models performed well too.</a:t>
            </a:r>
            <a:r>
              <a:rPr lang="en-US" sz="2400" dirty="0">
                <a:cs typeface="Calibri"/>
              </a:rPr>
              <a:t> </a:t>
            </a:r>
          </a:p>
        </p:txBody>
      </p:sp>
    </p:spTree>
    <p:extLst>
      <p:ext uri="{BB962C8B-B14F-4D97-AF65-F5344CB8AC3E}">
        <p14:creationId xmlns="" xmlns:p14="http://schemas.microsoft.com/office/powerpoint/2010/main" val="897639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57CC5FF-ED88-4125-A923-8860C7DC28D0}"/>
              </a:ext>
            </a:extLst>
          </p:cNvPr>
          <p:cNvSpPr txBox="1"/>
          <p:nvPr/>
        </p:nvSpPr>
        <p:spPr>
          <a:xfrm>
            <a:off x="900368" y="1100371"/>
            <a:ext cx="975750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t>Learning Outcomes of the Study in respect of Data Science</a:t>
            </a:r>
            <a:r>
              <a:rPr lang="en-US" dirty="0">
                <a:cs typeface="Calibri"/>
              </a:rPr>
              <a:t> </a:t>
            </a:r>
            <a:endParaRPr lang="en-US" dirty="0"/>
          </a:p>
        </p:txBody>
      </p:sp>
      <p:sp>
        <p:nvSpPr>
          <p:cNvPr id="3" name="TextBox 2">
            <a:extLst>
              <a:ext uri="{FF2B5EF4-FFF2-40B4-BE49-F238E27FC236}">
                <a16:creationId xmlns="" xmlns:a16="http://schemas.microsoft.com/office/drawing/2014/main" id="{3C46E64E-A0C9-48BD-9F8C-41ABD045B900}"/>
              </a:ext>
            </a:extLst>
          </p:cNvPr>
          <p:cNvSpPr txBox="1"/>
          <p:nvPr/>
        </p:nvSpPr>
        <p:spPr>
          <a:xfrm>
            <a:off x="900368" y="2757765"/>
            <a:ext cx="10578123"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panose="020B0604020202020204" pitchFamily="34" charset="0"/>
              <a:buChar char="•"/>
            </a:pPr>
            <a:r>
              <a:rPr lang="en-IN" sz="2400" dirty="0">
                <a:cs typeface="Segoe UI"/>
              </a:rPr>
              <a:t>This project has demonstrated the importance of sampling effectively, modelling and predicting data with an imbalanced dataset.</a:t>
            </a:r>
            <a:endParaRPr lang="en-US" sz="2400" dirty="0">
              <a:cs typeface="Calibri"/>
            </a:endParaRPr>
          </a:p>
          <a:p>
            <a:pPr marL="342900" indent="-342900" algn="just">
              <a:buFont typeface="Arial" panose="020B0604020202020204" pitchFamily="34" charset="0"/>
              <a:buChar char="•"/>
            </a:pPr>
            <a:endParaRPr lang="en-IN" sz="2400" dirty="0">
              <a:cs typeface="Segoe UI"/>
            </a:endParaRPr>
          </a:p>
          <a:p>
            <a:pPr marL="342900" indent="-342900" algn="just">
              <a:buFont typeface="Arial" panose="020B0604020202020204" pitchFamily="34" charset="0"/>
              <a:buChar char="•"/>
            </a:pPr>
            <a:r>
              <a:rPr lang="en-IN" sz="2400" dirty="0">
                <a:cs typeface="Segoe UI"/>
              </a:rPr>
              <a:t>Through different powerful tools of visualization we were able to analyse and interpret different hidden insights about the data.</a:t>
            </a:r>
            <a:endParaRPr lang="en-US" sz="2400" dirty="0">
              <a:cs typeface="Calibri"/>
            </a:endParaRPr>
          </a:p>
          <a:p>
            <a:pPr marL="342900" indent="-342900" algn="just">
              <a:buFont typeface="Arial" panose="020B0604020202020204" pitchFamily="34" charset="0"/>
              <a:buChar char="•"/>
            </a:pPr>
            <a:endParaRPr lang="en-IN" sz="2400" dirty="0">
              <a:cs typeface="Segoe UI"/>
            </a:endParaRPr>
          </a:p>
          <a:p>
            <a:pPr marL="342900" indent="-342900" algn="just">
              <a:buFont typeface="Arial" panose="020B0604020202020204" pitchFamily="34" charset="0"/>
              <a:buChar char="•"/>
            </a:pPr>
            <a:r>
              <a:rPr lang="en-IN" sz="2400" dirty="0">
                <a:cs typeface="Segoe UI"/>
              </a:rPr>
              <a:t>Through data cleaning we were able to remove unnecessary columns and outliers from our dataset due to which our model would have suffered from overfitting or underfitting.</a:t>
            </a:r>
            <a:r>
              <a:rPr lang="en-US" sz="2400" dirty="0">
                <a:cs typeface="Calibri"/>
              </a:rPr>
              <a:t> </a:t>
            </a:r>
          </a:p>
        </p:txBody>
      </p:sp>
    </p:spTree>
    <p:extLst>
      <p:ext uri="{BB962C8B-B14F-4D97-AF65-F5344CB8AC3E}">
        <p14:creationId xmlns="" xmlns:p14="http://schemas.microsoft.com/office/powerpoint/2010/main" val="29894655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E5B35D9-240B-4FD0-8BC8-784B98B66B39}"/>
              </a:ext>
            </a:extLst>
          </p:cNvPr>
          <p:cNvSpPr txBox="1"/>
          <p:nvPr/>
        </p:nvSpPr>
        <p:spPr>
          <a:xfrm>
            <a:off x="726121" y="1050814"/>
            <a:ext cx="10949353"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400" dirty="0">
                <a:cs typeface="Segoe UI"/>
              </a:rPr>
              <a:t>The few challenges while working on this project were:-</a:t>
            </a:r>
            <a:r>
              <a:rPr lang="en-US" sz="2400" dirty="0">
                <a:cs typeface="Calibri"/>
              </a:rPr>
              <a:t> </a:t>
            </a:r>
          </a:p>
          <a:p>
            <a:pPr marL="914400" lvl="1" indent="-457200" algn="just">
              <a:buFont typeface="Arial" panose="020B0604020202020204" pitchFamily="34" charset="0"/>
              <a:buChar char="•"/>
            </a:pPr>
            <a:r>
              <a:rPr lang="en-IN" sz="2400" dirty="0">
                <a:ea typeface="游明朝"/>
              </a:rPr>
              <a:t>Improper scaling</a:t>
            </a:r>
            <a:r>
              <a:rPr lang="en-US" sz="2400" dirty="0">
                <a:cs typeface="Calibri"/>
              </a:rPr>
              <a:t> </a:t>
            </a:r>
          </a:p>
          <a:p>
            <a:pPr marL="914400" lvl="1" indent="-457200" algn="just">
              <a:buFont typeface="Arial" panose="020B0604020202020204" pitchFamily="34" charset="0"/>
              <a:buChar char="•"/>
            </a:pPr>
            <a:r>
              <a:rPr lang="en-IN" sz="2400" dirty="0">
                <a:cs typeface="Calibri"/>
              </a:rPr>
              <a:t>Too many features</a:t>
            </a:r>
            <a:r>
              <a:rPr lang="en-US" sz="2400" dirty="0">
                <a:cs typeface="Calibri"/>
              </a:rPr>
              <a:t> </a:t>
            </a:r>
          </a:p>
          <a:p>
            <a:pPr marL="914400" lvl="1" indent="-457200" algn="just">
              <a:buFont typeface="Arial" panose="020B0604020202020204" pitchFamily="34" charset="0"/>
              <a:buChar char="•"/>
            </a:pPr>
            <a:r>
              <a:rPr lang="en-IN" sz="2400" dirty="0">
                <a:cs typeface="Calibri"/>
              </a:rPr>
              <a:t>Hidden features</a:t>
            </a:r>
            <a:r>
              <a:rPr lang="en-US" sz="2400" dirty="0">
                <a:cs typeface="Calibri"/>
              </a:rPr>
              <a:t> </a:t>
            </a:r>
          </a:p>
          <a:p>
            <a:pPr marL="914400" lvl="1" indent="-457200" algn="just">
              <a:buFont typeface="Arial" panose="020B0604020202020204" pitchFamily="34" charset="0"/>
              <a:buChar char="•"/>
            </a:pPr>
            <a:r>
              <a:rPr lang="en-IN" sz="2400" dirty="0">
                <a:cs typeface="Calibri"/>
              </a:rPr>
              <a:t>Imbalanced data</a:t>
            </a:r>
            <a:r>
              <a:rPr lang="en-US" sz="2400" dirty="0">
                <a:cs typeface="Calibri"/>
              </a:rPr>
              <a:t> </a:t>
            </a:r>
          </a:p>
          <a:p>
            <a:pPr marL="914400" lvl="1" indent="-457200" algn="just">
              <a:buFont typeface="Arial" panose="020B0604020202020204" pitchFamily="34" charset="0"/>
              <a:buChar char="•"/>
            </a:pPr>
            <a:r>
              <a:rPr lang="en-IN" sz="2400" dirty="0">
                <a:cs typeface="Calibri"/>
              </a:rPr>
              <a:t>Skewed data due to outliers</a:t>
            </a:r>
            <a:r>
              <a:rPr lang="en-US" sz="2400" dirty="0">
                <a:cs typeface="Calibri"/>
              </a:rPr>
              <a:t> </a:t>
            </a:r>
          </a:p>
          <a:p>
            <a:pPr algn="just"/>
            <a:endParaRPr lang="en-US" sz="2400" dirty="0">
              <a:latin typeface="Segoe UI"/>
              <a:cs typeface="Segoe UI"/>
            </a:endParaRPr>
          </a:p>
          <a:p>
            <a:pPr algn="just"/>
            <a:r>
              <a:rPr lang="en-IN" sz="2400" dirty="0">
                <a:cs typeface="Segoe UI"/>
              </a:rPr>
              <a:t>The data was improper scaled so we scaled it to a single scale using </a:t>
            </a:r>
            <a:r>
              <a:rPr lang="en-IN" sz="2400" dirty="0" err="1">
                <a:cs typeface="Segoe UI"/>
              </a:rPr>
              <a:t>sklearns’s</a:t>
            </a:r>
            <a:r>
              <a:rPr lang="en-IN" sz="2400" dirty="0">
                <a:cs typeface="Segoe UI"/>
              </a:rPr>
              <a:t> package StandardScaler.</a:t>
            </a:r>
            <a:endParaRPr lang="en-US" sz="2400" dirty="0">
              <a:cs typeface="Calibri"/>
            </a:endParaRPr>
          </a:p>
          <a:p>
            <a:pPr algn="just"/>
            <a:endParaRPr lang="en-IN" sz="2400" dirty="0">
              <a:cs typeface="Segoe UI"/>
            </a:endParaRPr>
          </a:p>
          <a:p>
            <a:pPr algn="just"/>
            <a:r>
              <a:rPr lang="en-IN" sz="2400" dirty="0">
                <a:cs typeface="Segoe UI"/>
              </a:rPr>
              <a:t>There were too many(37) features present in the data so we applied Principal Component Analysis(PCA) and found out the Eigenvalues and on the basis of number of nodes we were able to reduce our features up to 7 columns.</a:t>
            </a:r>
          </a:p>
          <a:p>
            <a:pPr algn="just"/>
            <a:endParaRPr lang="en-US" sz="2400" dirty="0">
              <a:latin typeface="Segoe UI"/>
              <a:cs typeface="Segoe UI"/>
            </a:endParaRPr>
          </a:p>
        </p:txBody>
      </p:sp>
    </p:spTree>
    <p:extLst>
      <p:ext uri="{BB962C8B-B14F-4D97-AF65-F5344CB8AC3E}">
        <p14:creationId xmlns="" xmlns:p14="http://schemas.microsoft.com/office/powerpoint/2010/main" val="18215194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369F5D2-518A-45D7-AC1A-56307FCB5A5C}"/>
              </a:ext>
            </a:extLst>
          </p:cNvPr>
          <p:cNvSpPr txBox="1"/>
          <p:nvPr/>
        </p:nvSpPr>
        <p:spPr>
          <a:xfrm>
            <a:off x="409420" y="1537145"/>
            <a:ext cx="11037276"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cs typeface="Segoe UI"/>
              </a:rPr>
              <a:t>There were hidden features present in pdate column so we converted the column in datetime format in order to extract day and month column by doing feature extraction.</a:t>
            </a:r>
            <a:endParaRPr lang="en-US" sz="2800" dirty="0">
              <a:cs typeface="Calibri"/>
            </a:endParaRPr>
          </a:p>
          <a:p>
            <a:pPr algn="just"/>
            <a:endParaRPr lang="en-IN" sz="2800" dirty="0">
              <a:cs typeface="Segoe UI"/>
            </a:endParaRPr>
          </a:p>
          <a:p>
            <a:pPr algn="just"/>
            <a:r>
              <a:rPr lang="en-IN" sz="2800" dirty="0">
                <a:cs typeface="Segoe UI"/>
              </a:rPr>
              <a:t>The data was imbalanced so we handled the unbalanced data through </a:t>
            </a:r>
            <a:r>
              <a:rPr lang="en-IN" sz="2800" dirty="0" err="1">
                <a:cs typeface="Segoe UI"/>
              </a:rPr>
              <a:t>SmoteTomek</a:t>
            </a:r>
            <a:r>
              <a:rPr lang="en-IN" sz="2800" dirty="0">
                <a:cs typeface="Segoe UI"/>
              </a:rPr>
              <a:t> technique by creating more number of fraudulent cases on relevant data points.</a:t>
            </a:r>
          </a:p>
          <a:p>
            <a:pPr algn="just"/>
            <a:endParaRPr lang="en-US" dirty="0"/>
          </a:p>
          <a:p>
            <a:pPr algn="just"/>
            <a:r>
              <a:rPr lang="en-IN" sz="2800" dirty="0">
                <a:cs typeface="Segoe UI"/>
              </a:rPr>
              <a:t>The columns were skewed due to presence of outliers which we handled through </a:t>
            </a:r>
            <a:r>
              <a:rPr lang="en-IN" sz="2800" dirty="0" err="1">
                <a:cs typeface="Segoe UI"/>
              </a:rPr>
              <a:t>winsorization</a:t>
            </a:r>
            <a:r>
              <a:rPr lang="en-IN" sz="2800" dirty="0">
                <a:cs typeface="Segoe UI"/>
              </a:rPr>
              <a:t> technique.</a:t>
            </a:r>
            <a:endParaRPr lang="en-US" sz="2800" dirty="0">
              <a:cs typeface="Segoe UI"/>
            </a:endParaRPr>
          </a:p>
        </p:txBody>
      </p:sp>
    </p:spTree>
    <p:extLst>
      <p:ext uri="{BB962C8B-B14F-4D97-AF65-F5344CB8AC3E}">
        <p14:creationId xmlns="" xmlns:p14="http://schemas.microsoft.com/office/powerpoint/2010/main" val="30046217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B434D03-E12A-4A88-9921-250E4F1AB82A}"/>
              </a:ext>
            </a:extLst>
          </p:cNvPr>
          <p:cNvSpPr txBox="1"/>
          <p:nvPr/>
        </p:nvSpPr>
        <p:spPr>
          <a:xfrm>
            <a:off x="719016" y="1493804"/>
            <a:ext cx="1136942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t>Limitations of this work and Scope for Future Work</a:t>
            </a:r>
            <a:r>
              <a:rPr lang="en-US" sz="4000" b="1" dirty="0">
                <a:cs typeface="Calibri"/>
              </a:rPr>
              <a:t> </a:t>
            </a:r>
          </a:p>
        </p:txBody>
      </p:sp>
      <p:sp>
        <p:nvSpPr>
          <p:cNvPr id="3" name="TextBox 2">
            <a:extLst>
              <a:ext uri="{FF2B5EF4-FFF2-40B4-BE49-F238E27FC236}">
                <a16:creationId xmlns="" xmlns:a16="http://schemas.microsoft.com/office/drawing/2014/main" id="{7EB21185-4D60-4475-BF23-50C57BA0FF04}"/>
              </a:ext>
            </a:extLst>
          </p:cNvPr>
          <p:cNvSpPr txBox="1"/>
          <p:nvPr/>
        </p:nvSpPr>
        <p:spPr>
          <a:xfrm>
            <a:off x="719016" y="2403409"/>
            <a:ext cx="1091027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400" dirty="0"/>
              <a:t>While we couldn’t reach out goal of 100% accuracy in fraud </a:t>
            </a:r>
            <a:r>
              <a:rPr lang="en-US" sz="2400" dirty="0">
                <a:cs typeface="Calibri"/>
              </a:rPr>
              <a:t> </a:t>
            </a:r>
            <a:r>
              <a:rPr lang="en-IN" sz="2400" dirty="0"/>
              <a:t>detection, we did end up creating a system that can with enough </a:t>
            </a:r>
            <a:r>
              <a:rPr lang="en-US" sz="2400" dirty="0">
                <a:cs typeface="Calibri"/>
              </a:rPr>
              <a:t> </a:t>
            </a:r>
            <a:r>
              <a:rPr lang="en-IN" sz="2400" dirty="0"/>
              <a:t>time and data get very close to that goal. As with any project there </a:t>
            </a:r>
            <a:r>
              <a:rPr lang="en-US" sz="2400" dirty="0">
                <a:cs typeface="Calibri"/>
              </a:rPr>
              <a:t> </a:t>
            </a:r>
            <a:r>
              <a:rPr lang="en-IN" sz="2400" dirty="0"/>
              <a:t>is room for improvement here. The very nature of this project </a:t>
            </a:r>
            <a:r>
              <a:rPr lang="en-US" sz="2400" dirty="0">
                <a:cs typeface="Calibri"/>
              </a:rPr>
              <a:t> </a:t>
            </a:r>
            <a:r>
              <a:rPr lang="en-IN" sz="2400" dirty="0"/>
              <a:t>allows for multiple algorithms to be integrated together as modules </a:t>
            </a:r>
            <a:r>
              <a:rPr lang="en-US" sz="2400" dirty="0">
                <a:cs typeface="Calibri"/>
              </a:rPr>
              <a:t> </a:t>
            </a:r>
            <a:r>
              <a:rPr lang="en-IN" sz="2400" dirty="0"/>
              <a:t>and their results can be combined to increase the accuracy of the </a:t>
            </a:r>
            <a:r>
              <a:rPr lang="en-US" sz="2400" dirty="0">
                <a:cs typeface="Calibri"/>
              </a:rPr>
              <a:t> </a:t>
            </a:r>
            <a:r>
              <a:rPr lang="en-IN" sz="2400" dirty="0"/>
              <a:t>final result. This model can further be improved with the addition </a:t>
            </a:r>
            <a:r>
              <a:rPr lang="en-US" sz="2400" dirty="0">
                <a:cs typeface="Calibri"/>
              </a:rPr>
              <a:t> </a:t>
            </a:r>
            <a:r>
              <a:rPr lang="en-IN" sz="2400" dirty="0"/>
              <a:t>of more algorithms into it. However, the output of these algorithms </a:t>
            </a:r>
            <a:r>
              <a:rPr lang="en-US" sz="2400" dirty="0">
                <a:cs typeface="Calibri"/>
              </a:rPr>
              <a:t> </a:t>
            </a:r>
            <a:r>
              <a:rPr lang="en-IN" sz="2400" dirty="0"/>
              <a:t>needs to be in the same format as the others. Once that condition </a:t>
            </a:r>
            <a:r>
              <a:rPr lang="en-US" sz="2400" dirty="0">
                <a:cs typeface="Calibri"/>
              </a:rPr>
              <a:t> </a:t>
            </a:r>
            <a:r>
              <a:rPr lang="en-IN" sz="2400" dirty="0"/>
              <a:t>is satisfied, the modules are easy to add as done in the code. This </a:t>
            </a:r>
            <a:r>
              <a:rPr lang="en-US" sz="2400" dirty="0">
                <a:cs typeface="Calibri"/>
              </a:rPr>
              <a:t> </a:t>
            </a:r>
            <a:r>
              <a:rPr lang="en-IN" sz="2400" dirty="0"/>
              <a:t>provides a great degree of modularity and versatility to the project.</a:t>
            </a:r>
            <a:r>
              <a:rPr lang="en-US" sz="2400" dirty="0">
                <a:cs typeface="Calibri"/>
              </a:rPr>
              <a:t> </a:t>
            </a:r>
          </a:p>
        </p:txBody>
      </p:sp>
    </p:spTree>
    <p:extLst>
      <p:ext uri="{BB962C8B-B14F-4D97-AF65-F5344CB8AC3E}">
        <p14:creationId xmlns="" xmlns:p14="http://schemas.microsoft.com/office/powerpoint/2010/main" val="18713445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BEFF20E-2B0D-43FF-9A73-5AE9907C8AA4}"/>
              </a:ext>
            </a:extLst>
          </p:cNvPr>
          <p:cNvSpPr txBox="1"/>
          <p:nvPr/>
        </p:nvSpPr>
        <p:spPr>
          <a:xfrm>
            <a:off x="3194731" y="1105844"/>
            <a:ext cx="676812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400" b="1" dirty="0">
                <a:latin typeface="WordVisi_MSFontService"/>
              </a:rPr>
              <a:t>ACKNOWLEDGMENT</a:t>
            </a:r>
            <a:endParaRPr lang="en-US" sz="4400" dirty="0">
              <a:cs typeface="Calibri"/>
            </a:endParaRPr>
          </a:p>
        </p:txBody>
      </p:sp>
      <p:sp>
        <p:nvSpPr>
          <p:cNvPr id="3" name="TextBox 2">
            <a:extLst>
              <a:ext uri="{FF2B5EF4-FFF2-40B4-BE49-F238E27FC236}">
                <a16:creationId xmlns="" xmlns:a16="http://schemas.microsoft.com/office/drawing/2014/main" id="{2E5859D6-E838-4AD6-98A4-63FE67F7CA88}"/>
              </a:ext>
            </a:extLst>
          </p:cNvPr>
          <p:cNvSpPr txBox="1"/>
          <p:nvPr/>
        </p:nvSpPr>
        <p:spPr>
          <a:xfrm>
            <a:off x="400050" y="2237249"/>
            <a:ext cx="1139190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t>It is my deepest pleasure and gratification to present this report. Working on this project was an incredible experience that has given me a very informative knowledge regarding the data analysis process.</a:t>
            </a:r>
          </a:p>
          <a:p>
            <a:pPr algn="just"/>
            <a:r>
              <a:rPr lang="en-US" sz="2400" dirty="0"/>
              <a:t>All the required information and dataset are provided by Flip Robo Technologies (Bangalore) that helped me to complete the project.</a:t>
            </a:r>
          </a:p>
          <a:p>
            <a:pPr algn="just"/>
            <a:r>
              <a:rPr lang="en-US" sz="2400" dirty="0"/>
              <a:t>I want to thank my SME Shwetank Mishra sir for giving the dataset and instructions to perform the complete case study process.</a:t>
            </a:r>
          </a:p>
        </p:txBody>
      </p:sp>
    </p:spTree>
    <p:extLst>
      <p:ext uri="{BB962C8B-B14F-4D97-AF65-F5344CB8AC3E}">
        <p14:creationId xmlns="" xmlns:p14="http://schemas.microsoft.com/office/powerpoint/2010/main" val="3924499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691855-C92B-4E92-B12A-0C09CCB712BD}"/>
              </a:ext>
            </a:extLst>
          </p:cNvPr>
          <p:cNvSpPr>
            <a:spLocks noGrp="1"/>
          </p:cNvSpPr>
          <p:nvPr>
            <p:ph type="title"/>
          </p:nvPr>
        </p:nvSpPr>
        <p:spPr>
          <a:xfrm>
            <a:off x="385755" y="367646"/>
            <a:ext cx="10672482" cy="1347974"/>
          </a:xfrm>
        </p:spPr>
        <p:txBody>
          <a:bodyPr>
            <a:normAutofit/>
          </a:bodyPr>
          <a:lstStyle/>
          <a:p>
            <a:pPr algn="just"/>
            <a:r>
              <a:rPr lang="en-IN" sz="3200" b="1" dirty="0">
                <a:latin typeface="Calibri"/>
                <a:cs typeface="Calibri"/>
              </a:rPr>
              <a:t>Conceptual Background of the Domain Problem</a:t>
            </a:r>
            <a:endParaRPr lang="en-US" sz="3200" b="1" dirty="0">
              <a:cs typeface="Calibri Light" panose="020F0302020204030204"/>
            </a:endParaRPr>
          </a:p>
        </p:txBody>
      </p:sp>
      <p:sp>
        <p:nvSpPr>
          <p:cNvPr id="3" name="Content Placeholder 2">
            <a:extLst>
              <a:ext uri="{FF2B5EF4-FFF2-40B4-BE49-F238E27FC236}">
                <a16:creationId xmlns="" xmlns:a16="http://schemas.microsoft.com/office/drawing/2014/main" id="{82AF9ABA-34D6-427E-BA4E-96600AE4F29B}"/>
              </a:ext>
            </a:extLst>
          </p:cNvPr>
          <p:cNvSpPr>
            <a:spLocks noGrp="1"/>
          </p:cNvSpPr>
          <p:nvPr>
            <p:ph idx="1"/>
          </p:nvPr>
        </p:nvSpPr>
        <p:spPr>
          <a:xfrm>
            <a:off x="5070764" y="1408766"/>
            <a:ext cx="6530109" cy="4351338"/>
          </a:xfrm>
        </p:spPr>
        <p:txBody>
          <a:bodyPr vert="horz" lIns="91440" tIns="45720" rIns="91440" bIns="45720" rtlCol="0" anchor="t">
            <a:normAutofit fontScale="92500"/>
          </a:bodyPr>
          <a:lstStyle/>
          <a:p>
            <a:r>
              <a:rPr lang="en-US" sz="2400" dirty="0" smtClean="0">
                <a:cs typeface="Calibri"/>
              </a:rPr>
              <a:t>MFS and an MFI are working together to offer micro-credit on mobile balances with a 5-day repayment period. If the Consumer does not repay the lent money within the allotted five days, he is considered to be in default. For a loan of $5 (in Indonesian Rupiah), the payback amount should be $6, whereas for a loan of $10 (in Indonesian Rupiah), the payback amount should be $12 (in Indonesian Rupiah).</a:t>
            </a:r>
            <a:endParaRPr lang="en-US" sz="2400" dirty="0">
              <a:cs typeface="Calibri"/>
            </a:endParaRPr>
          </a:p>
        </p:txBody>
      </p:sp>
      <p:pic>
        <p:nvPicPr>
          <p:cNvPr id="8" name="Picture 7">
            <a:extLst>
              <a:ext uri="{FF2B5EF4-FFF2-40B4-BE49-F238E27FC236}">
                <a16:creationId xmlns="" xmlns:a16="http://schemas.microsoft.com/office/drawing/2014/main" id="{9E9B44F1-B1FA-4B13-B0A7-881B2010DD18}"/>
              </a:ext>
            </a:extLst>
          </p:cNvPr>
          <p:cNvPicPr>
            <a:picLocks noChangeAspect="1"/>
          </p:cNvPicPr>
          <p:nvPr/>
        </p:nvPicPr>
        <p:blipFill rotWithShape="1">
          <a:blip r:embed="rId2">
            <a:extLst>
              <a:ext uri="{28A0092B-C50C-407E-A947-70E740481C1C}">
                <a14:useLocalDpi xmlns="" xmlns:a14="http://schemas.microsoft.com/office/drawing/2010/main" val="0"/>
              </a:ext>
            </a:extLst>
          </a:blip>
          <a:srcRect l="25857" r="21852" b="1555"/>
          <a:stretch/>
        </p:blipFill>
        <p:spPr>
          <a:xfrm>
            <a:off x="151245" y="1917306"/>
            <a:ext cx="4533900" cy="3334257"/>
          </a:xfrm>
          <a:prstGeom prst="rect">
            <a:avLst/>
          </a:prstGeom>
        </p:spPr>
      </p:pic>
    </p:spTree>
    <p:extLst>
      <p:ext uri="{BB962C8B-B14F-4D97-AF65-F5344CB8AC3E}">
        <p14:creationId xmlns="" xmlns:p14="http://schemas.microsoft.com/office/powerpoint/2010/main" val="399066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A5473B-6660-5099-71DF-B374F41B5646}"/>
              </a:ext>
            </a:extLst>
          </p:cNvPr>
          <p:cNvSpPr>
            <a:spLocks noGrp="1"/>
          </p:cNvSpPr>
          <p:nvPr>
            <p:ph type="title"/>
          </p:nvPr>
        </p:nvSpPr>
        <p:spPr>
          <a:xfrm>
            <a:off x="913774" y="2962222"/>
            <a:ext cx="10364451" cy="1596177"/>
          </a:xfrm>
        </p:spPr>
        <p:txBody>
          <a:bodyPr>
            <a:normAutofit/>
          </a:bodyPr>
          <a:lstStyle/>
          <a:p>
            <a:r>
              <a:rPr lang="en-IN" sz="9600" dirty="0"/>
              <a:t>Thank You !</a:t>
            </a:r>
          </a:p>
        </p:txBody>
      </p:sp>
    </p:spTree>
    <p:extLst>
      <p:ext uri="{BB962C8B-B14F-4D97-AF65-F5344CB8AC3E}">
        <p14:creationId xmlns="" xmlns:p14="http://schemas.microsoft.com/office/powerpoint/2010/main" val="3524599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557EF4-A4A1-4F51-97EA-D31005B02045}"/>
              </a:ext>
            </a:extLst>
          </p:cNvPr>
          <p:cNvSpPr>
            <a:spLocks noGrp="1"/>
          </p:cNvSpPr>
          <p:nvPr>
            <p:ph type="title"/>
          </p:nvPr>
        </p:nvSpPr>
        <p:spPr>
          <a:xfrm>
            <a:off x="838200" y="51360"/>
            <a:ext cx="10515600" cy="1325563"/>
          </a:xfrm>
        </p:spPr>
        <p:txBody>
          <a:bodyPr>
            <a:normAutofit/>
          </a:bodyPr>
          <a:lstStyle/>
          <a:p>
            <a:pPr algn="ctr"/>
            <a:r>
              <a:rPr lang="en-IN" sz="3200" b="1" dirty="0">
                <a:latin typeface="+mn-lt"/>
                <a:ea typeface="+mj-lt"/>
                <a:cs typeface="+mj-lt"/>
              </a:rPr>
              <a:t>Review of Literature</a:t>
            </a:r>
            <a:endParaRPr lang="en-US" sz="3200" b="1" dirty="0">
              <a:latin typeface="+mn-lt"/>
            </a:endParaRPr>
          </a:p>
        </p:txBody>
      </p:sp>
      <p:sp>
        <p:nvSpPr>
          <p:cNvPr id="3" name="Content Placeholder 2">
            <a:extLst>
              <a:ext uri="{FF2B5EF4-FFF2-40B4-BE49-F238E27FC236}">
                <a16:creationId xmlns="" xmlns:a16="http://schemas.microsoft.com/office/drawing/2014/main" id="{A164E88B-8AF4-452C-B9F2-5E4A63AFBC75}"/>
              </a:ext>
            </a:extLst>
          </p:cNvPr>
          <p:cNvSpPr>
            <a:spLocks noGrp="1"/>
          </p:cNvSpPr>
          <p:nvPr>
            <p:ph idx="1"/>
          </p:nvPr>
        </p:nvSpPr>
        <p:spPr>
          <a:xfrm>
            <a:off x="838200" y="1590302"/>
            <a:ext cx="10515600" cy="4586661"/>
          </a:xfrm>
        </p:spPr>
        <p:txBody>
          <a:bodyPr vert="horz" lIns="91440" tIns="45720" rIns="91440" bIns="45720" rtlCol="0" anchor="t">
            <a:normAutofit/>
          </a:bodyPr>
          <a:lstStyle/>
          <a:p>
            <a:pPr>
              <a:buNone/>
            </a:pPr>
            <a:endParaRPr lang="en-US">
              <a:ea typeface="+mn-lt"/>
              <a:cs typeface="+mn-lt"/>
            </a:endParaRPr>
          </a:p>
          <a:p>
            <a:pPr marL="0" indent="0">
              <a:buNone/>
            </a:pPr>
            <a:endParaRPr lang="en-US" dirty="0">
              <a:cs typeface="Calibri" panose="020F0502020204030204"/>
            </a:endParaRPr>
          </a:p>
        </p:txBody>
      </p:sp>
      <p:sp>
        <p:nvSpPr>
          <p:cNvPr id="4" name="TextBox 3">
            <a:extLst>
              <a:ext uri="{FF2B5EF4-FFF2-40B4-BE49-F238E27FC236}">
                <a16:creationId xmlns="" xmlns:a16="http://schemas.microsoft.com/office/drawing/2014/main" id="{1DBB05AD-1AF5-40AE-B6DA-4A8643899177}"/>
              </a:ext>
            </a:extLst>
          </p:cNvPr>
          <p:cNvSpPr txBox="1"/>
          <p:nvPr/>
        </p:nvSpPr>
        <p:spPr>
          <a:xfrm>
            <a:off x="838200" y="1283316"/>
            <a:ext cx="10578121" cy="44935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600" dirty="0" smtClean="0">
                <a:cs typeface="Calibri"/>
              </a:rPr>
              <a:t>The MFI offers group loans, agricultural loans, individual business loans, and other microfinance services (MFS). The usage of mobile financial services (MFS), which many microfinance institutions (MFI), experts, and donors believe to be more practical, effective, and cost-effective than the conventional high-touch strategy employed for many years to deliver microfinance services, is becoming increasingly popular. Although low-income households are the MFI industry's primary emphasis, and they are tremendously helpful in these communities, the implementation of MFS has been uneven, with both considerable obstacles and triumphs. </a:t>
            </a:r>
            <a:r>
              <a:rPr lang="en-US" sz="2600" dirty="0">
                <a:cs typeface="Calibri"/>
              </a:rPr>
              <a:t> </a:t>
            </a:r>
          </a:p>
          <a:p>
            <a:pPr algn="just"/>
            <a:r>
              <a:rPr lang="en-US" sz="2600" dirty="0" smtClean="0">
                <a:cs typeface="Segoe UI"/>
              </a:rPr>
              <a:t>As of today, 200 million clients worldwide and $70 billion in outstanding loans make microfinance a widely </a:t>
            </a:r>
            <a:r>
              <a:rPr lang="en-US" sz="2600" dirty="0" err="1" smtClean="0">
                <a:cs typeface="Segoe UI"/>
              </a:rPr>
              <a:t>recognised</a:t>
            </a:r>
            <a:r>
              <a:rPr lang="en-US" sz="2600" dirty="0" smtClean="0">
                <a:cs typeface="Segoe UI"/>
              </a:rPr>
              <a:t> strategy for reducing poverty..</a:t>
            </a:r>
            <a:endParaRPr lang="en-US" sz="2600" dirty="0">
              <a:cs typeface="Segoe UI"/>
            </a:endParaRPr>
          </a:p>
        </p:txBody>
      </p:sp>
    </p:spTree>
    <p:extLst>
      <p:ext uri="{BB962C8B-B14F-4D97-AF65-F5344CB8AC3E}">
        <p14:creationId xmlns="" xmlns:p14="http://schemas.microsoft.com/office/powerpoint/2010/main" val="1017163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07A9FD-C450-4A37-8BAC-5F097658B672}"/>
              </a:ext>
            </a:extLst>
          </p:cNvPr>
          <p:cNvSpPr>
            <a:spLocks noGrp="1"/>
          </p:cNvSpPr>
          <p:nvPr>
            <p:ph type="title"/>
          </p:nvPr>
        </p:nvSpPr>
        <p:spPr/>
        <p:txBody>
          <a:bodyPr>
            <a:normAutofit/>
          </a:bodyPr>
          <a:lstStyle/>
          <a:p>
            <a:r>
              <a:rPr lang="en-IN" sz="3200" b="1" dirty="0">
                <a:latin typeface="+mn-lt"/>
                <a:ea typeface="+mj-lt"/>
                <a:cs typeface="+mj-lt"/>
              </a:rPr>
              <a:t>Motivation for the Problem Undertaken</a:t>
            </a:r>
            <a:endParaRPr lang="en-US" sz="3200" b="1" dirty="0">
              <a:latin typeface="+mn-lt"/>
              <a:ea typeface="+mj-lt"/>
              <a:cs typeface="+mj-lt"/>
            </a:endParaRPr>
          </a:p>
        </p:txBody>
      </p:sp>
      <p:sp>
        <p:nvSpPr>
          <p:cNvPr id="3" name="Content Placeholder 2">
            <a:extLst>
              <a:ext uri="{FF2B5EF4-FFF2-40B4-BE49-F238E27FC236}">
                <a16:creationId xmlns="" xmlns:a16="http://schemas.microsoft.com/office/drawing/2014/main" id="{3D26F5CA-4179-4F19-B289-86F110AA6202}"/>
              </a:ext>
            </a:extLst>
          </p:cNvPr>
          <p:cNvSpPr>
            <a:spLocks noGrp="1"/>
          </p:cNvSpPr>
          <p:nvPr>
            <p:ph idx="1"/>
          </p:nvPr>
        </p:nvSpPr>
        <p:spPr>
          <a:xfrm>
            <a:off x="584200" y="1815856"/>
            <a:ext cx="11170138" cy="4351338"/>
          </a:xfrm>
        </p:spPr>
        <p:txBody>
          <a:bodyPr vert="horz" lIns="91440" tIns="45720" rIns="91440" bIns="45720" rtlCol="0" anchor="t">
            <a:normAutofit/>
          </a:bodyPr>
          <a:lstStyle/>
          <a:p>
            <a:pPr algn="just">
              <a:buNone/>
            </a:pPr>
            <a:r>
              <a:rPr lang="en-IN" dirty="0">
                <a:ea typeface="+mn-lt"/>
                <a:cs typeface="+mn-lt"/>
              </a:rPr>
              <a:t> </a:t>
            </a:r>
            <a:r>
              <a:rPr lang="en-IN" dirty="0" smtClean="0">
                <a:ea typeface="+mn-lt"/>
                <a:cs typeface="+mn-lt"/>
              </a:rPr>
              <a:t>   </a:t>
            </a:r>
            <a:r>
              <a:rPr lang="en-US" dirty="0" smtClean="0">
                <a:ea typeface="+mn-lt"/>
                <a:cs typeface="+mn-lt"/>
              </a:rPr>
              <a:t>We recognize </a:t>
            </a:r>
            <a:r>
              <a:rPr lang="en-US" dirty="0" smtClean="0">
                <a:ea typeface="+mn-lt"/>
                <a:cs typeface="+mn-lt"/>
              </a:rPr>
              <a:t>the value of communication and how it affects a person's life. Since poor communication can result in many unresolved issues, we wish to help to close this communication gap.</a:t>
            </a:r>
            <a:endParaRPr lang="en-US" dirty="0">
              <a:ea typeface="+mn-lt"/>
              <a:cs typeface="+mn-lt"/>
            </a:endParaRPr>
          </a:p>
          <a:p>
            <a:pPr algn="just">
              <a:buNone/>
            </a:pPr>
            <a:endParaRPr lang="en-IN" dirty="0">
              <a:ea typeface="+mn-lt"/>
              <a:cs typeface="+mn-lt"/>
            </a:endParaRPr>
          </a:p>
          <a:p>
            <a:pPr algn="just">
              <a:buNone/>
            </a:pPr>
            <a:r>
              <a:rPr lang="en-US" dirty="0">
                <a:ea typeface="+mn-lt"/>
                <a:cs typeface="+mn-lt"/>
              </a:rPr>
              <a:t> </a:t>
            </a:r>
            <a:r>
              <a:rPr lang="en-US" dirty="0" smtClean="0">
                <a:ea typeface="+mn-lt"/>
                <a:cs typeface="+mn-lt"/>
              </a:rPr>
              <a:t> We are now working with a client in the telecom sector. Their business is one that offers fixed wireless telecommunications networks. They have introduced a number of goods and built their company and </a:t>
            </a:r>
            <a:r>
              <a:rPr lang="en-US" dirty="0" err="1" smtClean="0">
                <a:ea typeface="+mn-lt"/>
                <a:cs typeface="+mn-lt"/>
              </a:rPr>
              <a:t>organisation</a:t>
            </a:r>
            <a:r>
              <a:rPr lang="en-US" dirty="0" smtClean="0">
                <a:ea typeface="+mn-lt"/>
                <a:cs typeface="+mn-lt"/>
              </a:rPr>
              <a:t> on the budget operator model. They do this by using a disruptive innovation strategy to provide all value-conscious clients better items at lower </a:t>
            </a:r>
            <a:r>
              <a:rPr lang="en-US" dirty="0" smtClean="0">
                <a:ea typeface="+mn-lt"/>
                <a:cs typeface="+mn-lt"/>
              </a:rPr>
              <a:t>prices.</a:t>
            </a:r>
            <a:endParaRPr lang="en-US" dirty="0">
              <a:ea typeface="+mn-lt"/>
              <a:cs typeface="+mn-lt"/>
            </a:endParaRPr>
          </a:p>
          <a:p>
            <a:pPr marL="0" indent="0" algn="just">
              <a:buNone/>
            </a:pPr>
            <a:endParaRPr lang="en-US" dirty="0">
              <a:cs typeface="Calibri" panose="020F0502020204030204"/>
            </a:endParaRPr>
          </a:p>
        </p:txBody>
      </p:sp>
    </p:spTree>
    <p:extLst>
      <p:ext uri="{BB962C8B-B14F-4D97-AF65-F5344CB8AC3E}">
        <p14:creationId xmlns="" xmlns:p14="http://schemas.microsoft.com/office/powerpoint/2010/main" val="3331373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B0DC27-C1A6-4D9B-A44A-9320A9BC2DA6}"/>
              </a:ext>
            </a:extLst>
          </p:cNvPr>
          <p:cNvSpPr>
            <a:spLocks noGrp="1"/>
          </p:cNvSpPr>
          <p:nvPr>
            <p:ph type="title"/>
          </p:nvPr>
        </p:nvSpPr>
        <p:spPr/>
        <p:txBody>
          <a:bodyPr>
            <a:normAutofit/>
          </a:bodyPr>
          <a:lstStyle/>
          <a:p>
            <a:pPr algn="ctr"/>
            <a:r>
              <a:rPr lang="en-IN" sz="3200" b="1" dirty="0">
                <a:latin typeface="+mn-lt"/>
                <a:ea typeface="+mj-lt"/>
                <a:cs typeface="+mj-lt"/>
              </a:rPr>
              <a:t>Analytical Problem</a:t>
            </a:r>
            <a:endParaRPr lang="en-US" sz="3200" b="1" dirty="0">
              <a:latin typeface="+mn-lt"/>
              <a:cs typeface="Calibri Light"/>
            </a:endParaRPr>
          </a:p>
        </p:txBody>
      </p:sp>
      <p:sp>
        <p:nvSpPr>
          <p:cNvPr id="3" name="Content Placeholder 2">
            <a:extLst>
              <a:ext uri="{FF2B5EF4-FFF2-40B4-BE49-F238E27FC236}">
                <a16:creationId xmlns="" xmlns:a16="http://schemas.microsoft.com/office/drawing/2014/main" id="{A786E22E-02C1-4F77-8EF9-9D85F856E290}"/>
              </a:ext>
            </a:extLst>
          </p:cNvPr>
          <p:cNvSpPr>
            <a:spLocks noGrp="1"/>
          </p:cNvSpPr>
          <p:nvPr>
            <p:ph idx="1"/>
          </p:nvPr>
        </p:nvSpPr>
        <p:spPr>
          <a:xfrm>
            <a:off x="623277" y="1825625"/>
            <a:ext cx="10730523" cy="4351338"/>
          </a:xfrm>
        </p:spPr>
        <p:txBody>
          <a:bodyPr vert="horz" lIns="91440" tIns="45720" rIns="91440" bIns="45720" rtlCol="0" anchor="t">
            <a:normAutofit/>
          </a:bodyPr>
          <a:lstStyle/>
          <a:p>
            <a:pPr marL="0" indent="0">
              <a:buNone/>
            </a:pPr>
            <a:r>
              <a:rPr lang="en-IN" sz="3200" b="1" dirty="0">
                <a:ea typeface="+mn-lt"/>
                <a:cs typeface="+mn-lt"/>
              </a:rPr>
              <a:t>Mathematical/ Analytical Modeling of the Problem</a:t>
            </a:r>
          </a:p>
          <a:p>
            <a:pPr marL="0" indent="0">
              <a:buNone/>
            </a:pPr>
            <a:r>
              <a:rPr lang="en-IN" dirty="0">
                <a:ea typeface="+mn-lt"/>
                <a:cs typeface="+mn-lt"/>
              </a:rPr>
              <a:t>We first look into the statistics of data shown in fig 1.</a:t>
            </a:r>
          </a:p>
          <a:p>
            <a:pPr marL="0" indent="0">
              <a:buNone/>
            </a:pPr>
            <a:endParaRPr lang="en-IN" dirty="0">
              <a:cs typeface="Calibri"/>
            </a:endParaRPr>
          </a:p>
        </p:txBody>
      </p:sp>
      <p:pic>
        <p:nvPicPr>
          <p:cNvPr id="4" name="Picture 4" descr="Graphical user interface, text, application, table&#10;&#10;Description automatically generated">
            <a:extLst>
              <a:ext uri="{FF2B5EF4-FFF2-40B4-BE49-F238E27FC236}">
                <a16:creationId xmlns="" xmlns:a16="http://schemas.microsoft.com/office/drawing/2014/main" id="{A5BF3FCE-0DBA-475C-B32F-5563B5467EF8}"/>
              </a:ext>
            </a:extLst>
          </p:cNvPr>
          <p:cNvPicPr>
            <a:picLocks noChangeAspect="1"/>
          </p:cNvPicPr>
          <p:nvPr/>
        </p:nvPicPr>
        <p:blipFill>
          <a:blip r:embed="rId2"/>
          <a:stretch>
            <a:fillRect/>
          </a:stretch>
        </p:blipFill>
        <p:spPr>
          <a:xfrm>
            <a:off x="913775" y="3409999"/>
            <a:ext cx="9504369" cy="2829484"/>
          </a:xfrm>
          <a:prstGeom prst="rect">
            <a:avLst/>
          </a:prstGeom>
        </p:spPr>
      </p:pic>
    </p:spTree>
    <p:extLst>
      <p:ext uri="{BB962C8B-B14F-4D97-AF65-F5344CB8AC3E}">
        <p14:creationId xmlns="" xmlns:p14="http://schemas.microsoft.com/office/powerpoint/2010/main" val="3910538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able&#10;&#10;Description automatically generated">
            <a:extLst>
              <a:ext uri="{FF2B5EF4-FFF2-40B4-BE49-F238E27FC236}">
                <a16:creationId xmlns="" xmlns:a16="http://schemas.microsoft.com/office/drawing/2014/main" id="{0AD4B1B9-1135-48C2-A2D5-8A0637A1243E}"/>
              </a:ext>
            </a:extLst>
          </p:cNvPr>
          <p:cNvPicPr>
            <a:picLocks noChangeAspect="1"/>
          </p:cNvPicPr>
          <p:nvPr/>
        </p:nvPicPr>
        <p:blipFill>
          <a:blip r:embed="rId2"/>
          <a:stretch>
            <a:fillRect/>
          </a:stretch>
        </p:blipFill>
        <p:spPr>
          <a:xfrm>
            <a:off x="903195" y="503010"/>
            <a:ext cx="9959787" cy="3004891"/>
          </a:xfrm>
          <a:prstGeom prst="rect">
            <a:avLst/>
          </a:prstGeom>
        </p:spPr>
      </p:pic>
      <p:pic>
        <p:nvPicPr>
          <p:cNvPr id="3" name="Picture 3" descr="Table&#10;&#10;Description automatically generated">
            <a:extLst>
              <a:ext uri="{FF2B5EF4-FFF2-40B4-BE49-F238E27FC236}">
                <a16:creationId xmlns="" xmlns:a16="http://schemas.microsoft.com/office/drawing/2014/main" id="{90C559A7-2110-4F06-83CA-575E3374AF57}"/>
              </a:ext>
            </a:extLst>
          </p:cNvPr>
          <p:cNvPicPr>
            <a:picLocks noChangeAspect="1"/>
          </p:cNvPicPr>
          <p:nvPr/>
        </p:nvPicPr>
        <p:blipFill>
          <a:blip r:embed="rId3"/>
          <a:stretch>
            <a:fillRect/>
          </a:stretch>
        </p:blipFill>
        <p:spPr>
          <a:xfrm>
            <a:off x="1004048" y="3788806"/>
            <a:ext cx="9858934" cy="2955918"/>
          </a:xfrm>
          <a:prstGeom prst="rect">
            <a:avLst/>
          </a:prstGeom>
        </p:spPr>
      </p:pic>
    </p:spTree>
    <p:extLst>
      <p:ext uri="{BB962C8B-B14F-4D97-AF65-F5344CB8AC3E}">
        <p14:creationId xmlns="" xmlns:p14="http://schemas.microsoft.com/office/powerpoint/2010/main" val="3487589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0EB601-4F21-4711-8432-A40E90D5B5F0}"/>
              </a:ext>
            </a:extLst>
          </p:cNvPr>
          <p:cNvSpPr>
            <a:spLocks noGrp="1"/>
          </p:cNvSpPr>
          <p:nvPr>
            <p:ph type="title"/>
          </p:nvPr>
        </p:nvSpPr>
        <p:spPr>
          <a:xfrm>
            <a:off x="677583" y="3358808"/>
            <a:ext cx="10515600" cy="683491"/>
          </a:xfrm>
        </p:spPr>
        <p:txBody>
          <a:bodyPr>
            <a:normAutofit/>
          </a:bodyPr>
          <a:lstStyle/>
          <a:p>
            <a:pPr algn="ctr"/>
            <a:r>
              <a:rPr lang="en-US" sz="1400" dirty="0">
                <a:ea typeface="+mj-lt"/>
                <a:cs typeface="+mj-lt"/>
              </a:rPr>
              <a:t>Fig 1 Statistical description of data</a:t>
            </a:r>
            <a:endParaRPr lang="en-US" sz="1400" dirty="0">
              <a:cs typeface="Calibri Light"/>
            </a:endParaRPr>
          </a:p>
        </p:txBody>
      </p:sp>
      <p:pic>
        <p:nvPicPr>
          <p:cNvPr id="4" name="Picture 4" descr="Table&#10;&#10;Description automatically generated">
            <a:extLst>
              <a:ext uri="{FF2B5EF4-FFF2-40B4-BE49-F238E27FC236}">
                <a16:creationId xmlns="" xmlns:a16="http://schemas.microsoft.com/office/drawing/2014/main" id="{0EA889DE-CDC4-4121-BE47-B7E3192FF213}"/>
              </a:ext>
            </a:extLst>
          </p:cNvPr>
          <p:cNvPicPr>
            <a:picLocks noGrp="1" noChangeAspect="1"/>
          </p:cNvPicPr>
          <p:nvPr>
            <p:ph idx="1"/>
          </p:nvPr>
        </p:nvPicPr>
        <p:blipFill>
          <a:blip r:embed="rId2"/>
          <a:stretch>
            <a:fillRect/>
          </a:stretch>
        </p:blipFill>
        <p:spPr>
          <a:xfrm>
            <a:off x="998817" y="328307"/>
            <a:ext cx="9963545" cy="2950602"/>
          </a:xfrm>
        </p:spPr>
      </p:pic>
      <p:sp>
        <p:nvSpPr>
          <p:cNvPr id="5" name="TextBox 4">
            <a:extLst>
              <a:ext uri="{FF2B5EF4-FFF2-40B4-BE49-F238E27FC236}">
                <a16:creationId xmlns="" xmlns:a16="http://schemas.microsoft.com/office/drawing/2014/main" id="{048F7F8C-0D91-4FC4-9BCB-4185EB79A48D}"/>
              </a:ext>
            </a:extLst>
          </p:cNvPr>
          <p:cNvSpPr txBox="1"/>
          <p:nvPr/>
        </p:nvSpPr>
        <p:spPr>
          <a:xfrm>
            <a:off x="505692" y="4290823"/>
            <a:ext cx="1073442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1600" dirty="0">
                <a:cs typeface="Segoe UI"/>
              </a:rPr>
              <a:t>From this statistical analysis we make some of the interpretations that:</a:t>
            </a:r>
          </a:p>
          <a:p>
            <a:pPr algn="just"/>
            <a:r>
              <a:rPr lang="en-US" sz="1600" dirty="0">
                <a:cs typeface="Calibri"/>
              </a:rPr>
              <a:t> </a:t>
            </a:r>
          </a:p>
          <a:p>
            <a:pPr marL="457200" indent="-457200" algn="just">
              <a:buFont typeface="+mj-lt"/>
              <a:buAutoNum type="arabicPeriod"/>
            </a:pPr>
            <a:r>
              <a:rPr lang="en-IN" sz="1600" dirty="0">
                <a:cs typeface="Segoe UI"/>
              </a:rPr>
              <a:t>Maximum standard deviation is observed in </a:t>
            </a:r>
            <a:r>
              <a:rPr lang="en-IN" sz="1600" dirty="0" err="1">
                <a:cs typeface="Segoe UI"/>
              </a:rPr>
              <a:t>aon</a:t>
            </a:r>
            <a:r>
              <a:rPr lang="en-IN" sz="1600" dirty="0">
                <a:cs typeface="Segoe UI"/>
              </a:rPr>
              <a:t> column.</a:t>
            </a:r>
            <a:r>
              <a:rPr lang="en-US" sz="1600" dirty="0">
                <a:cs typeface="Calibri"/>
              </a:rPr>
              <a:t> </a:t>
            </a:r>
          </a:p>
          <a:p>
            <a:pPr marL="457200" indent="-457200" algn="just">
              <a:buFont typeface="+mj-lt"/>
              <a:buAutoNum type="arabicPeriod"/>
            </a:pPr>
            <a:r>
              <a:rPr lang="en-IN" sz="1600" dirty="0">
                <a:cs typeface="Segoe UI"/>
              </a:rPr>
              <a:t>In the columns aon,daily_decr30, daily_decr90, rental90 ,</a:t>
            </a:r>
            <a:r>
              <a:rPr lang="en-IN" sz="1600" dirty="0" err="1">
                <a:cs typeface="Segoe UI"/>
              </a:rPr>
              <a:t>last_rech_date_ma</a:t>
            </a:r>
            <a:r>
              <a:rPr lang="en-IN" sz="1600" dirty="0">
                <a:cs typeface="Segoe UI"/>
              </a:rPr>
              <a:t> , </a:t>
            </a:r>
            <a:r>
              <a:rPr lang="en-IN" sz="1600" dirty="0" err="1">
                <a:cs typeface="Segoe UI"/>
              </a:rPr>
              <a:t>last_rech_date_da</a:t>
            </a:r>
            <a:r>
              <a:rPr lang="en-IN" sz="1600" dirty="0">
                <a:cs typeface="Segoe UI"/>
              </a:rPr>
              <a:t>, maxamnt_loans30, cnt_loans90, amnt_loans90, rental30 mean is considerably greater than median so the columns are positively skewed.</a:t>
            </a:r>
            <a:r>
              <a:rPr lang="en-US" sz="1600" dirty="0">
                <a:cs typeface="Calibri"/>
              </a:rPr>
              <a:t> </a:t>
            </a:r>
          </a:p>
          <a:p>
            <a:pPr marL="457200" indent="-457200" algn="just">
              <a:buFont typeface="+mj-lt"/>
              <a:buAutoNum type="arabicPeriod"/>
            </a:pPr>
            <a:r>
              <a:rPr lang="en-IN" sz="1600" dirty="0">
                <a:cs typeface="Segoe UI"/>
              </a:rPr>
              <a:t> In the columns label, month median is greater than mean so the columns are negatively skewed.</a:t>
            </a:r>
            <a:r>
              <a:rPr lang="en-US" sz="1600" dirty="0">
                <a:cs typeface="Calibri"/>
              </a:rPr>
              <a:t> </a:t>
            </a:r>
          </a:p>
          <a:p>
            <a:pPr marL="457200" indent="-457200" algn="just">
              <a:buFont typeface="+mj-lt"/>
              <a:buAutoNum type="arabicPeriod"/>
            </a:pPr>
            <a:r>
              <a:rPr lang="en-IN" sz="1600" dirty="0">
                <a:cs typeface="Segoe UI"/>
              </a:rPr>
              <a:t>In the columns aon,daily_decr30, daily_decr90, rental30, rental90, </a:t>
            </a:r>
            <a:r>
              <a:rPr lang="en-IN" sz="1600" dirty="0" err="1">
                <a:cs typeface="Segoe UI"/>
              </a:rPr>
              <a:t>last_rech_date_ma</a:t>
            </a:r>
            <a:r>
              <a:rPr lang="en-IN" sz="1600" dirty="0">
                <a:cs typeface="Segoe UI"/>
              </a:rPr>
              <a:t> ,</a:t>
            </a:r>
            <a:r>
              <a:rPr lang="en-IN" sz="1600" dirty="0" err="1">
                <a:cs typeface="Segoe UI"/>
              </a:rPr>
              <a:t>last_rech_date_da</a:t>
            </a:r>
            <a:r>
              <a:rPr lang="en-IN" sz="1600" dirty="0">
                <a:cs typeface="Segoe UI"/>
              </a:rPr>
              <a:t>, maxamnt_loans30, cnt_loans90, payback30, payback90 there is huge difference present between 75th </a:t>
            </a:r>
            <a:r>
              <a:rPr lang="en-IN" sz="1600" dirty="0" err="1">
                <a:cs typeface="Segoe UI"/>
              </a:rPr>
              <a:t>perecentile</a:t>
            </a:r>
            <a:r>
              <a:rPr lang="en-IN" sz="1600" dirty="0">
                <a:cs typeface="Segoe UI"/>
              </a:rPr>
              <a:t> and maximum so outliers are present here.</a:t>
            </a:r>
            <a:r>
              <a:rPr lang="en-US" sz="1600" dirty="0">
                <a:cs typeface="Calibri"/>
              </a:rPr>
              <a:t> </a:t>
            </a:r>
          </a:p>
        </p:txBody>
      </p:sp>
    </p:spTree>
    <p:extLst>
      <p:ext uri="{BB962C8B-B14F-4D97-AF65-F5344CB8AC3E}">
        <p14:creationId xmlns="" xmlns:p14="http://schemas.microsoft.com/office/powerpoint/2010/main" val="66564174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316</TotalTime>
  <Words>1420</Words>
  <Application>Microsoft Office PowerPoint</Application>
  <PresentationFormat>Custom</PresentationFormat>
  <Paragraphs>187</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Droplet</vt:lpstr>
      <vt:lpstr>Microcredit Defaulter Project Presentation</vt:lpstr>
      <vt:lpstr>Agenda:</vt:lpstr>
      <vt:lpstr>Slide 3</vt:lpstr>
      <vt:lpstr>Conceptual Background of the Domain Problem</vt:lpstr>
      <vt:lpstr>Review of Literature</vt:lpstr>
      <vt:lpstr>Motivation for the Problem Undertaken</vt:lpstr>
      <vt:lpstr>Analytical Problem</vt:lpstr>
      <vt:lpstr>Slide 8</vt:lpstr>
      <vt:lpstr>Fig 1 Statistical description of data</vt:lpstr>
      <vt:lpstr>We look for the skewness present in  data shown in fig 2,</vt:lpstr>
      <vt:lpstr>Slide 11</vt:lpstr>
      <vt:lpstr>Data Sources and their formats</vt:lpstr>
      <vt:lpstr>Slide 13</vt:lpstr>
      <vt:lpstr>Slide 14</vt:lpstr>
      <vt:lpstr>Slide 15</vt:lpstr>
      <vt:lpstr>Slide 16</vt:lpstr>
      <vt:lpstr>Data Preprocessing Done</vt:lpstr>
      <vt:lpstr>Slide 18</vt:lpstr>
      <vt:lpstr>Slide 19</vt:lpstr>
      <vt:lpstr>Slide 20</vt:lpstr>
      <vt:lpstr>Data Inputs- Logic- Output Relationships</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Sonali Daga</dc:creator>
  <cp:lastModifiedBy>Lenovo</cp:lastModifiedBy>
  <cp:revision>847</cp:revision>
  <dcterms:created xsi:type="dcterms:W3CDTF">2020-12-29T14:55:28Z</dcterms:created>
  <dcterms:modified xsi:type="dcterms:W3CDTF">2022-10-20T20:54:23Z</dcterms:modified>
</cp:coreProperties>
</file>