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embeddedFontLst>
    <p:embeddedFont>
      <p:font typeface="BSQHDJ+ArialMT" panose="020B0604020202020204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UFMEC+TrebuchetMS" panose="020B0604020202020204"/>
      <p:regular r:id="rId26"/>
    </p:embeddedFont>
    <p:embeddedFont>
      <p:font typeface="GDURAJ+Wingdings3" panose="020B0604020202020204"/>
      <p:regular r:id="rId27"/>
    </p:embeddedFont>
    <p:embeddedFont>
      <p:font typeface="WATIRV+TrebuchetMS-Bold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11-Nov-22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771780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searchgate.net/publication/224303952" TargetMode="External"/><Relationship Id="rId4" Type="http://schemas.openxmlformats.org/officeDocument/2006/relationships/hyperlink" Target="https://www.researchgate.net/publication/32006845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9004" y="2443057"/>
            <a:ext cx="5452768" cy="173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412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WATIRV+TrebuchetMS-Bold"/>
                <a:cs typeface="WATIRV+TrebuchetMS-Bold"/>
              </a:rPr>
              <a:t>20104079 Kalpesh Chavan</a:t>
            </a:r>
          </a:p>
          <a:p>
            <a:pPr marL="0" marR="0">
              <a:lnSpc>
                <a:spcPts val="3715"/>
              </a:lnSpc>
              <a:spcBef>
                <a:spcPts val="1174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WATIRV+TrebuchetMS-Bold"/>
                <a:cs typeface="WATIRV+TrebuchetMS-Bold"/>
              </a:rPr>
              <a:t>20104111 Siddhant Darekar</a:t>
            </a:r>
          </a:p>
          <a:p>
            <a:pPr marL="442614" marR="0">
              <a:lnSpc>
                <a:spcPts val="3715"/>
              </a:lnSpc>
              <a:spcBef>
                <a:spcPts val="1124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WATIRV+TrebuchetMS-Bold"/>
                <a:cs typeface="WATIRV+TrebuchetMS-Bold"/>
              </a:rPr>
              <a:t>20104082 Ankit Awade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9067" y="4755348"/>
            <a:ext cx="4375879" cy="1020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3918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Project Guide</a:t>
            </a:r>
          </a:p>
          <a:p>
            <a:pPr marL="0" marR="0">
              <a:lnSpc>
                <a:spcPts val="3932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WATIRV+TrebuchetMS-Bold"/>
                <a:cs typeface="WATIRV+TrebuchetMS-Bold"/>
              </a:rPr>
              <a:t>Prof. Roshna Sangle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7191" y="151107"/>
            <a:ext cx="4326671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5FCBEF"/>
                </a:solidFill>
                <a:latin typeface="FUFMEC+TrebuchetMS"/>
                <a:cs typeface="FUFMEC+TrebuchetMS"/>
              </a:rPr>
              <a:t>7. Use Case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49" y="312502"/>
            <a:ext cx="4341301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5FCBEF"/>
                </a:solidFill>
                <a:latin typeface="FUFMEC+TrebuchetMS"/>
                <a:cs typeface="FUFMEC+TrebuchetMS"/>
              </a:rPr>
              <a:t>8. Dataflow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83732"/>
            <a:ext cx="4921429" cy="62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9. Technology 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60" y="1276032"/>
            <a:ext cx="398078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Web application built 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710" y="5109265"/>
            <a:ext cx="145825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7B0E4"/>
                </a:solidFill>
                <a:latin typeface="WATIRV+TrebuchetMS-Bold"/>
                <a:cs typeface="WATIRV+TrebuchetMS-Bold"/>
              </a:rPr>
              <a:t>VisualStudio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9504" y="5109265"/>
            <a:ext cx="74521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7B0E4"/>
                </a:solidFill>
                <a:latin typeface="WATIRV+TrebuchetMS-Bold"/>
                <a:cs typeface="WATIRV+TrebuchetMS-Bold"/>
              </a:rPr>
              <a:t>HTML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0367" y="5109265"/>
            <a:ext cx="52599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7B0E4"/>
                </a:solidFill>
                <a:latin typeface="WATIRV+TrebuchetMS-Bold"/>
                <a:cs typeface="WATIRV+TrebuchetMS-Bold"/>
              </a:rPr>
              <a:t>CSS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07763" y="5109265"/>
            <a:ext cx="126180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7B0E4"/>
                </a:solidFill>
                <a:latin typeface="WATIRV+TrebuchetMS-Bold"/>
                <a:cs typeface="WATIRV+TrebuchetMS-Bold"/>
              </a:rPr>
              <a:t>JavaScript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44537" y="5109265"/>
            <a:ext cx="8731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7B0E4"/>
                </a:solidFill>
                <a:latin typeface="WATIRV+TrebuchetMS-Bold"/>
                <a:cs typeface="WATIRV+TrebuchetMS-Bold"/>
              </a:rPr>
              <a:t>XAMPP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71286"/>
            <a:ext cx="6773133" cy="62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10. Suggestions in Review-1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5889"/>
            <a:ext cx="3344363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Improvement in GUI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2708649"/>
            <a:ext cx="5163425" cy="884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Correction in DFD/Block Diagram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Content rich website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3694169"/>
            <a:ext cx="5834379" cy="1377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Improvisation in Report and Diagrams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Upgrading website features</a:t>
            </a:r>
          </a:p>
          <a:p>
            <a:pPr marL="0" marR="0">
              <a:lnSpc>
                <a:spcPts val="2786"/>
              </a:lnSpc>
              <a:spcBef>
                <a:spcPts val="104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Make use of Data-base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71286"/>
            <a:ext cx="6157129" cy="62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11. Result and Discussion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71286"/>
            <a:ext cx="7970879" cy="62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12. Conclusion and Future 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5889"/>
            <a:ext cx="5624690" cy="3841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add a chat box on website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add a news segment in website</a:t>
            </a:r>
          </a:p>
          <a:p>
            <a:pPr marL="0" marR="0">
              <a:lnSpc>
                <a:spcPts val="2786"/>
              </a:lnSpc>
              <a:spcBef>
                <a:spcPts val="104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add a virtual assistant in website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make website more creative by</a:t>
            </a:r>
          </a:p>
          <a:p>
            <a:pPr marL="458723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adding more images and videos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add language changing mode</a:t>
            </a:r>
          </a:p>
          <a:p>
            <a:pPr marL="0" marR="0">
              <a:lnSpc>
                <a:spcPts val="2786"/>
              </a:lnSpc>
              <a:spcBef>
                <a:spcPts val="1093"/>
              </a:spcBef>
              <a:spcAft>
                <a:spcPts val="0"/>
              </a:spcAft>
            </a:pPr>
            <a:r>
              <a:rPr sz="19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950" spc="498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insert various mode of alert and</a:t>
            </a:r>
          </a:p>
          <a:p>
            <a:pPr marL="458723" marR="0">
              <a:lnSpc>
                <a:spcPts val="2786"/>
              </a:lnSpc>
              <a:spcBef>
                <a:spcPts val="1043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notifications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4104046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10. 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60" y="1936500"/>
            <a:ext cx="8449310" cy="89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FUFMEC+TrebuchetMS"/>
                <a:cs typeface="FUFMEC+TrebuchetMS"/>
              </a:rPr>
              <a:t>1. </a:t>
            </a:r>
            <a:r>
              <a:rPr sz="2200" b="1" u="sng" dirty="0">
                <a:solidFill>
                  <a:srgbClr val="3FCDE7"/>
                </a:solidFill>
                <a:latin typeface="WATIRV+TrebuchetMS-Bold"/>
                <a:cs typeface="WATIRV+TrebuchetMS-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https://www.researchgate.net/publication/357717809</a:t>
            </a:r>
          </a:p>
          <a:p>
            <a:pPr marL="3429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Accessibility analysis using WCAG 21 evidence from Indian e-</a:t>
            </a:r>
          </a:p>
          <a:p>
            <a:pPr marL="3429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government websites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660" y="3409700"/>
            <a:ext cx="7964253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FUFMEC+TrebuchetMS"/>
                <a:cs typeface="FUFMEC+TrebuchetMS"/>
              </a:rPr>
              <a:t>2. </a:t>
            </a:r>
            <a:r>
              <a:rPr sz="2200" b="1" u="sng" dirty="0">
                <a:solidFill>
                  <a:srgbClr val="3FCDE7"/>
                </a:solidFill>
                <a:latin typeface="WATIRV+TrebuchetMS-Bold"/>
                <a:cs typeface="WATIRV+TrebuchetMS-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https://www.researchgate.net/publication/320068457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9560" y="3677923"/>
            <a:ext cx="8425355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Accessibility and Usability of Government Websites in Tanzania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660" y="4614675"/>
            <a:ext cx="9109811" cy="89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FUFMEC+TrebuchetMS"/>
                <a:cs typeface="FUFMEC+TrebuchetMS"/>
              </a:rPr>
              <a:t>3. </a:t>
            </a:r>
            <a:r>
              <a:rPr sz="2200" b="1" u="sng" dirty="0">
                <a:solidFill>
                  <a:srgbClr val="3FCDE7"/>
                </a:solidFill>
                <a:latin typeface="WATIRV+TrebuchetMS-Bold"/>
                <a:cs typeface="WATIRV+TrebuchetMS-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https://www.researchgate.net/publication/224303952</a:t>
            </a:r>
            <a:r>
              <a:rPr sz="2200" b="1" spc="114" dirty="0">
                <a:solidFill>
                  <a:srgbClr val="3FCDE7"/>
                </a:solidFill>
                <a:latin typeface="WATIRV+TrebuchetMS-Bold"/>
                <a:cs typeface="WATIRV+TrebuchetMS-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Building</a:t>
            </a:r>
          </a:p>
          <a:p>
            <a:pPr marL="3429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Citizen Trust towards E-Government Services Do High Quality</a:t>
            </a:r>
          </a:p>
          <a:p>
            <a:pPr marL="34290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Websites Matter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0048" y="281969"/>
            <a:ext cx="4687937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Topic : URCorporator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0652" y="1140207"/>
            <a:ext cx="211337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- Mini Project (2A)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373" y="669690"/>
            <a:ext cx="2052860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586038"/>
            <a:ext cx="1671082" cy="27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1908111"/>
            <a:ext cx="1503306" cy="27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230182"/>
            <a:ext cx="1052821" cy="27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2552255"/>
            <a:ext cx="3249210" cy="317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Literature Survey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Proposed System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Project Outcomes</a:t>
            </a:r>
          </a:p>
          <a:p>
            <a:pPr marL="0" marR="0">
              <a:lnSpc>
                <a:spcPts val="1857"/>
              </a:lnSpc>
              <a:spcBef>
                <a:spcPts val="67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Data Flow Diagram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Use Case Diagram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Technology Stack</a:t>
            </a:r>
          </a:p>
          <a:p>
            <a:pPr marL="0" marR="0">
              <a:lnSpc>
                <a:spcPts val="1857"/>
              </a:lnSpc>
              <a:spcBef>
                <a:spcPts val="67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Suggestions in Review-1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Result and Discussion</a:t>
            </a:r>
          </a:p>
          <a:p>
            <a:pPr marL="0" marR="0">
              <a:lnSpc>
                <a:spcPts val="1857"/>
              </a:lnSpc>
              <a:spcBef>
                <a:spcPts val="62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Conclusion and Future Scope</a:t>
            </a:r>
          </a:p>
          <a:p>
            <a:pPr marL="0" marR="0">
              <a:lnSpc>
                <a:spcPts val="1857"/>
              </a:lnSpc>
              <a:spcBef>
                <a:spcPts val="678"/>
              </a:spcBef>
              <a:spcAft>
                <a:spcPts val="0"/>
              </a:spcAft>
            </a:pPr>
            <a:r>
              <a:rPr sz="135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350" spc="117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4085889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61646"/>
            <a:ext cx="3151993" cy="1050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595959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Problem Identified:</a:t>
            </a:r>
          </a:p>
          <a:p>
            <a:pPr marL="183489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Fake News Scams</a:t>
            </a:r>
          </a:p>
          <a:p>
            <a:pPr marL="183489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Poor Policing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8429" y="2449198"/>
            <a:ext cx="3969365" cy="721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Lack of freedom to speak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Political Arrogance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3436750"/>
            <a:ext cx="3068240" cy="721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• </a:t>
            </a:r>
            <a:r>
              <a:rPr sz="24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Solution Proposed</a:t>
            </a:r>
            <a:r>
              <a:rPr sz="20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:</a:t>
            </a:r>
          </a:p>
          <a:p>
            <a:pPr marL="183489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The convenience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429" y="4095118"/>
            <a:ext cx="3511352" cy="1050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Access anytime (24/7)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Genuine News Source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E101A"/>
                </a:solidFill>
                <a:latin typeface="FUFMEC+TrebuchetMS"/>
                <a:cs typeface="FUFMEC+TrebuchetMS"/>
              </a:rPr>
              <a:t>-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Save your efforts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429" y="5082670"/>
            <a:ext cx="326511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 Political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3624506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2. 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61646"/>
            <a:ext cx="5933714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build a bridge between citizens 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790830"/>
            <a:ext cx="186183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government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2556894"/>
            <a:ext cx="6282405" cy="1050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empower people to connect with the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government and contribute towards good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governance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40" y="3981326"/>
            <a:ext cx="5538506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drive behavioral change, fighting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4310510"/>
            <a:ext cx="4267707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fake news and busting myths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40" y="5076574"/>
            <a:ext cx="5130541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introduce various government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540" y="5405758"/>
            <a:ext cx="5515266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schemes and programs for the people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2385671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3. 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61646"/>
            <a:ext cx="6685630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provide users, facility to make complaint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790830"/>
            <a:ext cx="2405087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with any device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2247014"/>
            <a:ext cx="616556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provide users to check status of their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2576198"/>
            <a:ext cx="1667172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grievances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" y="3032382"/>
            <a:ext cx="6926554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reduce user's time by just uploading photo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40" y="3488566"/>
            <a:ext cx="528154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provide user the SMS facility 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540" y="3817750"/>
            <a:ext cx="2905556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acknowledge user's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940" y="4273934"/>
            <a:ext cx="6710015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provide user a user friendly environment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940" y="4730118"/>
            <a:ext cx="625700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767676"/>
                </a:solidFill>
                <a:latin typeface="BSQHDJ+ArialMT"/>
                <a:cs typeface="BSQHDJ+ArialMT"/>
              </a:rPr>
              <a:t>•</a:t>
            </a:r>
            <a:r>
              <a:rPr sz="2450" spc="329" dirty="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To provide a delete complaint facility for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3540" y="5059302"/>
            <a:ext cx="393014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corporator (for fake news)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4246243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5FCBEF"/>
                </a:solidFill>
                <a:latin typeface="FUFMEC+TrebuchetMS"/>
                <a:cs typeface="FUFMEC+TrebuchetMS"/>
              </a:rPr>
              <a:t>4. Literature 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820" y="1983304"/>
            <a:ext cx="18068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WATIRV+TrebuchetMS-Bold"/>
                <a:cs typeface="WATIRV+TrebuchetMS-Bold"/>
              </a:rPr>
              <a:t>Existing 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4395" y="1983304"/>
            <a:ext cx="196139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WATIRV+TrebuchetMS-Bold"/>
                <a:cs typeface="WATIRV+TrebuchetMS-Bold"/>
              </a:rPr>
              <a:t>Proposed 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20" y="2502155"/>
            <a:ext cx="7629638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In the existing system the user can</a:t>
            </a:r>
            <a:r>
              <a:rPr sz="1800" spc="1626" dirty="0">
                <a:solidFill>
                  <a:srgbClr val="000000"/>
                </a:solidFill>
                <a:latin typeface="FUFMEC+TrebuchetMS"/>
                <a:cs typeface="FUFMEC+TrebuchetMS"/>
              </a:rPr>
              <a:t> </a:t>
            </a: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In this system the user can not only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820" y="2776475"/>
            <a:ext cx="3209556" cy="57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just read the content and can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explore the various tabs 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54395" y="2776475"/>
            <a:ext cx="3963303" cy="85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just explore the website but can also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upload the images and can register</a:t>
            </a:r>
          </a:p>
          <a:p>
            <a:pPr marL="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the complaint.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5820" y="3806617"/>
            <a:ext cx="3124694" cy="57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This System has user friendly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interface and Beautiful GUI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4395" y="3806617"/>
            <a:ext cx="3723390" cy="577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This Proposed System too has good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user friendly Interface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5820" y="4629577"/>
            <a:ext cx="7480596" cy="57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This Website is developed by html,</a:t>
            </a:r>
            <a:r>
              <a:rPr sz="1800" spc="1421" dirty="0">
                <a:solidFill>
                  <a:srgbClr val="000000"/>
                </a:solidFill>
                <a:latin typeface="FUFMEC+TrebuchetMS"/>
                <a:cs typeface="FUFMEC+TrebuchetMS"/>
              </a:rPr>
              <a:t> </a:t>
            </a: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This System is developed by html,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CSS, JavaScript</a:t>
            </a:r>
            <a:r>
              <a:rPr sz="1800" spc="17366" dirty="0">
                <a:solidFill>
                  <a:srgbClr val="000000"/>
                </a:solidFill>
                <a:latin typeface="FUFMEC+TrebuchetMS"/>
                <a:cs typeface="FUFMEC+TrebuchetMS"/>
              </a:rPr>
              <a:t> </a:t>
            </a:r>
            <a:r>
              <a:rPr sz="1800" dirty="0">
                <a:solidFill>
                  <a:srgbClr val="000000"/>
                </a:solidFill>
                <a:latin typeface="FUFMEC+TrebuchetMS"/>
                <a:cs typeface="FUFMEC+TrebuchetMS"/>
              </a:rPr>
              <a:t>CSS, JavaScript, bootstrap.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5274481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5. Proposed 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943596"/>
            <a:ext cx="4349783" cy="421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595959"/>
                </a:solidFill>
                <a:latin typeface="BSQHDJ+ArialMT"/>
                <a:cs typeface="BSQHDJ+ArialMT"/>
              </a:rPr>
              <a:t>•</a:t>
            </a:r>
            <a:r>
              <a:rPr sz="2650" spc="2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Help or Feedback Column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39" y="2427211"/>
            <a:ext cx="6348711" cy="1134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8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-If any customer has issue regarding</a:t>
            </a:r>
          </a:p>
          <a:p>
            <a:pPr marL="0" marR="0">
              <a:lnSpc>
                <a:spcPts val="2807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quality of service etc. can contact us on</a:t>
            </a:r>
          </a:p>
          <a:p>
            <a:pPr marL="0" marR="0">
              <a:lnSpc>
                <a:spcPts val="2808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help or feedback Column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4107676"/>
            <a:ext cx="2241896" cy="421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595959"/>
                </a:solidFill>
                <a:latin typeface="BSQHDJ+ArialMT"/>
                <a:cs typeface="BSQHDJ+ArialMT"/>
              </a:rPr>
              <a:t>•</a:t>
            </a:r>
            <a:r>
              <a:rPr sz="2650" spc="209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595959"/>
                </a:solidFill>
                <a:latin typeface="WATIRV+TrebuchetMS-Bold"/>
                <a:cs typeface="WATIRV+TrebuchetMS-Bold"/>
              </a:rPr>
              <a:t>Latest News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39" y="4591292"/>
            <a:ext cx="6246790" cy="1134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8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-We provide our user with latest news</a:t>
            </a:r>
          </a:p>
          <a:p>
            <a:pPr marL="0" marR="0">
              <a:lnSpc>
                <a:spcPts val="2807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regarding any government policies,</a:t>
            </a:r>
          </a:p>
          <a:p>
            <a:pPr marL="0" marR="0">
              <a:lnSpc>
                <a:spcPts val="2807"/>
              </a:lnSpc>
              <a:spcBef>
                <a:spcPts val="0"/>
              </a:spcBef>
              <a:spcAft>
                <a:spcPts val="0"/>
              </a:spcAft>
            </a:pPr>
            <a:r>
              <a:rPr sz="26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schemes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38" y="552967"/>
            <a:ext cx="5970896" cy="686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08"/>
              </a:lnSpc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rgbClr val="5FCBEF"/>
                </a:solidFill>
                <a:latin typeface="WATIRV+TrebuchetMS-Bold"/>
                <a:cs typeface="WATIRV+TrebuchetMS-Bold"/>
              </a:rPr>
              <a:t>6. Outcome of 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36199"/>
            <a:ext cx="3579386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Users can login/register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40" y="2226647"/>
            <a:ext cx="6833968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User will be able to file a Complaint by posting 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840" y="2494872"/>
            <a:ext cx="1097284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picture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40" y="3285320"/>
            <a:ext cx="6031069" cy="1152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After attending the request/complaint</a:t>
            </a:r>
          </a:p>
          <a:p>
            <a:pPr marL="336397" marR="0">
              <a:lnSpc>
                <a:spcPts val="2554"/>
              </a:lnSpc>
              <a:spcBef>
                <a:spcPts val="507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of users they will receive a notification on</a:t>
            </a:r>
          </a:p>
          <a:p>
            <a:pPr marL="336397" marR="0">
              <a:lnSpc>
                <a:spcPts val="2554"/>
              </a:lnSpc>
              <a:spcBef>
                <a:spcPts val="507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task completion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" y="4866215"/>
            <a:ext cx="7229188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FCBEF"/>
                </a:solidFill>
                <a:latin typeface="GDURAJ+Wingdings3"/>
                <a:cs typeface="GDURAJ+Wingdings3"/>
              </a:rPr>
              <a:t></a:t>
            </a:r>
            <a:r>
              <a:rPr sz="1800" spc="667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Users will be aware of overall development of their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840" y="5134439"/>
            <a:ext cx="4033424" cy="36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sz="2200" b="1" dirty="0">
                <a:solidFill>
                  <a:srgbClr val="767676"/>
                </a:solidFill>
                <a:latin typeface="WATIRV+TrebuchetMS-Bold"/>
                <a:cs typeface="WATIRV+TrebuchetMS-Bold"/>
              </a:rPr>
              <a:t>respective constituency/ward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GDURAJ+Wingdings3</vt:lpstr>
      <vt:lpstr>Calibri</vt:lpstr>
      <vt:lpstr>WATIRV+TrebuchetMS-Bold</vt:lpstr>
      <vt:lpstr>Times New Roman</vt:lpstr>
      <vt:lpstr>BSQHDJ+ArialMT</vt:lpstr>
      <vt:lpstr>FUFMEC+TrebuchetMS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KALPESH CHAVAN</cp:lastModifiedBy>
  <cp:revision>1</cp:revision>
  <cp:lastPrinted>2022-11-11T16:56:34Z</cp:lastPrinted>
  <dcterms:modified xsi:type="dcterms:W3CDTF">2022-11-11T16:56:41Z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535678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S9.2.0</vt:lpwstr>
  </property>
</Properties>
</file>