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C7207FC-E32E-4227-BB46-BE46565388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20;p1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61E170C9-29BC-4CEA-BD65-84340D62A15A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400;p13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C723DCF3-C0DA-4F26-8C65-9F607352B294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68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28;p2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5AF37C4D-5BAC-4F97-8BEA-35441B8D14EB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1680" cy="40064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41;p4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69D5B7C5-4980-465C-9E6E-9116F8D3A6DC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48;p5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0286F6AC-6A70-4B5B-A86C-FCF134E985EB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61;p7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DC9EF71C-B477-45F1-88A6-A26A9BA7A4B7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68;p8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72E72125-8C62-4784-820F-D3ACB270E845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75;p9:notes"/>
          <p:cNvSpPr/>
          <p:nvPr/>
        </p:nvSpPr>
        <p:spPr>
          <a:xfrm>
            <a:off x="4278240" y="10156680"/>
            <a:ext cx="32778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buNone/>
              <a:tabLst>
                <a:tab algn="l" pos="0"/>
              </a:tabLst>
            </a:pPr>
            <a:fld id="{D774A739-74DB-40CF-932D-36ED68F17651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5280" cy="40071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4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1" name="Google Shape;11;p14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14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14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14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14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14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14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14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9;p14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20;p14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72;p16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50" name="Google Shape;73;p16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74;p16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75;p16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76;p16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77;p16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78;p16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79;p16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80;p16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81;p16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82;p16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134;p18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99" name="Google Shape;135;p18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136;p18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137;p18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138;p18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39;p18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40;p18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141;p18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42;p18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43;p18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44;p18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96;p20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148" name="Google Shape;197;p20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198;p20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99;p20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200;p20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201;p20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202;p20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203;p20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204;p20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205;p20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206;p20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258;p22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197" name="Google Shape;259;p22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260;p22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261;p22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262;p22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263;p22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264;p22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265;p22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266;p22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Google Shape;267;p22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268;p22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196;p20"/>
          <p:cNvGrpSpPr/>
          <p:nvPr/>
        </p:nvGrpSpPr>
        <p:grpSpPr>
          <a:xfrm>
            <a:off x="-9360" y="-9360"/>
            <a:ext cx="10108800" cy="7576920"/>
            <a:chOff x="-9360" y="-9360"/>
            <a:chExt cx="10108800" cy="7576920"/>
          </a:xfrm>
        </p:grpSpPr>
        <p:sp>
          <p:nvSpPr>
            <p:cNvPr id="246" name="Google Shape;197;p20"/>
            <p:cNvSpPr/>
            <p:nvPr/>
          </p:nvSpPr>
          <p:spPr>
            <a:xfrm>
              <a:off x="-9360" y="4424400"/>
              <a:ext cx="502920" cy="314316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198;p20"/>
            <p:cNvSpPr/>
            <p:nvPr/>
          </p:nvSpPr>
          <p:spPr>
            <a:xfrm flipH="1" rot="10800000">
              <a:off x="5655600" y="4604040"/>
              <a:ext cx="4431960" cy="295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199;p20"/>
            <p:cNvSpPr/>
            <p:nvPr/>
          </p:nvSpPr>
          <p:spPr>
            <a:xfrm>
              <a:off x="7764480" y="0"/>
              <a:ext cx="1341360" cy="7557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525">
              <a:solidFill>
                <a:srgbClr val="5fcbef">
                  <a:alpha val="7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200;p20"/>
            <p:cNvSpPr/>
            <p:nvPr/>
          </p:nvSpPr>
          <p:spPr>
            <a:xfrm>
              <a:off x="7597800" y="0"/>
              <a:ext cx="2500200" cy="756756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201;p20"/>
            <p:cNvSpPr/>
            <p:nvPr/>
          </p:nvSpPr>
          <p:spPr>
            <a:xfrm>
              <a:off x="7942320" y="-9360"/>
              <a:ext cx="2145960" cy="756756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202;p20"/>
            <p:cNvSpPr/>
            <p:nvPr/>
          </p:nvSpPr>
          <p:spPr>
            <a:xfrm>
              <a:off x="7318440" y="4321080"/>
              <a:ext cx="2768400" cy="323676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203;p20"/>
            <p:cNvSpPr/>
            <p:nvPr/>
          </p:nvSpPr>
          <p:spPr>
            <a:xfrm>
              <a:off x="7728120" y="-9360"/>
              <a:ext cx="2360520" cy="756756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204;p20"/>
            <p:cNvSpPr/>
            <p:nvPr/>
          </p:nvSpPr>
          <p:spPr>
            <a:xfrm>
              <a:off x="9145440" y="-9360"/>
              <a:ext cx="942840" cy="756756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205;p20"/>
            <p:cNvSpPr/>
            <p:nvPr/>
          </p:nvSpPr>
          <p:spPr>
            <a:xfrm>
              <a:off x="8923320" y="-9360"/>
              <a:ext cx="1174680" cy="756756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206;p20"/>
            <p:cNvSpPr/>
            <p:nvPr/>
          </p:nvSpPr>
          <p:spPr>
            <a:xfrm>
              <a:off x="8894880" y="5394240"/>
              <a:ext cx="1204560" cy="21636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fedingo.com/how-to-use-nginx-with-flask/" TargetMode="External"/><Relationship Id="rId2" Type="http://schemas.openxmlformats.org/officeDocument/2006/relationships/hyperlink" Target="https://www.geeksforgeeks.org/using-jwt-for-user-authentication-in-flask/" TargetMode="External"/><Relationship Id="rId3" Type="http://schemas.openxmlformats.org/officeDocument/2006/relationships/hyperlink" Target="https://blog.miguelgrinberg.com/post/how-to-dockerize-a-react-flask-project" TargetMode="External"/><Relationship Id="rId4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31743500_Effectiveness_of_e-learning_portal_from_students%27_perspective_A_structural_equation_model_SEM_approach" TargetMode="External"/><Relationship Id="rId2" Type="http://schemas.openxmlformats.org/officeDocument/2006/relationships/hyperlink" Target="https://www.researchgate.net/publication/346208781_Design_of_a_Web-based_Personalized_E-learning_Platform/link/609ce5d54585158bf0a4ba56/download" TargetMode="External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24;p1"/>
          <p:cNvSpPr/>
          <p:nvPr/>
        </p:nvSpPr>
        <p:spPr>
          <a:xfrm>
            <a:off x="503280" y="1768320"/>
            <a:ext cx="9069120" cy="54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DevBootcamp: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E-Learning Online Course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Website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Chirag Padyal_20104034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Vishal Bangar_20104084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Anuj Kundar_20104047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Ms. Rujata Chaudhari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1" name="Google Shape;325;p1" descr=""/>
          <p:cNvPicPr/>
          <p:nvPr/>
        </p:nvPicPr>
        <p:blipFill>
          <a:blip r:embed="rId1"/>
          <a:stretch/>
        </p:blipFill>
        <p:spPr>
          <a:xfrm>
            <a:off x="144360" y="1440"/>
            <a:ext cx="9934200" cy="1869840"/>
          </a:xfrm>
          <a:prstGeom prst="rect">
            <a:avLst/>
          </a:prstGeom>
          <a:ln w="0">
            <a:noFill/>
          </a:ln>
        </p:spPr>
      </p:pic>
      <p:sp>
        <p:nvSpPr>
          <p:cNvPr id="302" name="Google Shape;326;p1"/>
          <p:cNvSpPr/>
          <p:nvPr/>
        </p:nvSpPr>
        <p:spPr>
          <a:xfrm>
            <a:off x="0" y="1743120"/>
            <a:ext cx="1007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50">
            <a:solidFill>
              <a:srgbClr val="000000"/>
            </a:solidFill>
            <a:miter/>
          </a:ln>
          <a:effectLst>
            <a:outerShdw blurRad="63360"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85;p10"/>
          <p:cNvSpPr/>
          <p:nvPr/>
        </p:nvSpPr>
        <p:spPr>
          <a:xfrm>
            <a:off x="647640" y="346680"/>
            <a:ext cx="699588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Use Case Diagram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pic>
        <p:nvPicPr>
          <p:cNvPr id="320" name="Google Shape;386;p10" descr=""/>
          <p:cNvPicPr/>
          <p:nvPr/>
        </p:nvPicPr>
        <p:blipFill>
          <a:blip r:embed="rId1"/>
          <a:stretch/>
        </p:blipFill>
        <p:spPr>
          <a:xfrm>
            <a:off x="1143000" y="1212120"/>
            <a:ext cx="5713920" cy="60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91;p11"/>
          <p:cNvSpPr/>
          <p:nvPr/>
        </p:nvSpPr>
        <p:spPr>
          <a:xfrm>
            <a:off x="647640" y="398520"/>
            <a:ext cx="699588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Block Diagram 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pic>
        <p:nvPicPr>
          <p:cNvPr id="322" name="Google Shape;392;p11" descr=""/>
          <p:cNvPicPr/>
          <p:nvPr/>
        </p:nvPicPr>
        <p:blipFill>
          <a:blip r:embed="rId1"/>
          <a:srcRect l="0" t="52" r="0" b="0"/>
          <a:stretch/>
        </p:blipFill>
        <p:spPr>
          <a:xfrm>
            <a:off x="329040" y="1371600"/>
            <a:ext cx="7314480" cy="527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97;p12"/>
          <p:cNvSpPr/>
          <p:nvPr/>
        </p:nvSpPr>
        <p:spPr>
          <a:xfrm>
            <a:off x="647640" y="398520"/>
            <a:ext cx="699588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DFD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pic>
        <p:nvPicPr>
          <p:cNvPr id="324" name="Google Shape;398;p12" descr=""/>
          <p:cNvPicPr/>
          <p:nvPr/>
        </p:nvPicPr>
        <p:blipFill>
          <a:blip r:embed="rId1"/>
          <a:stretch/>
        </p:blipFill>
        <p:spPr>
          <a:xfrm>
            <a:off x="52920" y="2081520"/>
            <a:ext cx="1000476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5880" cy="14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11. Suggestion in Review 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8399880" cy="42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Add video in course content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Add Quiz after each course module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Add Email Authentication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Tabular Literature Review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Course Categories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5880" cy="14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12. 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8399880" cy="427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Courses as markdown:- https://github.com/remarkjs/react-markdown/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Fetch Static (i.e. videos, markdownfiles, images):-</a:t>
            </a:r>
            <a:r>
              <a:rPr b="0" lang="en-US" sz="2400" spc="-1" strike="noStrike" u="sng">
                <a:solidFill>
                  <a:srgbClr val="3fcde7"/>
                </a:solidFill>
                <a:uFillTx/>
                <a:latin typeface="Arial"/>
                <a:ea typeface="Arial"/>
                <a:hlinkClick r:id="rId1"/>
              </a:rPr>
              <a:t>https://fedingo.com/how-to-use-nginx-with-flask/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JWT :- </a:t>
            </a:r>
            <a:r>
              <a:rPr b="0" lang="en-US" sz="2400" spc="-1" strike="noStrike" u="sng">
                <a:solidFill>
                  <a:srgbClr val="3fcde7"/>
                </a:solidFill>
                <a:uFillTx/>
                <a:latin typeface="Arial"/>
                <a:ea typeface="Arial"/>
                <a:hlinkClick r:id="rId2"/>
              </a:rPr>
              <a:t>https://www.geeksforgeeks.org/using-jwt-for-user-authentication-in-flask/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Dockerize:- </a:t>
            </a:r>
            <a:r>
              <a:rPr b="0" lang="en-US" sz="2400" spc="-1" strike="noStrike" u="sng">
                <a:solidFill>
                  <a:srgbClr val="3fcde7"/>
                </a:solidFill>
                <a:uFillTx/>
                <a:latin typeface="Arial"/>
                <a:ea typeface="Arial"/>
                <a:hlinkClick r:id="rId3"/>
              </a:rPr>
              <a:t>https://blog.miguelgrinberg.com/post/how-to-dockerize-a-react-flask-project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36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404;p13"/>
          <p:cNvSpPr/>
          <p:nvPr/>
        </p:nvSpPr>
        <p:spPr>
          <a:xfrm>
            <a:off x="647640" y="305748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You...!!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32;p2"/>
          <p:cNvSpPr/>
          <p:nvPr/>
        </p:nvSpPr>
        <p:spPr>
          <a:xfrm>
            <a:off x="504720" y="144360"/>
            <a:ext cx="9069120" cy="105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4" name="Google Shape;333;p2"/>
          <p:cNvSpPr/>
          <p:nvPr/>
        </p:nvSpPr>
        <p:spPr>
          <a:xfrm>
            <a:off x="504720" y="395640"/>
            <a:ext cx="8134560" cy="46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30200" indent="-321840">
              <a:lnSpc>
                <a:spcPct val="2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Scope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Literature Survey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Features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Outcomes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Technology Stack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Flowchart</a:t>
            </a:r>
            <a:endParaRPr b="0" lang="en-US" sz="20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Block Diagram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5800" y="145080"/>
            <a:ext cx="6995880" cy="14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odutio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31280" y="1376640"/>
            <a:ext cx="8711640" cy="662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After this covid period E-Learning has become an important part of our education system, So we introduce DevBootCamp which is an online course provider for Aspiring Software developers.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DevBootCamp offers online courses, certifications, and degrees in various Tech Fields.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Problem we identify is, Users need a website to track their work and create a routine that can maximize their workout.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Solution we proposed is,The user will be able to track work for a particular day with the ability to add exercises. Each exercise can have a corresponding detail of sets and information about how to do the corresponding exercise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45;p4"/>
          <p:cNvSpPr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Google Shape;346;p4"/>
          <p:cNvSpPr/>
          <p:nvPr/>
        </p:nvSpPr>
        <p:spPr>
          <a:xfrm>
            <a:off x="503280" y="1563840"/>
            <a:ext cx="9069120" cy="559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empower people to learn new and market trending tech fields using new tech courses.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gamify the learning process.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best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 of user’s time.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add new skills in user’s arsenal.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Fast static files serving with Ngnix webserver 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track users learning progress.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study any time you want and you an study with whomever you want.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give you the flexibility to spend time with work ,family ,friends , significant other or any other activity you like.</a:t>
            </a: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52;p5"/>
          <p:cNvSpPr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Google Shape;353;p5"/>
          <p:cNvSpPr/>
          <p:nvPr/>
        </p:nvSpPr>
        <p:spPr>
          <a:xfrm>
            <a:off x="503280" y="1768320"/>
            <a:ext cx="9069120" cy="49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used in Education field to empover at-place learning.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used in Company’s and industries to tech workers their latest tech, with no human error.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used by individual teacher, to spread its reach in global market.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Can be used to see improvement through quiz after completion of sections.</a:t>
            </a: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5880" cy="14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ture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Surve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2" name="Table 2"/>
          <p:cNvGraphicFramePr/>
          <p:nvPr/>
        </p:nvGraphicFramePr>
        <p:xfrm>
          <a:off x="561240" y="1689480"/>
          <a:ext cx="9185040" cy="2559240"/>
        </p:xfrm>
        <a:graphic>
          <a:graphicData uri="http://schemas.openxmlformats.org/drawingml/2006/table">
            <a:tbl>
              <a:tblPr/>
              <a:tblGrid>
                <a:gridCol w="1475280"/>
                <a:gridCol w="779040"/>
                <a:gridCol w="1652040"/>
                <a:gridCol w="2216520"/>
                <a:gridCol w="2261520"/>
                <a:gridCol w="800640"/>
              </a:tblGrid>
              <a:tr h="59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Title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Year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Technology Stack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Advantage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Limitation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URL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68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Online Teaching and Learning in Higher Education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during the Coronavirus Pandemic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nginx, mysql , nodejs, django, aws ec 2 , react, bootstrap, graphql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 Flexibility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 Time Management Skill Development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 Wider Range of Courses and Programs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Sample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was non-probabilistic and the research was conducted only on two Romanian universities. Thus,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the results can not be generalized to the entire Romanian higher education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 u="sng">
                          <a:solidFill>
                            <a:srgbClr val="3fcde7"/>
                          </a:solidFill>
                          <a:uFillTx/>
                          <a:latin typeface="Arial"/>
                          <a:ea typeface="DejaVu Sans"/>
                          <a:hlinkClick r:id="rId1"/>
                        </a:rPr>
                        <a:t>link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127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Design of a Web-based Personalized E-learning Platform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Apache , php , mysql , aws ec2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It is implemented in B/S mode, which is one of the key points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of the system.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Interactive ability of the system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Network service quality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limitation of this system is e-learning create isolation.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 u="sng">
                          <a:solidFill>
                            <a:srgbClr val="3fcde7"/>
                          </a:solidFill>
                          <a:uFillTx/>
                          <a:latin typeface="Arial"/>
                          <a:ea typeface="DejaVu Sans"/>
                          <a:hlinkClick r:id="rId2"/>
                        </a:rPr>
                        <a:t>link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65;p7"/>
          <p:cNvSpPr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Feature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Google Shape;366;p7"/>
          <p:cNvSpPr/>
          <p:nvPr/>
        </p:nvSpPr>
        <p:spPr>
          <a:xfrm>
            <a:off x="503280" y="1768320"/>
            <a:ext cx="9069120" cy="56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Review for each course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Course progress tracker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Wish-list course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Categories for courses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Certification generation after course completion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payment portal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Easy course writing with mark-down.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72;p8"/>
          <p:cNvSpPr/>
          <p:nvPr/>
        </p:nvSpPr>
        <p:spPr>
          <a:xfrm>
            <a:off x="503280" y="30168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Outcome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Google Shape;373;p8"/>
          <p:cNvSpPr/>
          <p:nvPr/>
        </p:nvSpPr>
        <p:spPr>
          <a:xfrm>
            <a:off x="503280" y="1768320"/>
            <a:ext cx="9069120" cy="49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final Outcome of the Project is as follows :</a:t>
            </a:r>
            <a:endParaRPr b="0" lang="en-US" sz="2400" spc="-1" strike="noStrike">
              <a:latin typeface="Arial"/>
            </a:endParaRPr>
          </a:p>
          <a:p>
            <a:pPr marL="360000" indent="-21600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Certificate generation on course completion </a:t>
            </a:r>
            <a:endParaRPr b="0" lang="en-US" sz="2400" spc="-1" strike="noStrike">
              <a:latin typeface="Arial"/>
            </a:endParaRPr>
          </a:p>
          <a:p>
            <a:pPr marL="360000" indent="-21600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Courses can be added with simple markdown editor</a:t>
            </a:r>
            <a:endParaRPr b="0" lang="en-US" sz="2400" spc="-1" strike="noStrike">
              <a:latin typeface="Arial"/>
            </a:endParaRPr>
          </a:p>
          <a:p>
            <a:pPr marL="360000" indent="-21600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Courses can be Enrolled.</a:t>
            </a:r>
            <a:endParaRPr b="0" lang="en-US" sz="2400" spc="-1" strike="noStrike">
              <a:latin typeface="Arial"/>
            </a:endParaRPr>
          </a:p>
          <a:p>
            <a:pPr marL="360000" indent="-21600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Course completion can be tracked.</a:t>
            </a:r>
            <a:endParaRPr b="0" lang="en-US" sz="2400" spc="-1" strike="noStrike">
              <a:latin typeface="Arial"/>
            </a:endParaRPr>
          </a:p>
          <a:p>
            <a:pPr marL="1049400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04940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79;p9"/>
          <p:cNvSpPr/>
          <p:nvPr/>
        </p:nvSpPr>
        <p:spPr>
          <a:xfrm>
            <a:off x="457200" y="-228600"/>
            <a:ext cx="906912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Technology Stack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Google Shape;380;p9"/>
          <p:cNvSpPr/>
          <p:nvPr/>
        </p:nvSpPr>
        <p:spPr>
          <a:xfrm>
            <a:off x="503280" y="749880"/>
            <a:ext cx="9069120" cy="519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 indent="-152280">
              <a:lnSpc>
                <a:spcPct val="150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Front-end:-  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Framework :- React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State Manager:- Redux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Back-end:-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Framework:- Flask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Web-Server:- Ngnix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Auth:- Basic Auth</a:t>
            </a:r>
            <a:endParaRPr b="0" lang="en-US" sz="2400" spc="-1" strike="noStrike">
              <a:latin typeface="Arial"/>
            </a:endParaRPr>
          </a:p>
          <a:p>
            <a:pPr lvl="1" marL="5652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Security:- Json Web Token</a:t>
            </a:r>
            <a:endParaRPr b="0" lang="en-US" sz="2400" spc="-1" strike="noStrike">
              <a:latin typeface="Arial"/>
            </a:endParaRPr>
          </a:p>
          <a:p>
            <a:pPr marL="108000" indent="-15228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:- PostgreSQL.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Application>LibreOffice/7.3.3.2$Linux_X86_64 LibreOffice_project/30$Build-2</Application>
  <AppVersion>15.0000</AppVersion>
  <Words>643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description/>
  <dc:language>en-US</dc:language>
  <cp:lastModifiedBy/>
  <dcterms:modified xsi:type="dcterms:W3CDTF">2022-10-13T21:28:28Z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14</vt:i4>
  </property>
</Properties>
</file>