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63" r:id="rId2"/>
    <p:sldId id="265" r:id="rId3"/>
    <p:sldId id="261" r:id="rId4"/>
    <p:sldId id="264" r:id="rId5"/>
    <p:sldId id="266" r:id="rId6"/>
    <p:sldId id="256" r:id="rId7"/>
    <p:sldId id="257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6F13-005B-B940-A53D-DB6A0DBE5BD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E2C0-7FE7-B046-99DE-DE757A6D74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2438400"/>
            <a:ext cx="374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lgorithms for finding the eigenvector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68" y="3060700"/>
            <a:ext cx="2937132" cy="273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68" y="990600"/>
            <a:ext cx="5739732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69" y="3810000"/>
            <a:ext cx="5739732" cy="226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7968" y="533400"/>
            <a:ext cx="410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vd1, instance of PCA class I implemented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352800"/>
            <a:ext cx="434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</a:rPr>
              <a:t>p</a:t>
            </a:r>
            <a:r>
              <a:rPr lang="en-US" dirty="0" err="1" smtClean="0">
                <a:solidFill>
                  <a:srgbClr val="800000"/>
                </a:solidFill>
              </a:rPr>
              <a:t>ca</a:t>
            </a:r>
            <a:r>
              <a:rPr lang="en-US" dirty="0" smtClean="0">
                <a:solidFill>
                  <a:srgbClr val="800000"/>
                </a:solidFill>
              </a:rPr>
              <a:t>, instance of </a:t>
            </a:r>
            <a:r>
              <a:rPr lang="en-US" dirty="0" err="1" smtClean="0">
                <a:solidFill>
                  <a:srgbClr val="800000"/>
                </a:solidFill>
              </a:rPr>
              <a:t>sklearn</a:t>
            </a:r>
            <a:r>
              <a:rPr lang="en-US" dirty="0" smtClean="0">
                <a:solidFill>
                  <a:srgbClr val="800000"/>
                </a:solidFill>
              </a:rPr>
              <a:t> PCA implementation</a:t>
            </a:r>
            <a:endParaRPr lang="en-US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B) Gradient descent on variance function,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   Any centered matrix </a:t>
            </a:r>
            <a:r>
              <a:rPr lang="en-US" sz="2400" dirty="0" err="1" smtClean="0"/>
              <a:t>m</a:t>
            </a:r>
            <a:r>
              <a:rPr lang="en-US" sz="2400" dirty="0" smtClean="0"/>
              <a:t> X </a:t>
            </a:r>
            <a:r>
              <a:rPr lang="en-US" sz="2400" dirty="0" err="1" smtClean="0"/>
              <a:t>n</a:t>
            </a:r>
            <a:r>
              <a:rPr lang="en-US" sz="2400" dirty="0" smtClean="0"/>
              <a:t> A, can be decomposed into 3 matrices</a:t>
            </a:r>
          </a:p>
          <a:p>
            <a:pPr>
              <a:buNone/>
            </a:pPr>
            <a:r>
              <a:rPr lang="en-US" dirty="0" smtClean="0"/>
              <a:t>                                 </a:t>
            </a:r>
            <a:r>
              <a:rPr lang="en-US" dirty="0"/>
              <a:t>A=</a:t>
            </a:r>
            <a:r>
              <a:rPr lang="en-US" dirty="0" smtClean="0"/>
              <a:t>UΣV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3276600"/>
            <a:ext cx="6100234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879068"/>
            <a:ext cx="819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need to calculate A</a:t>
            </a:r>
            <a:r>
              <a:rPr lang="en-US" baseline="30000" dirty="0" smtClean="0"/>
              <a:t>T</a:t>
            </a:r>
            <a:r>
              <a:rPr lang="en-US" dirty="0" smtClean="0"/>
              <a:t>A, it directly spans the dataset instead of deviation from mean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Variance </a:t>
            </a:r>
            <a:r>
              <a:rPr lang="en-US" dirty="0"/>
              <a:t>=</a:t>
            </a:r>
            <a:r>
              <a:rPr lang="en-US" dirty="0" smtClean="0"/>
              <a:t> X (</a:t>
            </a:r>
            <a:r>
              <a:rPr lang="en-US" dirty="0" err="1" smtClean="0"/>
              <a:t>v</a:t>
            </a:r>
            <a:r>
              <a:rPr lang="en-US" dirty="0" smtClean="0"/>
              <a:t>) * X (</a:t>
            </a:r>
            <a:r>
              <a:rPr lang="en-US" dirty="0" err="1" smtClean="0"/>
              <a:t>v</a:t>
            </a:r>
            <a:r>
              <a:rPr lang="en-US" dirty="0" smtClean="0"/>
              <a:t>) /</a:t>
            </a:r>
            <a:r>
              <a:rPr lang="en-US" dirty="0" err="1"/>
              <a:t>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438400"/>
            <a:ext cx="5080000" cy="23592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Gradient descent for variance function </a:t>
            </a:r>
            <a:r>
              <a:rPr lang="en-US" sz="3200" dirty="0" err="1" smtClean="0"/>
              <a:t>wrt</a:t>
            </a:r>
            <a:r>
              <a:rPr lang="en-US" sz="3200" dirty="0" smtClean="0"/>
              <a:t> to vector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dirty="0"/>
              <a:t>Center the data around</a:t>
            </a:r>
            <a:r>
              <a:rPr lang="en-US" sz="2000" dirty="0" smtClean="0"/>
              <a:t> mean.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/>
              <a:t>Choose</a:t>
            </a:r>
            <a:r>
              <a:rPr lang="en-US" sz="2000" dirty="0" smtClean="0"/>
              <a:t> random </a:t>
            </a:r>
            <a:r>
              <a:rPr lang="en-US" sz="2000" dirty="0"/>
              <a:t>compatible unit vector </a:t>
            </a:r>
            <a:r>
              <a:rPr lang="en-US" sz="2000" dirty="0" err="1"/>
              <a:t>u</a:t>
            </a:r>
            <a:r>
              <a:rPr lang="en-US" sz="2000" dirty="0"/>
              <a:t>, and initialize the update to </a:t>
            </a:r>
            <a:r>
              <a:rPr lang="en-US" sz="2000" dirty="0" smtClean="0"/>
              <a:t>1.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/>
              <a:t>Set epoch to</a:t>
            </a:r>
            <a:r>
              <a:rPr lang="en-US" sz="2000" dirty="0" smtClean="0"/>
              <a:t> 50</a:t>
            </a:r>
            <a:r>
              <a:rPr lang="en-US" sz="2000" dirty="0"/>
              <a:t>. At each epoch, calculate projections of </a:t>
            </a:r>
            <a:r>
              <a:rPr lang="en-US" sz="2000" dirty="0" err="1"/>
              <a:t>datapoints</a:t>
            </a:r>
            <a:r>
              <a:rPr lang="en-US" sz="2000" dirty="0"/>
              <a:t> </a:t>
            </a:r>
            <a:r>
              <a:rPr lang="en-US" sz="2000" dirty="0" err="1"/>
              <a:t>wrt</a:t>
            </a:r>
            <a:r>
              <a:rPr lang="en-US" sz="2000" dirty="0"/>
              <a:t> vector and find variance</a:t>
            </a:r>
            <a:r>
              <a:rPr lang="en-US" sz="2000" dirty="0" smtClean="0"/>
              <a:t>.</a:t>
            </a:r>
          </a:p>
          <a:p>
            <a:pPr lvl="0">
              <a:buNone/>
            </a:pPr>
            <a:r>
              <a:rPr lang="en-US" sz="2000" dirty="0" smtClean="0"/>
              <a:t> </a:t>
            </a:r>
          </a:p>
          <a:p>
            <a:pPr lvl="0"/>
            <a:r>
              <a:rPr lang="en-US" sz="2000" dirty="0" smtClean="0"/>
              <a:t>Slope </a:t>
            </a:r>
            <a:r>
              <a:rPr lang="en-US" sz="2000" dirty="0"/>
              <a:t>of function = 2*</a:t>
            </a:r>
            <a:r>
              <a:rPr lang="en-US" sz="2000" dirty="0" err="1"/>
              <a:t>X.dot(u</a:t>
            </a:r>
            <a:r>
              <a:rPr lang="en-US" sz="2000" dirty="0"/>
              <a:t>)</a:t>
            </a:r>
            <a:r>
              <a:rPr lang="en-US" sz="2000" dirty="0" smtClean="0"/>
              <a:t> and </a:t>
            </a:r>
            <a:r>
              <a:rPr lang="en-US" sz="2000" dirty="0"/>
              <a:t>update, </a:t>
            </a:r>
            <a:r>
              <a:rPr lang="en-US" sz="2000" dirty="0" err="1"/>
              <a:t>u</a:t>
            </a:r>
            <a:r>
              <a:rPr lang="en-US" sz="2000" dirty="0"/>
              <a:t> = </a:t>
            </a:r>
            <a:r>
              <a:rPr lang="en-US" sz="2000" dirty="0" err="1"/>
              <a:t>u</a:t>
            </a:r>
            <a:r>
              <a:rPr lang="en-US" sz="2000" dirty="0"/>
              <a:t>+ </a:t>
            </a:r>
            <a:r>
              <a:rPr lang="en-US" sz="2000" dirty="0" err="1"/>
              <a:t>learning_rate</a:t>
            </a:r>
            <a:r>
              <a:rPr lang="en-US" sz="2000" dirty="0"/>
              <a:t>*</a:t>
            </a:r>
            <a:r>
              <a:rPr lang="en-US" sz="2000" dirty="0" err="1"/>
              <a:t>X.dot(slope</a:t>
            </a:r>
            <a:r>
              <a:rPr lang="en-US" sz="2000" dirty="0" smtClean="0"/>
              <a:t>)</a:t>
            </a:r>
            <a:r>
              <a:rPr lang="en-US" sz="2000" dirty="0" smtClean="0"/>
              <a:t> -2*</a:t>
            </a:r>
            <a:r>
              <a:rPr lang="en-US" sz="2000" dirty="0" err="1" smtClean="0"/>
              <a:t>u</a:t>
            </a: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pPr lvl="0"/>
            <a:r>
              <a:rPr lang="en-US" sz="2000" dirty="0"/>
              <a:t>At each iteration update is made to vector, and when the difference between 2 consecutive updates is e-05, vector is found</a:t>
            </a:r>
            <a:r>
              <a:rPr lang="en-US" sz="2000" dirty="0" smtClean="0"/>
              <a:t>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/>
              <a:t>Subtract the projection of the first principle components from the matrix and repeat the process to find the next principle component analysis.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Transformed data </a:t>
            </a:r>
          </a:p>
          <a:p>
            <a:pPr>
              <a:buNone/>
            </a:pPr>
            <a:r>
              <a:rPr lang="en-US" dirty="0" smtClean="0"/>
              <a:t>                              Y</a:t>
            </a:r>
            <a:r>
              <a:rPr lang="en-US" dirty="0"/>
              <a:t>= </a:t>
            </a:r>
            <a:r>
              <a:rPr lang="en-US" dirty="0" smtClean="0"/>
              <a:t>X (</a:t>
            </a:r>
            <a:r>
              <a:rPr lang="en-US" dirty="0"/>
              <a:t>V</a:t>
            </a:r>
            <a:r>
              <a:rPr lang="en-US" baseline="-25000" dirty="0"/>
              <a:t>P</a:t>
            </a:r>
            <a:r>
              <a:rPr lang="en-US" baseline="30000" dirty="0"/>
              <a:t>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               Using </a:t>
            </a:r>
            <a:r>
              <a:rPr lang="en-US" sz="2400" dirty="0" err="1" smtClean="0"/>
              <a:t>p</a:t>
            </a:r>
            <a:r>
              <a:rPr lang="en-US" sz="2400" dirty="0" smtClean="0"/>
              <a:t> principle components, where </a:t>
            </a:r>
            <a:r>
              <a:rPr lang="en-US" sz="2400" dirty="0" err="1" smtClean="0"/>
              <a:t>p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n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</a:t>
            </a:r>
            <a:r>
              <a:rPr lang="en-US" dirty="0" smtClean="0"/>
              <a:t>Reconstruct original data</a:t>
            </a:r>
          </a:p>
          <a:p>
            <a:pPr>
              <a:buNone/>
            </a:pPr>
            <a:r>
              <a:rPr lang="en-US" dirty="0" smtClean="0"/>
              <a:t>                     X</a:t>
            </a:r>
            <a:r>
              <a:rPr lang="en-US" dirty="0"/>
              <a:t>’ = </a:t>
            </a:r>
            <a:r>
              <a:rPr lang="en-US" dirty="0" smtClean="0"/>
              <a:t>Y (</a:t>
            </a:r>
            <a:r>
              <a:rPr lang="en-US" dirty="0"/>
              <a:t>V</a:t>
            </a:r>
            <a:r>
              <a:rPr lang="en-US" baseline="-25000" dirty="0"/>
              <a:t>P</a:t>
            </a:r>
            <a:r>
              <a:rPr lang="en-US" dirty="0"/>
              <a:t>) = </a:t>
            </a:r>
            <a:r>
              <a:rPr lang="en-US" dirty="0" smtClean="0"/>
              <a:t>X (</a:t>
            </a:r>
            <a:r>
              <a:rPr lang="en-US" dirty="0"/>
              <a:t>V</a:t>
            </a:r>
            <a:r>
              <a:rPr lang="en-US" baseline="-25000" dirty="0"/>
              <a:t>P</a:t>
            </a:r>
            <a:r>
              <a:rPr lang="en-US" baseline="30000" dirty="0"/>
              <a:t>T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V</a:t>
            </a:r>
            <a:r>
              <a:rPr lang="en-US" baseline="-25000" dirty="0"/>
              <a:t>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400" dirty="0" smtClean="0"/>
              <a:t>    contains most of the information about original data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thoughts: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 implementation of PCA is too slow</a:t>
            </a:r>
          </a:p>
          <a:p>
            <a:r>
              <a:rPr lang="en-US" sz="2400" dirty="0" smtClean="0"/>
              <a:t>Need to implement faster PCA algorithm in future</a:t>
            </a:r>
          </a:p>
          <a:p>
            <a:r>
              <a:rPr lang="en-US" sz="2400" dirty="0" smtClean="0"/>
              <a:t>Finish </a:t>
            </a:r>
            <a:r>
              <a:rPr lang="en-US" sz="2400" dirty="0" err="1" smtClean="0"/>
              <a:t>DBscan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PCA is a linear transformation technique to </a:t>
            </a:r>
            <a:r>
              <a:rPr lang="en-US" dirty="0" err="1" smtClean="0"/>
              <a:t>diaganolize</a:t>
            </a:r>
            <a:r>
              <a:rPr lang="en-US" dirty="0" smtClean="0"/>
              <a:t> the covariance matrix.</a:t>
            </a:r>
          </a:p>
          <a:p>
            <a:pPr>
              <a:buNone/>
            </a:pPr>
            <a:r>
              <a:rPr lang="en-US" sz="2400" dirty="0" smtClean="0"/>
              <a:t>                        (eliminating features that are </a:t>
            </a:r>
            <a:r>
              <a:rPr lang="en-US" sz="2400" dirty="0" err="1" smtClean="0"/>
              <a:t>colinear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679700"/>
            <a:ext cx="5397500" cy="1511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56364" y="4572000"/>
            <a:ext cx="1906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 = V </a:t>
            </a:r>
            <a:r>
              <a:rPr lang="en-US" sz="2800" dirty="0" err="1" smtClean="0"/>
              <a:t>Λ</a:t>
            </a:r>
            <a:r>
              <a:rPr lang="en-US" sz="2800" dirty="0" smtClean="0"/>
              <a:t> V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81000"/>
            <a:ext cx="73404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Find direction of maximum variances from dataset.</a:t>
            </a:r>
          </a:p>
          <a:p>
            <a:pPr>
              <a:buFont typeface="Arial"/>
              <a:buChar char="•"/>
            </a:pPr>
            <a:r>
              <a:rPr lang="en-US" dirty="0" smtClean="0"/>
              <a:t>Find perpendicular vector to 1PC, which are greatest variance of what is left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so on until original dimensionality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Select </a:t>
            </a:r>
            <a:r>
              <a:rPr lang="en-US" dirty="0" err="1" smtClean="0"/>
              <a:t>k</a:t>
            </a:r>
            <a:r>
              <a:rPr lang="en-US" dirty="0" smtClean="0"/>
              <a:t> components with high variances</a:t>
            </a:r>
          </a:p>
          <a:p>
            <a:pPr>
              <a:buFont typeface="Arial"/>
              <a:buChar char="•"/>
            </a:pPr>
            <a:r>
              <a:rPr lang="en-US" dirty="0" smtClean="0"/>
              <a:t>Change coordinate of every </a:t>
            </a:r>
            <a:r>
              <a:rPr lang="en-US" dirty="0" err="1" smtClean="0"/>
              <a:t>datapoint</a:t>
            </a:r>
            <a:r>
              <a:rPr lang="en-US" dirty="0" smtClean="0"/>
              <a:t> to new basis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90" y="2524280"/>
            <a:ext cx="3258710" cy="3190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6019800"/>
            <a:ext cx="2863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from wholesale grocery dataset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57099"/>
            <a:ext cx="3493683" cy="3610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189037"/>
            <a:ext cx="8763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to find principle components?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Lanczos</a:t>
            </a:r>
            <a:r>
              <a:rPr lang="en-US" dirty="0" smtClean="0"/>
              <a:t> algorithm, power method</a:t>
            </a:r>
          </a:p>
          <a:p>
            <a:r>
              <a:rPr lang="en-US" dirty="0" smtClean="0"/>
              <a:t>Gradient descent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A) </a:t>
            </a:r>
            <a:r>
              <a:rPr lang="en-US" dirty="0" err="1" smtClean="0"/>
              <a:t>Lanczos</a:t>
            </a:r>
            <a:r>
              <a:rPr lang="en-US" dirty="0" smtClean="0"/>
              <a:t> algorithm, for square, symmetric matrices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22596"/>
            <a:ext cx="8458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/>
              <a:buChar char="•"/>
            </a:pPr>
            <a:r>
              <a:rPr lang="en-US" sz="2000" dirty="0" smtClean="0"/>
              <a:t> Choose </a:t>
            </a:r>
            <a:r>
              <a:rPr lang="en-US" sz="2000" dirty="0"/>
              <a:t>a random unit vector of compatible </a:t>
            </a:r>
            <a:r>
              <a:rPr lang="en-US" sz="2000" dirty="0" smtClean="0"/>
              <a:t>shape.</a:t>
            </a:r>
          </a:p>
          <a:p>
            <a:pPr lvl="0"/>
            <a:r>
              <a:rPr lang="en-US" sz="2000" dirty="0" smtClean="0"/>
              <a:t> </a:t>
            </a:r>
          </a:p>
          <a:p>
            <a:pPr lvl="0">
              <a:buFont typeface="Arial"/>
              <a:buChar char="•"/>
            </a:pPr>
            <a:r>
              <a:rPr lang="en-US" sz="2000" dirty="0" smtClean="0"/>
              <a:t> Multiply </a:t>
            </a:r>
            <a:r>
              <a:rPr lang="en-US" sz="2000" dirty="0" err="1"/>
              <a:t>covarince</a:t>
            </a:r>
            <a:r>
              <a:rPr lang="en-US" sz="2000" dirty="0"/>
              <a:t> matrix with random vector.</a:t>
            </a:r>
            <a:r>
              <a:rPr lang="en-US" sz="2000" dirty="0" smtClean="0"/>
              <a:t>  This rotates </a:t>
            </a:r>
            <a:r>
              <a:rPr lang="en-US" sz="2000" dirty="0"/>
              <a:t>and scales the vector. Note, the matrix will rotate any vector in a similar fashion, as it is a linear transformation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>
              <a:buFont typeface="Arial"/>
              <a:buChar char="•"/>
            </a:pPr>
            <a:r>
              <a:rPr lang="en-US" sz="2000" dirty="0" smtClean="0"/>
              <a:t> Upon </a:t>
            </a:r>
            <a:r>
              <a:rPr lang="en-US" sz="2000" dirty="0"/>
              <a:t>iterative </a:t>
            </a:r>
            <a:r>
              <a:rPr lang="en-US" sz="2000" dirty="0" smtClean="0"/>
              <a:t>transformation, </a:t>
            </a:r>
            <a:r>
              <a:rPr lang="en-US" sz="2000" dirty="0"/>
              <a:t>vector will reach a direction that will no longer change; this is the first principle component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 </a:t>
            </a:r>
          </a:p>
          <a:p>
            <a:pPr lvl="0">
              <a:buFont typeface="Arial"/>
              <a:buChar char="•"/>
            </a:pPr>
            <a:r>
              <a:rPr lang="en-US" sz="2000" dirty="0" smtClean="0"/>
              <a:t> Normalize </a:t>
            </a:r>
            <a:r>
              <a:rPr lang="en-US" sz="2000" dirty="0"/>
              <a:t>the vector</a:t>
            </a:r>
            <a:r>
              <a:rPr lang="en-US" sz="2000" dirty="0" smtClean="0"/>
              <a:t>, </a:t>
            </a:r>
            <a:r>
              <a:rPr lang="en-US" sz="2000" dirty="0"/>
              <a:t>unit length. (Without this constraint, you will get many vectors instead of 1</a:t>
            </a:r>
            <a:r>
              <a:rPr lang="en-US" sz="2000" dirty="0" smtClean="0"/>
              <a:t>)</a:t>
            </a:r>
          </a:p>
          <a:p>
            <a:pPr lvl="0"/>
            <a:endParaRPr lang="en-US" sz="2000" dirty="0" smtClean="0"/>
          </a:p>
          <a:p>
            <a:pPr lvl="0">
              <a:buFont typeface="Arial"/>
              <a:buChar char="•"/>
            </a:pPr>
            <a:r>
              <a:rPr lang="en-US" sz="2000" dirty="0" smtClean="0"/>
              <a:t> Subtract </a:t>
            </a:r>
            <a:r>
              <a:rPr lang="en-US" sz="2000" dirty="0"/>
              <a:t>the projection of the first principle components from the matrix and repeat the process to find the next principle component analysis.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4000"/>
            <a:ext cx="3771900" cy="365524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4000"/>
            <a:ext cx="3771900" cy="36552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3999"/>
            <a:ext cx="3771900" cy="3655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1523999"/>
            <a:ext cx="3771900" cy="3655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491</Words>
  <Application>Microsoft Macintosh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Principle Component Analysis</vt:lpstr>
      <vt:lpstr>Slide 2</vt:lpstr>
      <vt:lpstr>Slide 3</vt:lpstr>
      <vt:lpstr>Slide 4</vt:lpstr>
      <vt:lpstr>A) Lanczos algorithm, for square, symmetric matrices</vt:lpstr>
      <vt:lpstr>Slide 6</vt:lpstr>
      <vt:lpstr>Slide 7</vt:lpstr>
      <vt:lpstr>Slide 8</vt:lpstr>
      <vt:lpstr>Slide 9</vt:lpstr>
      <vt:lpstr>Slide 10</vt:lpstr>
      <vt:lpstr>B) Gradient descent on variance function, SVD</vt:lpstr>
      <vt:lpstr>Slide 12</vt:lpstr>
      <vt:lpstr>Gradient descent for variance function wrt to vector</vt:lpstr>
      <vt:lpstr>Slide 14</vt:lpstr>
      <vt:lpstr>Final thoughts: </vt:lpstr>
    </vt:vector>
  </TitlesOfParts>
  <Company>K3Softwares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Karthik P</dc:creator>
  <cp:lastModifiedBy>Karthik P</cp:lastModifiedBy>
  <cp:revision>84</cp:revision>
  <dcterms:created xsi:type="dcterms:W3CDTF">2017-12-18T17:10:57Z</dcterms:created>
  <dcterms:modified xsi:type="dcterms:W3CDTF">2017-12-20T19:49:27Z</dcterms:modified>
</cp:coreProperties>
</file>