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66" r:id="rId6"/>
    <p:sldId id="259" r:id="rId7"/>
    <p:sldId id="269" r:id="rId8"/>
    <p:sldId id="264" r:id="rId9"/>
    <p:sldId id="260" r:id="rId10"/>
    <p:sldId id="261" r:id="rId11"/>
    <p:sldId id="262" r:id="rId12"/>
    <p:sldId id="268" r:id="rId13"/>
    <p:sldId id="263"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75429E1C-28F5-C6CE-8366-8299FCCA8261}"/>
              </a:ext>
            </a:extLst>
          </p:cNvPr>
          <p:cNvSpPr txBox="1"/>
          <p:nvPr/>
        </p:nvSpPr>
        <p:spPr>
          <a:xfrm>
            <a:off x="1066800" y="1581150"/>
            <a:ext cx="65532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Introduction to </a:t>
            </a:r>
            <a:r>
              <a:rPr lang="en-US" dirty="0" err="1">
                <a:latin typeface="Times New Roman" panose="02020603050405020304" pitchFamily="18" charset="0"/>
                <a:cs typeface="Times New Roman" panose="02020603050405020304" pitchFamily="18" charset="0"/>
              </a:rPr>
              <a:t>GenAI</a:t>
            </a:r>
            <a:r>
              <a:rPr lang="en-US" dirty="0">
                <a:latin typeface="Times New Roman" panose="02020603050405020304" pitchFamily="18" charset="0"/>
                <a:cs typeface="Times New Roman" panose="02020603050405020304" pitchFamily="18" charset="0"/>
              </a:rPr>
              <a:t> and simple LLM inference on CPU and finetuning of LLM model to create a custom Chatbot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4" name="TextBox 3">
            <a:extLst>
              <a:ext uri="{FF2B5EF4-FFF2-40B4-BE49-F238E27FC236}">
                <a16:creationId xmlns:a16="http://schemas.microsoft.com/office/drawing/2014/main" id="{B11680FD-C69B-EA2F-C271-46DF08075C25}"/>
              </a:ext>
            </a:extLst>
          </p:cNvPr>
          <p:cNvSpPr txBox="1"/>
          <p:nvPr/>
        </p:nvSpPr>
        <p:spPr>
          <a:xfrm>
            <a:off x="609600" y="1047750"/>
            <a:ext cx="6172200" cy="3046988"/>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The following technologies have been used in building the chatbot:</a:t>
            </a:r>
          </a:p>
          <a:p>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langchain</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Python-</a:t>
            </a:r>
            <a:r>
              <a:rPr lang="en-IN" sz="1600" dirty="0" err="1">
                <a:latin typeface="Times New Roman" panose="02020603050405020304" pitchFamily="18" charset="0"/>
                <a:cs typeface="Times New Roman" panose="02020603050405020304" pitchFamily="18" charset="0"/>
              </a:rPr>
              <a:t>dotenv</a:t>
            </a:r>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Streamlit</a:t>
            </a:r>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Tiktoken</a:t>
            </a:r>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faiss-cpu</a:t>
            </a:r>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Protobuf</a:t>
            </a:r>
            <a:endParaRPr lang="en-IN" sz="1600" dirty="0">
              <a:latin typeface="Times New Roman" panose="02020603050405020304" pitchFamily="18" charset="0"/>
              <a:cs typeface="Times New Roman" panose="02020603050405020304" pitchFamily="18" charset="0"/>
            </a:endParaRPr>
          </a:p>
          <a:p>
            <a:r>
              <a:rPr lang="en-IN" sz="1600" dirty="0" err="1">
                <a:latin typeface="Times New Roman" panose="02020603050405020304" pitchFamily="18" charset="0"/>
                <a:cs typeface="Times New Roman" panose="02020603050405020304" pitchFamily="18" charset="0"/>
              </a:rPr>
              <a:t>google-generativeaitransformers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Torch</a:t>
            </a:r>
          </a:p>
          <a:p>
            <a:r>
              <a:rPr lang="en-IN" sz="1600" dirty="0">
                <a:latin typeface="Times New Roman" panose="02020603050405020304" pitchFamily="18" charset="0"/>
                <a:cs typeface="Times New Roman" panose="02020603050405020304" pitchFamily="18" charset="0"/>
              </a:rPr>
              <a:t>sentence-transformers</a:t>
            </a:r>
          </a:p>
          <a:p>
            <a:r>
              <a:rPr lang="en-IN" sz="1600" dirty="0" err="1">
                <a:latin typeface="Times New Roman" panose="02020603050405020304" pitchFamily="18" charset="0"/>
                <a:cs typeface="Times New Roman" panose="02020603050405020304" pitchFamily="18" charset="0"/>
              </a:rPr>
              <a:t>InstructorEmbedding</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3" name="TextBox 2"/>
          <p:cNvSpPr txBox="1"/>
          <p:nvPr/>
        </p:nvSpPr>
        <p:spPr>
          <a:xfrm>
            <a:off x="304800" y="971550"/>
            <a:ext cx="8382000" cy="2523768"/>
          </a:xfrm>
          <a:prstGeom prst="rect">
            <a:avLst/>
          </a:prstGeom>
          <a:noFill/>
        </p:spPr>
        <p:txBody>
          <a:bodyPr wrap="square" rtlCol="0">
            <a:spAutoFit/>
          </a:bodyPr>
          <a:lstStyle/>
          <a:p>
            <a:r>
              <a:rPr lang="en-US" b="1" dirty="0"/>
              <a:t>  </a:t>
            </a:r>
            <a:r>
              <a:rPr lang="en-US" sz="1400" b="1" dirty="0">
                <a:latin typeface="Times New Roman" panose="02020603050405020304" pitchFamily="18" charset="0"/>
                <a:cs typeface="Times New Roman" panose="02020603050405020304" pitchFamily="18" charset="0"/>
              </a:rPr>
              <a:t>Frontend : </a:t>
            </a:r>
            <a:r>
              <a:rPr lang="en-US" sz="1400" dirty="0" err="1">
                <a:latin typeface="Times New Roman" panose="02020603050405020304" pitchFamily="18" charset="0"/>
                <a:cs typeface="Times New Roman" panose="02020603050405020304" pitchFamily="18" charset="0"/>
              </a:rPr>
              <a:t>Attyansha</a:t>
            </a:r>
            <a:r>
              <a:rPr lang="en-US" sz="1400" dirty="0">
                <a:latin typeface="Times New Roman" panose="02020603050405020304" pitchFamily="18" charset="0"/>
                <a:cs typeface="Times New Roman" panose="02020603050405020304" pitchFamily="18" charset="0"/>
              </a:rPr>
              <a:t> &amp; Jaysi</a:t>
            </a:r>
          </a:p>
          <a:p>
            <a:pPr lvl="1"/>
            <a:r>
              <a:rPr lang="en-US" sz="1400" dirty="0">
                <a:latin typeface="Times New Roman" panose="02020603050405020304" pitchFamily="18" charset="0"/>
                <a:cs typeface="Times New Roman" panose="02020603050405020304" pitchFamily="18" charset="0"/>
              </a:rPr>
              <a:t>Role : Designing and implementing the user interface, ensuring seamless user interactions, and integrating the frontend with backend services.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Database and Pre Training : </a:t>
            </a:r>
            <a:r>
              <a:rPr lang="en-US" sz="1400" dirty="0" err="1">
                <a:latin typeface="Times New Roman" panose="02020603050405020304" pitchFamily="18" charset="0"/>
                <a:cs typeface="Times New Roman" panose="02020603050405020304" pitchFamily="18" charset="0"/>
              </a:rPr>
              <a:t>Rudransh</a:t>
            </a:r>
            <a:r>
              <a:rPr lang="en-US" sz="1400" dirty="0">
                <a:latin typeface="Times New Roman" panose="02020603050405020304" pitchFamily="18" charset="0"/>
                <a:cs typeface="Times New Roman" panose="02020603050405020304" pitchFamily="18" charset="0"/>
              </a:rPr>
              <a:t> &amp; </a:t>
            </a:r>
            <a:r>
              <a:rPr lang="en-US" sz="1400" dirty="0" err="1">
                <a:latin typeface="Times New Roman" panose="02020603050405020304" pitchFamily="18" charset="0"/>
                <a:cs typeface="Times New Roman" panose="02020603050405020304" pitchFamily="18" charset="0"/>
              </a:rPr>
              <a:t>Attyansha</a:t>
            </a:r>
            <a:endParaRPr lang="en-US" sz="14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Role : Training a large language model on a massive dataset of text and code. This allows the model to generate creative text formats and answer your questions in an informative way.</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Fine-tuning and </a:t>
            </a:r>
            <a:r>
              <a:rPr lang="en-US" sz="1400" b="1" dirty="0" err="1">
                <a:latin typeface="Times New Roman" panose="02020603050405020304" pitchFamily="18" charset="0"/>
                <a:cs typeface="Times New Roman" panose="02020603050405020304" pitchFamily="18" charset="0"/>
              </a:rPr>
              <a:t>RetrievalQA</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Jaysi &amp; </a:t>
            </a:r>
            <a:r>
              <a:rPr lang="en-US" sz="1400" dirty="0" err="1">
                <a:latin typeface="Times New Roman" panose="02020603050405020304" pitchFamily="18" charset="0"/>
                <a:cs typeface="Times New Roman" panose="02020603050405020304" pitchFamily="18" charset="0"/>
              </a:rPr>
              <a:t>Rudransh</a:t>
            </a:r>
            <a:endParaRPr lang="en-US" sz="1400" b="1"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Role : Training the model on a dataset of conversation prompts and responses , retrieve information from a knowledge base to answer questions comprehensively.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sp>
        <p:nvSpPr>
          <p:cNvPr id="4" name="TextBox 3"/>
          <p:cNvSpPr txBox="1"/>
          <p:nvPr/>
        </p:nvSpPr>
        <p:spPr>
          <a:xfrm>
            <a:off x="482396" y="1002089"/>
            <a:ext cx="8420405" cy="2308324"/>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Collaborative Contributions :</a:t>
            </a:r>
          </a:p>
          <a:p>
            <a:endParaRPr lang="en-US" sz="1400"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Team Meetings: Regularly scheduled meetings to discuss progress, address challenges, and plan next steps.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Documentation: Collaborative documentation of the project's development process, including code comments, user guides, technical specifications and final presentation.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Testing and Feedback: Continuous testing and feedback loop to refine the chatbots performance and user experience.</a:t>
            </a:r>
          </a:p>
          <a:p>
            <a:endParaRPr lang="en-US" dirty="0"/>
          </a:p>
        </p:txBody>
      </p:sp>
    </p:spTree>
    <p:extLst>
      <p:ext uri="{BB962C8B-B14F-4D97-AF65-F5344CB8AC3E}">
        <p14:creationId xmlns:p14="http://schemas.microsoft.com/office/powerpoint/2010/main" val="252475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4" name="TextBox 3">
            <a:extLst>
              <a:ext uri="{FF2B5EF4-FFF2-40B4-BE49-F238E27FC236}">
                <a16:creationId xmlns:a16="http://schemas.microsoft.com/office/drawing/2014/main" id="{4FF80E4A-A1A9-588D-8D61-4BECF7916B97}"/>
              </a:ext>
            </a:extLst>
          </p:cNvPr>
          <p:cNvSpPr txBox="1"/>
          <p:nvPr/>
        </p:nvSpPr>
        <p:spPr>
          <a:xfrm>
            <a:off x="457200" y="1047750"/>
            <a:ext cx="8077200" cy="1384995"/>
          </a:xfrm>
          <a:prstGeom prst="rect">
            <a:avLst/>
          </a:prstGeom>
          <a:noFill/>
        </p:spPr>
        <p:txBody>
          <a:bodyPr wrap="square">
            <a:spAutoFit/>
          </a:bodyPr>
          <a:lstStyle/>
          <a:p>
            <a:pPr algn="just"/>
            <a:r>
              <a:rPr lang="en-IN" sz="1400" dirty="0">
                <a:latin typeface="Times New Roman" panose="02020603050405020304" pitchFamily="18" charset="0"/>
                <a:cs typeface="Times New Roman" panose="02020603050405020304" pitchFamily="18" charset="0"/>
              </a:rPr>
              <a:t>A chatbot utilizing </a:t>
            </a:r>
            <a:r>
              <a:rPr lang="en-IN" sz="1400" dirty="0" err="1">
                <a:latin typeface="Times New Roman" panose="02020603050405020304" pitchFamily="18" charset="0"/>
                <a:cs typeface="Times New Roman" panose="02020603050405020304" pitchFamily="18" charset="0"/>
              </a:rPr>
              <a:t>GenAI</a:t>
            </a:r>
            <a:r>
              <a:rPr lang="en-IN" sz="1400" dirty="0">
                <a:latin typeface="Times New Roman" panose="02020603050405020304" pitchFamily="18" charset="0"/>
                <a:cs typeface="Times New Roman" panose="02020603050405020304" pitchFamily="18" charset="0"/>
              </a:rPr>
              <a:t> for simple LLM inference on CPU, coupled with fine-tuning of the language model, offers a customizable and efficient solution. This approach blends the accessibility of </a:t>
            </a:r>
            <a:r>
              <a:rPr lang="en-IN" sz="1400" dirty="0" err="1">
                <a:latin typeface="Times New Roman" panose="02020603050405020304" pitchFamily="18" charset="0"/>
                <a:cs typeface="Times New Roman" panose="02020603050405020304" pitchFamily="18" charset="0"/>
              </a:rPr>
              <a:t>GenAI's</a:t>
            </a:r>
            <a:r>
              <a:rPr lang="en-IN" sz="1400" dirty="0">
                <a:latin typeface="Times New Roman" panose="02020603050405020304" pitchFamily="18" charset="0"/>
                <a:cs typeface="Times New Roman" panose="02020603050405020304" pitchFamily="18" charset="0"/>
              </a:rPr>
              <a:t> platform with the enhanced capabilities of fine-tuned LLM models, enabling the creation of a personalized chatbot capable of understanding nuanced queries and providing accurate responses. This combination ensures a versatile tool suitable for diverse conversational applications, leveraging both computational efficiency and tailored linguistic proficiency.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4" name="TextBox 3">
            <a:extLst>
              <a:ext uri="{FF2B5EF4-FFF2-40B4-BE49-F238E27FC236}">
                <a16:creationId xmlns:a16="http://schemas.microsoft.com/office/drawing/2014/main" id="{3CE6475B-62A3-7EC5-DB16-DA677740A628}"/>
              </a:ext>
            </a:extLst>
          </p:cNvPr>
          <p:cNvSpPr txBox="1"/>
          <p:nvPr/>
        </p:nvSpPr>
        <p:spPr>
          <a:xfrm>
            <a:off x="609600" y="971551"/>
            <a:ext cx="7924800" cy="3323987"/>
          </a:xfrm>
          <a:prstGeom prst="rect">
            <a:avLst/>
          </a:prstGeom>
          <a:noFill/>
        </p:spPr>
        <p:txBody>
          <a:bodyPr wrap="square">
            <a:spAutoFit/>
          </a:bodyPr>
          <a:lstStyle/>
          <a:p>
            <a:pPr algn="just"/>
            <a:r>
              <a:rPr lang="en-IN" sz="1400" dirty="0">
                <a:latin typeface="Times New Roman" panose="02020603050405020304" pitchFamily="18" charset="0"/>
                <a:cs typeface="Times New Roman" panose="02020603050405020304" pitchFamily="18" charset="0"/>
              </a:rPr>
              <a:t>The unique idea used in building the custom chatbot is that it leverages a combination of generative and retrieval-based approaches for conversation response generation.</a:t>
            </a:r>
          </a:p>
          <a:p>
            <a:pPr algn="just"/>
            <a:endParaRPr lang="en-IN"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Generative Pre-training (</a:t>
            </a:r>
            <a:r>
              <a:rPr lang="en-US" sz="1400" b="1" dirty="0" err="1">
                <a:latin typeface="Times New Roman" panose="02020603050405020304" pitchFamily="18" charset="0"/>
                <a:cs typeface="Times New Roman" panose="02020603050405020304" pitchFamily="18" charset="0"/>
              </a:rPr>
              <a:t>GenAL</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This involves training a large language model on a massive dataset of text and code. This allows the model to generate creative text </a:t>
            </a:r>
            <a:r>
              <a:rPr lang="en-US" sz="1400" dirty="0" err="1">
                <a:latin typeface="Times New Roman" panose="02020603050405020304" pitchFamily="18" charset="0"/>
                <a:cs typeface="Times New Roman" panose="02020603050405020304" pitchFamily="18" charset="0"/>
              </a:rPr>
              <a:t>formatsand</a:t>
            </a:r>
            <a:r>
              <a:rPr lang="en-US" sz="1400" dirty="0">
                <a:latin typeface="Times New Roman" panose="02020603050405020304" pitchFamily="18" charset="0"/>
                <a:cs typeface="Times New Roman" panose="02020603050405020304" pitchFamily="18" charset="0"/>
              </a:rPr>
              <a:t> answer your questions in an informative way.</a:t>
            </a:r>
            <a:endParaRPr lang="en-IN"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Simple LLM Inference on CPU: </a:t>
            </a:r>
            <a:r>
              <a:rPr lang="en-US" sz="1400" dirty="0">
                <a:latin typeface="Times New Roman" panose="02020603050405020304" pitchFamily="18" charset="0"/>
                <a:cs typeface="Times New Roman" panose="02020603050405020304" pitchFamily="18" charset="0"/>
              </a:rPr>
              <a:t>This refers to running a basic version of a large language model directly on a central processing unit (CPU). This enables real-time inference for chatbot conversations, without needing a powerful graphics processing unit (GPU).</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Fine-tuning of LLM model to create a custom Chatbot: </a:t>
            </a:r>
            <a:r>
              <a:rPr lang="en-US" sz="1400" dirty="0">
                <a:latin typeface="Times New Roman" panose="02020603050405020304" pitchFamily="18" charset="0"/>
                <a:cs typeface="Times New Roman" panose="02020603050405020304" pitchFamily="18" charset="0"/>
              </a:rPr>
              <a:t>This involves taking a pre-trained large language model and then tailoring it to a specific domain or task. In the case of a chatbot, this involves training the model on a dataset of conversation prompts and responses. This customization allows the chatbot to generate responses that are more relevant to the conversation at hand.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4" name="TextBox 3">
            <a:extLst>
              <a:ext uri="{FF2B5EF4-FFF2-40B4-BE49-F238E27FC236}">
                <a16:creationId xmlns:a16="http://schemas.microsoft.com/office/drawing/2014/main" id="{3CE6475B-62A3-7EC5-DB16-DA677740A628}"/>
              </a:ext>
            </a:extLst>
          </p:cNvPr>
          <p:cNvSpPr txBox="1"/>
          <p:nvPr/>
        </p:nvSpPr>
        <p:spPr>
          <a:xfrm>
            <a:off x="609600" y="971551"/>
            <a:ext cx="7924800" cy="3108543"/>
          </a:xfrm>
          <a:prstGeom prst="rect">
            <a:avLst/>
          </a:prstGeom>
          <a:noFill/>
        </p:spPr>
        <p:txBody>
          <a:bodyPr wrap="square">
            <a:spAutoFit/>
          </a:bodyPr>
          <a:lstStyle/>
          <a:p>
            <a:pPr algn="just"/>
            <a:endParaRPr lang="en-US" sz="1400" dirty="0">
              <a:latin typeface="Times New Roman" panose="02020603050405020304" pitchFamily="18" charset="0"/>
              <a:cs typeface="Times New Roman" panose="02020603050405020304" pitchFamily="18" charset="0"/>
            </a:endParaRPr>
          </a:p>
          <a:p>
            <a:pPr algn="just"/>
            <a:r>
              <a:rPr lang="en-US" sz="1400" b="1" dirty="0" err="1">
                <a:latin typeface="Times New Roman" panose="02020603050405020304" pitchFamily="18" charset="0"/>
                <a:cs typeface="Times New Roman" panose="02020603050405020304" pitchFamily="18" charset="0"/>
              </a:rPr>
              <a:t>RetrievalQA</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This component suggests the chatbot can also retrieve information from a knowledge base to answer questions comprehensively. This can be useful for providing factual information that is not generated by the large language model itself.</a:t>
            </a:r>
          </a:p>
          <a:p>
            <a:pPr algn="just"/>
            <a:endParaRPr lang="en-IN"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Overall, the unique idea behind this chatbot is that it combines multiple techniques to generate responses. It can leverage the creativity of a large language model, the efficiency of CPU-based inference, and the factual accuracy of a knowledge base.</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This </a:t>
            </a:r>
            <a:r>
              <a:rPr lang="en-US" sz="1400" dirty="0" err="1">
                <a:latin typeface="Times New Roman" panose="02020603050405020304" pitchFamily="18" charset="0"/>
                <a:cs typeface="Times New Roman" panose="02020603050405020304" pitchFamily="18" charset="0"/>
              </a:rPr>
              <a:t>chatbot</a:t>
            </a:r>
            <a:r>
              <a:rPr lang="en-US" sz="1400" dirty="0">
                <a:latin typeface="Times New Roman" panose="02020603050405020304" pitchFamily="18" charset="0"/>
                <a:cs typeface="Times New Roman" panose="02020603050405020304" pitchFamily="18" charset="0"/>
              </a:rPr>
              <a:t> takes mental health related issues as input and provides with an answer. This project is perfect for resolving queries of those people who have little to no knowledge about mental health and the issues </a:t>
            </a:r>
            <a:r>
              <a:rPr lang="en-US" sz="1400" dirty="0" err="1">
                <a:latin typeface="Times New Roman" panose="02020603050405020304" pitchFamily="18" charset="0"/>
                <a:cs typeface="Times New Roman" panose="02020603050405020304" pitchFamily="18" charset="0"/>
              </a:rPr>
              <a:t>realted</a:t>
            </a:r>
            <a:r>
              <a:rPr lang="en-US" sz="1400" dirty="0">
                <a:latin typeface="Times New Roman" panose="02020603050405020304" pitchFamily="18" charset="0"/>
                <a:cs typeface="Times New Roman" panose="02020603050405020304" pitchFamily="18" charset="0"/>
              </a:rPr>
              <a:t> to it. Our project also helps spread awareness and answers the question people might feel </a:t>
            </a:r>
            <a:r>
              <a:rPr lang="en-US" sz="1400" dirty="0" err="1">
                <a:latin typeface="Times New Roman" panose="02020603050405020304" pitchFamily="18" charset="0"/>
                <a:cs typeface="Times New Roman" panose="02020603050405020304" pitchFamily="18" charset="0"/>
              </a:rPr>
              <a:t>embarassed</a:t>
            </a:r>
            <a:r>
              <a:rPr lang="en-US" sz="1400" dirty="0">
                <a:latin typeface="Times New Roman" panose="02020603050405020304" pitchFamily="18" charset="0"/>
                <a:cs typeface="Times New Roman" panose="02020603050405020304" pitchFamily="18" charset="0"/>
              </a:rPr>
              <a:t> to ask in person. The questions and answers are intended to assist individuals in understanding various aspects of therapy and mental health. </a:t>
            </a:r>
          </a:p>
        </p:txBody>
      </p:sp>
    </p:spTree>
    <p:extLst>
      <p:ext uri="{BB962C8B-B14F-4D97-AF65-F5344CB8AC3E}">
        <p14:creationId xmlns:p14="http://schemas.microsoft.com/office/powerpoint/2010/main" val="372867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5" name="Rectangle 2">
            <a:extLst>
              <a:ext uri="{FF2B5EF4-FFF2-40B4-BE49-F238E27FC236}">
                <a16:creationId xmlns:a16="http://schemas.microsoft.com/office/drawing/2014/main" id="{AF610ADB-9842-E5F6-B8F7-D23A0A71C6A5}"/>
              </a:ext>
            </a:extLst>
          </p:cNvPr>
          <p:cNvSpPr>
            <a:spLocks noChangeArrowheads="1"/>
          </p:cNvSpPr>
          <p:nvPr/>
        </p:nvSpPr>
        <p:spPr bwMode="auto">
          <a:xfrm>
            <a:off x="539551" y="909756"/>
            <a:ext cx="799288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sz="1400" dirty="0">
                <a:latin typeface="Times New Roman" panose="02020603050405020304" pitchFamily="18" charset="0"/>
                <a:cs typeface="Times New Roman" panose="02020603050405020304" pitchFamily="18" charset="0"/>
              </a:rPr>
              <a:t>The features/functionalities offered by the chatbot are: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(NLP):</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Including a CSV loader, FAISS, and Hugging Face Transformer suggests the chatbot can process and understand natural language. This could allow it to understand a user's intent and respond accordingly.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 Language Model (LLM):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Google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PaLM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component suggests the chatbot may use a large language model to generate responses. This could allow it to provide more comprehensive and informative answers.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Question Answering: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Including a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RetrievalQA</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component suggests the chatbot may be able to answer questions comprehensively, potentially finding relevant information from a knowledge base.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Key Elements: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step involves identifying the most important words or phrases in the user query, which could be nouns, verbs, or adjectives.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5" name="Rectangle 2">
            <a:extLst>
              <a:ext uri="{FF2B5EF4-FFF2-40B4-BE49-F238E27FC236}">
                <a16:creationId xmlns:a16="http://schemas.microsoft.com/office/drawing/2014/main" id="{AF610ADB-9842-E5F6-B8F7-D23A0A71C6A5}"/>
              </a:ext>
            </a:extLst>
          </p:cNvPr>
          <p:cNvSpPr>
            <a:spLocks noChangeArrowheads="1"/>
          </p:cNvSpPr>
          <p:nvPr/>
        </p:nvSpPr>
        <p:spPr bwMode="auto">
          <a:xfrm>
            <a:off x="467544" y="1560332"/>
            <a:ext cx="813690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 CSV File(s):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suggests the system can retrieve information from comma-separated values (CSV) files. CSV files are a common way to store data in a tabular format.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 CSV Data: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stage, the system reads and processes the data retrieved from the CSV file.</a:t>
            </a:r>
          </a:p>
          <a:p>
            <a:pPr marL="0" marR="0" lvl="0" indent="0" algn="just" defTabSz="914400" rtl="0" eaLnBrk="0" fontAlgn="base" latinLnBrk="0" hangingPunct="0">
              <a:lnSpc>
                <a:spcPct val="100000"/>
              </a:lnSpc>
              <a:spcBef>
                <a:spcPct val="0"/>
              </a:spcBef>
              <a:spcAft>
                <a:spcPct val="0"/>
              </a:spcAft>
              <a:buClrTx/>
              <a:buSzTx/>
              <a:tabLst/>
            </a:pPr>
            <a:endParaRPr lang="en-US" altLang="en-US" sz="1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is a general step that could encompass a variety of operations depending on the system’s purpose. It might involve calculations, filtering or transforming the data in some way.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sz="1400" dirty="0">
                <a:latin typeface="Times New Roman" panose="02020603050405020304" pitchFamily="18" charset="0"/>
                <a:cs typeface="Times New Roman" panose="02020603050405020304" pitchFamily="18" charset="0"/>
              </a:rPr>
              <a:t>The chatbot may be able to hold conversations with users, comprehensively answer their questions, and potentially use a large language model to generate responses.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92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8194" name="AutoShape 2" descr="blob:https://web.whatsapp.com/4035968d-72ca-4c22-bacf-e163fdb7e53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blob:https://web.whatsapp.com/4035968d-72ca-4c22-bacf-e163fdb7e53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blob:https://web.whatsapp.com/4035968d-72ca-4c22-bacf-e163fdb7e53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200" name="Picture 8" descr="C:\Users\vidit\Downloads\WhatsApp Image 2024-07-15 at 12.11.24 PM.jpeg"/>
          <p:cNvPicPr>
            <a:picLocks noChangeAspect="1" noChangeArrowheads="1"/>
          </p:cNvPicPr>
          <p:nvPr/>
        </p:nvPicPr>
        <p:blipFill>
          <a:blip r:embed="rId2"/>
          <a:srcRect/>
          <a:stretch>
            <a:fillRect/>
          </a:stretch>
        </p:blipFill>
        <p:spPr bwMode="auto">
          <a:xfrm>
            <a:off x="1000100" y="714362"/>
            <a:ext cx="7405267" cy="42144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C724-29A5-2DE9-648F-CDA9E0AA35B5}"/>
              </a:ext>
            </a:extLst>
          </p:cNvPr>
          <p:cNvSpPr>
            <a:spLocks noGrp="1"/>
          </p:cNvSpPr>
          <p:nvPr>
            <p:ph type="title"/>
          </p:nvPr>
        </p:nvSpPr>
        <p:spPr>
          <a:xfrm>
            <a:off x="241198" y="330834"/>
            <a:ext cx="8661603" cy="400110"/>
          </a:xfrm>
        </p:spPr>
        <p:txBody>
          <a:bodyPr/>
          <a:lstStyle/>
          <a:p>
            <a:r>
              <a:rPr lang="en-IN" dirty="0"/>
              <a:t>Process</a:t>
            </a:r>
            <a:r>
              <a:rPr lang="en-IN" spc="-365" dirty="0"/>
              <a:t> </a:t>
            </a:r>
            <a:r>
              <a:rPr lang="en-IN" dirty="0"/>
              <a:t>f</a:t>
            </a:r>
            <a:r>
              <a:rPr lang="en-IN" spc="-10" dirty="0"/>
              <a:t>l</a:t>
            </a:r>
            <a:r>
              <a:rPr lang="en-IN" dirty="0"/>
              <a:t>ow</a:t>
            </a:r>
          </a:p>
        </p:txBody>
      </p:sp>
      <p:sp>
        <p:nvSpPr>
          <p:cNvPr id="3" name="TextBox 2">
            <a:extLst>
              <a:ext uri="{FF2B5EF4-FFF2-40B4-BE49-F238E27FC236}">
                <a16:creationId xmlns:a16="http://schemas.microsoft.com/office/drawing/2014/main" id="{6CF55E5D-9157-EDF3-B0DD-6AD2A248FE85}"/>
              </a:ext>
            </a:extLst>
          </p:cNvPr>
          <p:cNvSpPr txBox="1"/>
          <p:nvPr/>
        </p:nvSpPr>
        <p:spPr>
          <a:xfrm>
            <a:off x="467545" y="843558"/>
            <a:ext cx="8352928" cy="418576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Fine-tuning a pre-trained LLM involves adapting it to a specific domain or task, such as optimizing inventory management, by training it further on a relevant CSV dataset. This enhances the model's ability to generate accurate and context-specific responses for the intended application.</a:t>
            </a:r>
          </a:p>
          <a:p>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Steps in the Flow Diagram:</a:t>
            </a:r>
          </a:p>
          <a:p>
            <a:pPr algn="just"/>
            <a:endParaRPr lang="en-US" sz="1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User Input: The user initiates a query or command related to CSV data.</a:t>
            </a:r>
          </a:p>
          <a:p>
            <a:pPr algn="just"/>
            <a:endParaRPr lang="en-US" sz="1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Natural Language Understanding (NLU): Chatbot uses NLU techniques to understand and parse the user's query, identifying key elements such as columns, filters,  or operations.</a:t>
            </a:r>
          </a:p>
          <a:p>
            <a:pPr marL="171450" indent="-171450" algn="just">
              <a:buFont typeface="Arial" panose="020B0604020202020204" pitchFamily="34" charset="0"/>
              <a:buChar char="•"/>
            </a:pPr>
            <a:endParaRPr lang="en-GB" sz="1400" dirty="0">
              <a:latin typeface="Times New Roman" pitchFamily="18" charset="0"/>
              <a:cs typeface="Times New Roman" pitchFamily="18" charset="0"/>
            </a:endParaRPr>
          </a:p>
          <a:p>
            <a:pPr marL="171450" indent="-171450" algn="just">
              <a:buFont typeface="Arial" panose="020B0604020202020204" pitchFamily="34" charset="0"/>
              <a:buChar char="•"/>
            </a:pPr>
            <a:r>
              <a:rPr lang="en-GB" sz="1400" dirty="0">
                <a:latin typeface="Times New Roman" pitchFamily="18" charset="0"/>
                <a:cs typeface="Times New Roman" pitchFamily="18" charset="0"/>
              </a:rPr>
              <a:t>Large Language Model: A sophisticated artificial intelligence designed to understand and generate human-like text based on the input it receives. These models are trained on vast amounts of text data to learn patterns, semantics, and syntax of human language. They can perform a variety of language-related tasks such as text generation, translation, summarization, and answering questions.</a:t>
            </a:r>
          </a:p>
          <a:p>
            <a:pPr marL="171450" indent="-171450" algn="just">
              <a:buFont typeface="Arial" panose="020B0604020202020204" pitchFamily="34" charset="0"/>
              <a:buChar char="•"/>
            </a:pPr>
            <a:endParaRPr lang="en-US" sz="1400" dirty="0">
              <a:latin typeface="Times New Roman" pitchFamily="18" charset="0"/>
              <a:cs typeface="Times New Roman" pitchFamily="18" charset="0"/>
            </a:endParaRPr>
          </a:p>
          <a:p>
            <a:pPr marL="171450" indent="-171450" algn="just">
              <a:buFont typeface="Arial" panose="020B0604020202020204" pitchFamily="34" charset="0"/>
              <a:buChar char="•"/>
            </a:pPr>
            <a:r>
              <a:rPr lang="en-US" sz="1400" dirty="0">
                <a:latin typeface="Times New Roman" pitchFamily="18" charset="0"/>
                <a:cs typeface="Times New Roman" pitchFamily="18" charset="0"/>
              </a:rPr>
              <a:t>Query Parsing: The parsed query is processed to extract specific details relevant to accessing and manipulating CSV data.</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04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sp>
        <p:nvSpPr>
          <p:cNvPr id="3" name="TextBox 2">
            <a:extLst>
              <a:ext uri="{FF2B5EF4-FFF2-40B4-BE49-F238E27FC236}">
                <a16:creationId xmlns:a16="http://schemas.microsoft.com/office/drawing/2014/main" id="{26975741-910D-633D-6029-A6F684AB8414}"/>
              </a:ext>
            </a:extLst>
          </p:cNvPr>
          <p:cNvSpPr txBox="1"/>
          <p:nvPr/>
        </p:nvSpPr>
        <p:spPr>
          <a:xfrm>
            <a:off x="395536" y="774817"/>
            <a:ext cx="8077200" cy="4555093"/>
          </a:xfrm>
          <a:prstGeom prst="rect">
            <a:avLst/>
          </a:prstGeom>
          <a:noFill/>
        </p:spPr>
        <p:txBody>
          <a:bodyPr wrap="square" rtlCol="0">
            <a:spAutoFit/>
          </a:bodyPr>
          <a:lstStyle/>
          <a:p>
            <a:pPr algn="just"/>
            <a:endParaRPr lang="en-US" sz="1400" dirty="0">
              <a:latin typeface="Times New Roman" pitchFamily="18" charset="0"/>
              <a:cs typeface="Times New Roman" pitchFamily="18" charset="0"/>
            </a:endParaRPr>
          </a:p>
          <a:p>
            <a:pPr marL="171450" indent="-171450" algn="just">
              <a:buFont typeface="Arial" panose="020B0604020202020204" pitchFamily="34" charset="0"/>
              <a:buChar char="•"/>
            </a:pPr>
            <a:r>
              <a:rPr lang="en-US" sz="1400" dirty="0">
                <a:latin typeface="Times New Roman" pitchFamily="18" charset="0"/>
                <a:cs typeface="Times New Roman" pitchFamily="18" charset="0"/>
              </a:rPr>
              <a:t>Access CSV File(s): Chatbot accesses the CSV file(s) specified in the query, ensuring it can read and process the data.</a:t>
            </a:r>
          </a:p>
          <a:p>
            <a:pPr marL="171450" indent="-171450" algn="just">
              <a:buFont typeface="Arial" panose="020B0604020202020204" pitchFamily="34" charset="0"/>
              <a:buChar char="•"/>
            </a:pPr>
            <a:endParaRPr lang="en-US" sz="1400" dirty="0">
              <a:latin typeface="Times New Roman" pitchFamily="18" charset="0"/>
              <a:cs typeface="Times New Roman" pitchFamily="18" charset="0"/>
            </a:endParaRPr>
          </a:p>
          <a:p>
            <a:pPr marL="171450" indent="-171450" algn="just">
              <a:buFont typeface="Arial" panose="020B0604020202020204" pitchFamily="34" charset="0"/>
              <a:buChar char="•"/>
            </a:pPr>
            <a:r>
              <a:rPr lang="en-US" sz="1400" dirty="0">
                <a:latin typeface="Times New Roman" pitchFamily="18" charset="0"/>
                <a:cs typeface="Times New Roman" pitchFamily="18" charset="0"/>
              </a:rPr>
              <a:t>Read CSV Data: The chatbot reads the data from the CSV file(s) into memory for further processing.</a:t>
            </a:r>
          </a:p>
          <a:p>
            <a:pPr marL="171450" indent="-171450" algn="just">
              <a:buFont typeface="Arial" panose="020B0604020202020204" pitchFamily="34" charset="0"/>
              <a:buChar char="•"/>
            </a:pPr>
            <a:endParaRPr lang="en-US" sz="1400" dirty="0">
              <a:latin typeface="Times New Roman" pitchFamily="18" charset="0"/>
              <a:cs typeface="Times New Roman" pitchFamily="18" charset="0"/>
            </a:endParaRPr>
          </a:p>
          <a:p>
            <a:pPr marL="171450" indent="-171450" algn="just">
              <a:buFont typeface="Arial" panose="020B0604020202020204" pitchFamily="34" charset="0"/>
              <a:buChar char="•"/>
            </a:pPr>
            <a:r>
              <a:rPr lang="en-US" sz="1400" dirty="0">
                <a:latin typeface="Times New Roman" pitchFamily="18" charset="0"/>
                <a:cs typeface="Times New Roman" pitchFamily="18" charset="0"/>
              </a:rPr>
              <a:t>Data Processing: Based on the parsed query and retrieved data, the chatbot performs operations such as filtering, aggregation, or calculations.    </a:t>
            </a:r>
          </a:p>
          <a:p>
            <a:pPr marL="171450" indent="-171450" algn="just">
              <a:buFont typeface="Arial" panose="020B0604020202020204" pitchFamily="34" charset="0"/>
              <a:buChar char="•"/>
            </a:pPr>
            <a:endParaRPr lang="en-US" sz="1400" dirty="0">
              <a:latin typeface="Times New Roman" pitchFamily="18" charset="0"/>
              <a:cs typeface="Times New Roman" pitchFamily="18" charset="0"/>
            </a:endParaRPr>
          </a:p>
          <a:p>
            <a:pPr marL="171450" indent="-171450" algn="just">
              <a:buFont typeface="Arial" panose="020B0604020202020204" pitchFamily="34" charset="0"/>
              <a:buChar char="•"/>
            </a:pPr>
            <a:r>
              <a:rPr lang="en-US" sz="1400" dirty="0">
                <a:latin typeface="Times New Roman" pitchFamily="18" charset="0"/>
                <a:cs typeface="Times New Roman" pitchFamily="18" charset="0"/>
              </a:rPr>
              <a:t>Generate Response: Using the processed data, the chatbot generates a response that answers the user's query or fulfills their request.  </a:t>
            </a:r>
          </a:p>
          <a:p>
            <a:pPr algn="just"/>
            <a:r>
              <a:rPr lang="en-US" sz="1400" dirty="0">
                <a:latin typeface="Times New Roman" pitchFamily="18" charset="0"/>
                <a:cs typeface="Times New Roman" pitchFamily="18" charset="0"/>
              </a:rPr>
              <a:t>  </a:t>
            </a:r>
          </a:p>
          <a:p>
            <a:pPr marL="171450" indent="-171450" algn="just">
              <a:buFont typeface="Arial" panose="020B0604020202020204" pitchFamily="34" charset="0"/>
              <a:buChar char="•"/>
            </a:pPr>
            <a:r>
              <a:rPr lang="en-US" sz="1400" dirty="0">
                <a:latin typeface="Times New Roman" pitchFamily="18" charset="0"/>
                <a:cs typeface="Times New Roman" pitchFamily="18" charset="0"/>
              </a:rPr>
              <a:t>Output Response: Finally, the chatbot outputs the response to the user, which may include presenting data summaries, insights, or confirming the execution of requested operations.</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This flow diagram illustrates a structured approach for an LLM-based chatbot to interact with CSV files, ensuring clarity in how user queries are processed, and data is handled throughout the interaction</a:t>
            </a:r>
          </a:p>
          <a:p>
            <a:pPr algn="just"/>
            <a:endParaRPr lang="en-IN" sz="1200" dirty="0"/>
          </a:p>
          <a:p>
            <a:pPr marL="171450" indent="-171450" algn="just">
              <a:buFont typeface="Arial" panose="020B0604020202020204" pitchFamily="34" charset="0"/>
              <a:buChar char="•"/>
            </a:pPr>
            <a:endParaRPr lang="en-US" sz="1400" dirty="0">
              <a:latin typeface="Times New Roman" pitchFamily="18" charset="0"/>
              <a:cs typeface="Times New Roman" pitchFamily="18" charset="0"/>
            </a:endParaRPr>
          </a:p>
          <a:p>
            <a:pPr marL="171450" indent="-171450" algn="just"/>
            <a:endParaRPr lang="en-US" sz="1400" dirty="0">
              <a:latin typeface="Times New Roman" pitchFamily="18" charset="0"/>
              <a:cs typeface="Times New Roman" pitchFamily="18" charset="0"/>
            </a:endParaRPr>
          </a:p>
          <a:p>
            <a:pPr algn="just"/>
            <a:endParaRPr lang="en-IN" sz="1200" dirty="0"/>
          </a:p>
        </p:txBody>
      </p:sp>
    </p:spTree>
    <p:extLst>
      <p:ext uri="{BB962C8B-B14F-4D97-AF65-F5344CB8AC3E}">
        <p14:creationId xmlns:p14="http://schemas.microsoft.com/office/powerpoint/2010/main" val="43525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4" name="Picture 3" descr="A diagram with text and images&#10;&#10;Description automatically generated with medium confidence">
            <a:extLst>
              <a:ext uri="{FF2B5EF4-FFF2-40B4-BE49-F238E27FC236}">
                <a16:creationId xmlns:a16="http://schemas.microsoft.com/office/drawing/2014/main" id="{BE9F9265-B5F4-BDC7-B06B-B4A8B0D8827C}"/>
              </a:ext>
            </a:extLst>
          </p:cNvPr>
          <p:cNvPicPr>
            <a:picLocks noChangeAspect="1"/>
          </p:cNvPicPr>
          <p:nvPr/>
        </p:nvPicPr>
        <p:blipFill rotWithShape="1">
          <a:blip r:embed="rId2">
            <a:extLst>
              <a:ext uri="{28A0092B-C50C-407E-A947-70E740481C1C}">
                <a14:useLocalDpi xmlns:a14="http://schemas.microsoft.com/office/drawing/2010/main" val="0"/>
              </a:ext>
            </a:extLst>
          </a:blip>
          <a:srcRect l="8333" t="14606" r="6667" b="6600"/>
          <a:stretch/>
        </p:blipFill>
        <p:spPr>
          <a:xfrm>
            <a:off x="685800" y="1047750"/>
            <a:ext cx="7772400" cy="3581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1268</Words>
  <Application>Microsoft Office PowerPoint</Application>
  <PresentationFormat>On-screen Show (16:9)</PresentationFormat>
  <Paragraphs>96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Problem Statement</vt:lpstr>
      <vt:lpstr>Unique Idea Brief (Solution)</vt:lpstr>
      <vt:lpstr>Unique Idea Brief (Solution)</vt:lpstr>
      <vt:lpstr>Features Offered</vt:lpstr>
      <vt:lpstr>Features Offered</vt:lpstr>
      <vt:lpstr>Process flow</vt:lpstr>
      <vt:lpstr>Process flow</vt:lpstr>
      <vt:lpstr>Process flow</vt:lpstr>
      <vt:lpstr>Architecture Diagram</vt:lpstr>
      <vt:lpstr>Technologies used</vt:lpstr>
      <vt:lpstr>Team members and contribution:</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Subhra Singh</cp:lastModifiedBy>
  <cp:revision>9</cp:revision>
  <dcterms:created xsi:type="dcterms:W3CDTF">2024-07-14T14:21:29Z</dcterms:created>
  <dcterms:modified xsi:type="dcterms:W3CDTF">2024-07-15T09:44:11Z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2024-07-14T00:00:00Z</vt:filetime>
  </property>
</Properties>
</file>