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9"/>
  </p:notesMasterIdLst>
  <p:sldIdLst>
    <p:sldId id="256" r:id="rId2"/>
    <p:sldId id="257" r:id="rId3"/>
    <p:sldId id="328" r:id="rId4"/>
    <p:sldId id="258" r:id="rId5"/>
    <p:sldId id="326" r:id="rId6"/>
    <p:sldId id="259" r:id="rId7"/>
    <p:sldId id="314" r:id="rId8"/>
    <p:sldId id="323" r:id="rId9"/>
    <p:sldId id="322" r:id="rId10"/>
    <p:sldId id="315" r:id="rId11"/>
    <p:sldId id="324" r:id="rId12"/>
    <p:sldId id="325" r:id="rId13"/>
    <p:sldId id="327" r:id="rId14"/>
    <p:sldId id="329" r:id="rId15"/>
    <p:sldId id="330" r:id="rId16"/>
    <p:sldId id="331" r:id="rId17"/>
    <p:sldId id="321" r:id="rId1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EAE935-CDCF-497E-8FE5-94333CA872C7}">
  <a:tblStyle styleId="{4BEAE935-CDCF-497E-8FE5-94333CA872C7}" styleName="Table_0">
    <a:wholeTbl>
      <a:tcTxStyle>
        <a:font>
          <a:latin typeface="Arial"/>
          <a:ea typeface="Arial"/>
          <a:cs typeface="Arial"/>
        </a:font>
        <a:srgbClr val="000000"/>
      </a:tcTxStyle>
      <a:tcStyle>
        <a:tcBdr>
          <a:left>
            <a:ln w="6350" cap="flat" cmpd="sng">
              <a:solidFill>
                <a:srgbClr val="000000"/>
              </a:solidFill>
              <a:prstDash val="solid"/>
              <a:round/>
              <a:headEnd type="none" w="sm" len="sm"/>
              <a:tailEnd type="none" w="sm" len="sm"/>
            </a:ln>
          </a:left>
          <a:right>
            <a:ln w="6350" cap="flat" cmpd="sng">
              <a:solidFill>
                <a:srgbClr val="000000"/>
              </a:solidFill>
              <a:prstDash val="solid"/>
              <a:round/>
              <a:headEnd type="none" w="sm" len="sm"/>
              <a:tailEnd type="none" w="sm" len="sm"/>
            </a:ln>
          </a:right>
          <a:top>
            <a:ln w="6350" cap="flat" cmpd="sng">
              <a:solidFill>
                <a:srgbClr val="000000"/>
              </a:solidFill>
              <a:prstDash val="solid"/>
              <a:round/>
              <a:headEnd type="none" w="sm" len="sm"/>
              <a:tailEnd type="none" w="sm" len="sm"/>
            </a:ln>
          </a:top>
          <a:bottom>
            <a:ln w="6350" cap="flat" cmpd="sng">
              <a:solidFill>
                <a:srgbClr val="000000"/>
              </a:solidFill>
              <a:prstDash val="solid"/>
              <a:round/>
              <a:headEnd type="none" w="sm" len="sm"/>
              <a:tailEnd type="none" w="sm" len="sm"/>
            </a:ln>
          </a:bottom>
          <a:insideH>
            <a:ln w="6350" cap="flat" cmpd="sng">
              <a:solidFill>
                <a:srgbClr val="000000"/>
              </a:solidFill>
              <a:prstDash val="solid"/>
              <a:round/>
              <a:headEnd type="none" w="sm" len="sm"/>
              <a:tailEnd type="none" w="sm" len="sm"/>
            </a:ln>
          </a:insideH>
          <a:insideV>
            <a:ln w="635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C5C8CE2-A857-423F-BB13-D9839B7EB372}"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94658" autoAdjust="0"/>
  </p:normalViewPr>
  <p:slideViewPr>
    <p:cSldViewPr snapToGrid="0">
      <p:cViewPr varScale="1">
        <p:scale>
          <a:sx n="83" d="100"/>
          <a:sy n="83" d="100"/>
        </p:scale>
        <p:origin x="1140" y="54"/>
      </p:cViewPr>
      <p:guideLst>
        <p:guide orient="horz" pos="2160"/>
        <p:guide pos="2880"/>
      </p:guideLst>
    </p:cSldViewPr>
  </p:slideViewPr>
  <p:outlineViewPr>
    <p:cViewPr>
      <p:scale>
        <a:sx n="33" d="100"/>
        <a:sy n="33" d="100"/>
      </p:scale>
      <p:origin x="0" y="-25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47472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8097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B8EA4D-C5FE-2BA2-1FA8-16C0AE8A9D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C96460-914C-7F6F-D572-6A917CB816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882199-3E37-3F7C-3D23-6A5A85BFB90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55A9308-0E24-95FF-61F7-34AD5B57B42F}"/>
              </a:ext>
            </a:extLst>
          </p:cNvPr>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13033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EC90B-F4EE-5BF2-F513-1580038431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95F877-096E-8EC2-BEAD-000F64C4A4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871914-0AD9-21B1-5791-642A0766443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B7D67D4-BDC2-93BF-A350-C07654CE1747}"/>
              </a:ext>
            </a:extLst>
          </p:cNvPr>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19674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416EC1-ADC0-5692-F7B6-DC09970BE9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776416-51B3-054A-B8A3-81B85145D4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C1670F-1E63-A821-B39F-16ACE9296E2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F184074-6441-18C5-958B-AE7E733BAA85}"/>
              </a:ext>
            </a:extLst>
          </p:cNvPr>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605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74286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18C306E6-60BD-CA0B-140A-F48EB8DB3B8B}"/>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0267F683-FBFD-5F79-4E68-AA2647180B7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94" name="Google Shape;94;p2:notes">
            <a:extLst>
              <a:ext uri="{FF2B5EF4-FFF2-40B4-BE49-F238E27FC236}">
                <a16:creationId xmlns:a16="http://schemas.microsoft.com/office/drawing/2014/main" id="{C24AE5D2-4636-A87E-24ED-952401A4A58F}"/>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28050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25ad9a3ea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2" name="Google Shape;102;g125ad9a3eab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63911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C6E05A30-E109-F42C-9D21-0FBB9F8A0024}"/>
            </a:ext>
          </a:extLst>
        </p:cNvPr>
        <p:cNvGrpSpPr/>
        <p:nvPr/>
      </p:nvGrpSpPr>
      <p:grpSpPr>
        <a:xfrm>
          <a:off x="0" y="0"/>
          <a:ext cx="0" cy="0"/>
          <a:chOff x="0" y="0"/>
          <a:chExt cx="0" cy="0"/>
        </a:xfrm>
      </p:grpSpPr>
      <p:sp>
        <p:nvSpPr>
          <p:cNvPr id="101" name="Google Shape;101;g125ad9a3eab_0_0:notes">
            <a:extLst>
              <a:ext uri="{FF2B5EF4-FFF2-40B4-BE49-F238E27FC236}">
                <a16:creationId xmlns:a16="http://schemas.microsoft.com/office/drawing/2014/main" id="{A9699B6F-6205-79D6-BD91-D03FE27826A8}"/>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2" name="Google Shape;102;g125ad9a3eab_0_0:notes">
            <a:extLst>
              <a:ext uri="{FF2B5EF4-FFF2-40B4-BE49-F238E27FC236}">
                <a16:creationId xmlns:a16="http://schemas.microsoft.com/office/drawing/2014/main" id="{3CE3682B-CAF4-4FA0-4E21-0265DF33B690}"/>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98258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5ad9a3eab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0" name="Google Shape;110;g125ad9a3eab_0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84089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54044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1CC0CA-67E1-A98E-4A07-1668B3280C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EB408C-B105-D07C-F715-32745F747F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49FFF3-8D10-186B-6ACF-8CF16D35981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6941BF0-BE6C-6127-4F1D-DC848F85E086}"/>
              </a:ext>
            </a:extLst>
          </p:cNvPr>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84293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06B72-3186-A15A-A2FC-AE1A4C3FCE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893DD4-B671-C0DC-A86A-8E92A97A0C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135245-C030-6B74-D48F-8700DA0C28C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6DBC5FA-165E-69D5-A186-E652AA364CBE}"/>
              </a:ext>
            </a:extLst>
          </p:cNvPr>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75885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6" r:id="rId7"/>
    <p:sldLayoutId id="2147483657" r:id="rId8"/>
    <p:sldLayoutId id="214748365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371824" y="1529707"/>
            <a:ext cx="8760654" cy="1470025"/>
          </a:xfrm>
          <a:prstGeom prst="rect">
            <a:avLst/>
          </a:prstGeom>
          <a:noFill/>
          <a:ln>
            <a:noFill/>
          </a:ln>
        </p:spPr>
        <p:txBody>
          <a:bodyPr spcFirstLastPara="1" wrap="square" lIns="91425" tIns="45700" rIns="91425" bIns="45700" anchor="ctr" anchorCtr="0">
            <a:normAutofit/>
          </a:bodyPr>
          <a:lstStyle/>
          <a:p>
            <a:pPr>
              <a:buSzPct val="111111"/>
            </a:pPr>
            <a:r>
              <a:rPr lang="en-US" dirty="0" err="1">
                <a:latin typeface="Times New Roman"/>
                <a:ea typeface="Times New Roman"/>
                <a:cs typeface="Times New Roman"/>
                <a:sym typeface="Times New Roman"/>
              </a:rPr>
              <a:t>Syncc</a:t>
            </a:r>
            <a:r>
              <a:rPr lang="en-US" dirty="0">
                <a:latin typeface="Times New Roman"/>
                <a:ea typeface="Times New Roman"/>
                <a:cs typeface="Times New Roman"/>
                <a:sym typeface="Times New Roman"/>
              </a:rPr>
              <a:t>: Voice controlled robotic vehicle</a:t>
            </a:r>
            <a:endParaRPr dirty="0">
              <a:latin typeface="Times New Roman"/>
              <a:ea typeface="Times New Roman"/>
              <a:cs typeface="Times New Roman"/>
              <a:sym typeface="Times New Roman"/>
            </a:endParaRPr>
          </a:p>
        </p:txBody>
      </p:sp>
      <p:sp>
        <p:nvSpPr>
          <p:cNvPr id="89" name="Google Shape;89;p13"/>
          <p:cNvSpPr txBox="1">
            <a:spLocks noGrp="1"/>
          </p:cNvSpPr>
          <p:nvPr>
            <p:ph type="subTitle" idx="1"/>
          </p:nvPr>
        </p:nvSpPr>
        <p:spPr>
          <a:xfrm>
            <a:off x="1347470" y="3221071"/>
            <a:ext cx="6809362" cy="2948528"/>
          </a:xfrm>
          <a:prstGeom prst="rect">
            <a:avLst/>
          </a:prstGeom>
          <a:noFill/>
          <a:ln>
            <a:noFill/>
          </a:ln>
        </p:spPr>
        <p:txBody>
          <a:bodyPr spcFirstLastPara="1" wrap="square" lIns="91425" tIns="45700" rIns="91425" bIns="45700" anchor="t" anchorCtr="0">
            <a:normAutofit fontScale="77500" lnSpcReduction="20000"/>
          </a:bodyPr>
          <a:lstStyle/>
          <a:p>
            <a:pPr marL="0" lvl="0" indent="0" algn="ctr" rtl="0">
              <a:lnSpc>
                <a:spcPct val="100000"/>
              </a:lnSpc>
              <a:spcBef>
                <a:spcPts val="0"/>
              </a:spcBef>
              <a:spcAft>
                <a:spcPts val="0"/>
              </a:spcAft>
              <a:buClr>
                <a:srgbClr val="888888"/>
              </a:buClr>
              <a:buSzPct val="100000"/>
              <a:buNone/>
            </a:pPr>
            <a:r>
              <a:rPr lang="en-US" dirty="0">
                <a:solidFill>
                  <a:schemeClr val="dk1"/>
                </a:solidFill>
                <a:latin typeface="Times New Roman"/>
                <a:ea typeface="Times New Roman"/>
                <a:cs typeface="Times New Roman"/>
                <a:sym typeface="Times New Roman"/>
              </a:rPr>
              <a:t>Student 1 Reg No: RA2211032010059</a:t>
            </a:r>
          </a:p>
          <a:p>
            <a:pPr marL="0" indent="0">
              <a:spcBef>
                <a:spcPts val="0"/>
              </a:spcBef>
              <a:buSzPct val="100000"/>
            </a:pPr>
            <a:r>
              <a:rPr lang="en-US" dirty="0">
                <a:solidFill>
                  <a:schemeClr val="dk1"/>
                </a:solidFill>
                <a:latin typeface="Times New Roman"/>
                <a:ea typeface="Times New Roman"/>
                <a:cs typeface="Times New Roman"/>
                <a:sym typeface="Times New Roman"/>
              </a:rPr>
              <a:t>Student 2 Reg No: RA2211032010065</a:t>
            </a:r>
            <a:endParaRPr dirty="0">
              <a:solidFill>
                <a:schemeClr val="dk1"/>
              </a:solidFill>
              <a:latin typeface="Times New Roman"/>
              <a:ea typeface="Times New Roman"/>
              <a:cs typeface="Times New Roman"/>
              <a:sym typeface="Times New Roman"/>
            </a:endParaRPr>
          </a:p>
          <a:p>
            <a:pPr marL="0" lvl="0" indent="0" algn="ctr" rtl="0">
              <a:lnSpc>
                <a:spcPct val="100000"/>
              </a:lnSpc>
              <a:spcBef>
                <a:spcPts val="592"/>
              </a:spcBef>
              <a:spcAft>
                <a:spcPts val="0"/>
              </a:spcAft>
              <a:buClr>
                <a:srgbClr val="888888"/>
              </a:buClr>
              <a:buSzPct val="100000"/>
              <a:buNone/>
            </a:pPr>
            <a:r>
              <a:rPr lang="en-US" dirty="0">
                <a:solidFill>
                  <a:schemeClr val="dk1"/>
                </a:solidFill>
                <a:latin typeface="Times New Roman"/>
                <a:ea typeface="Times New Roman"/>
                <a:cs typeface="Times New Roman"/>
                <a:sym typeface="Times New Roman"/>
              </a:rPr>
              <a:t>Student 3 Reg No: RA2211032010067</a:t>
            </a:r>
          </a:p>
          <a:p>
            <a:pPr marL="0" lvl="0" indent="0" algn="ctr" rtl="0">
              <a:lnSpc>
                <a:spcPct val="100000"/>
              </a:lnSpc>
              <a:spcBef>
                <a:spcPts val="592"/>
              </a:spcBef>
              <a:spcAft>
                <a:spcPts val="0"/>
              </a:spcAft>
              <a:buClr>
                <a:srgbClr val="888888"/>
              </a:buClr>
              <a:buSzPct val="100000"/>
              <a:buNone/>
            </a:pPr>
            <a:r>
              <a:rPr lang="en-US" dirty="0">
                <a:solidFill>
                  <a:schemeClr val="dk1"/>
                </a:solidFill>
                <a:latin typeface="Times New Roman"/>
                <a:ea typeface="Times New Roman"/>
                <a:cs typeface="Times New Roman"/>
                <a:sym typeface="Times New Roman"/>
              </a:rPr>
              <a:t>Student 4 Reg No: RA2211032010069</a:t>
            </a:r>
          </a:p>
          <a:p>
            <a:pPr marL="0" lvl="0" indent="0" algn="ctr" rtl="0">
              <a:lnSpc>
                <a:spcPct val="100000"/>
              </a:lnSpc>
              <a:spcBef>
                <a:spcPts val="592"/>
              </a:spcBef>
              <a:spcAft>
                <a:spcPts val="0"/>
              </a:spcAft>
              <a:buClr>
                <a:srgbClr val="888888"/>
              </a:buClr>
              <a:buSzPct val="100000"/>
              <a:buNone/>
            </a:pPr>
            <a:endParaRPr dirty="0">
              <a:solidFill>
                <a:schemeClr val="dk1"/>
              </a:solidFill>
              <a:latin typeface="Times New Roman"/>
              <a:ea typeface="Times New Roman"/>
              <a:cs typeface="Times New Roman"/>
              <a:sym typeface="Times New Roman"/>
            </a:endParaRPr>
          </a:p>
          <a:p>
            <a:pPr marL="0" lvl="0" indent="0">
              <a:spcBef>
                <a:spcPts val="592"/>
              </a:spcBef>
              <a:buSzPct val="100000"/>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Guide name and Designation: </a:t>
            </a:r>
            <a:r>
              <a:rPr lang="en-US" sz="3200"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Dr. </a:t>
            </a:r>
            <a:r>
              <a:rPr lang="en-IN" dirty="0" err="1">
                <a:solidFill>
                  <a:schemeClr val="tx1"/>
                </a:solidFill>
                <a:latin typeface="Calibri" panose="020F0502020204030204" pitchFamily="34" charset="0"/>
                <a:ea typeface="Calibri" panose="020F0502020204030204" pitchFamily="34" charset="0"/>
                <a:cs typeface="Calibri" panose="020F0502020204030204" pitchFamily="34" charset="0"/>
              </a:rPr>
              <a:t>Kayalvizhi</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 R</a:t>
            </a:r>
            <a:endParaRPr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lvl="0" indent="0" algn="ctr" rtl="0">
              <a:lnSpc>
                <a:spcPct val="100000"/>
              </a:lnSpc>
              <a:spcBef>
                <a:spcPts val="592"/>
              </a:spcBef>
              <a:spcAft>
                <a:spcPts val="0"/>
              </a:spcAft>
              <a:buSzPct val="100000"/>
              <a:buNone/>
            </a:pPr>
            <a:r>
              <a:rPr lang="en-US" dirty="0">
                <a:solidFill>
                  <a:schemeClr val="tx1"/>
                </a:solidFill>
                <a:latin typeface="Times New Roman"/>
                <a:ea typeface="Times New Roman"/>
                <a:cs typeface="Times New Roman"/>
                <a:sym typeface="Times New Roman"/>
              </a:rPr>
              <a:t>Department of Networking and Communications</a:t>
            </a:r>
            <a:endParaRPr sz="3200" dirty="0">
              <a:solidFill>
                <a:schemeClr val="tx1"/>
              </a:solidFill>
              <a:latin typeface="Times New Roman"/>
              <a:ea typeface="Times New Roman"/>
              <a:cs typeface="Times New Roman"/>
              <a:sym typeface="Times New Roman"/>
            </a:endParaRPr>
          </a:p>
          <a:p>
            <a:pPr marL="0" lvl="0" indent="0" algn="ctr" rtl="0">
              <a:lnSpc>
                <a:spcPct val="100000"/>
              </a:lnSpc>
              <a:spcBef>
                <a:spcPts val="592"/>
              </a:spcBef>
              <a:spcAft>
                <a:spcPts val="0"/>
              </a:spcAft>
              <a:buClr>
                <a:srgbClr val="888888"/>
              </a:buClr>
              <a:buSzPct val="100000"/>
              <a:buNone/>
            </a:pPr>
            <a:endParaRPr dirty="0"/>
          </a:p>
        </p:txBody>
      </p:sp>
      <p:pic>
        <p:nvPicPr>
          <p:cNvPr id="90" name="Google Shape;90;p13"/>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1" name="Google Shape;91;p13"/>
          <p:cNvSpPr/>
          <p:nvPr/>
        </p:nvSpPr>
        <p:spPr>
          <a:xfrm>
            <a:off x="2838855" y="513707"/>
            <a:ext cx="5826760" cy="1016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dirty="0">
                <a:solidFill>
                  <a:schemeClr val="dk1"/>
                </a:solidFill>
                <a:latin typeface="Times New Roman"/>
                <a:ea typeface="Times New Roman"/>
                <a:cs typeface="Times New Roman"/>
                <a:sym typeface="Times New Roman"/>
              </a:rPr>
              <a:t>SRM INSTITUTE OF SCIENCE AND TECHNOLOGY </a:t>
            </a:r>
            <a:endParaRPr sz="12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dirty="0">
                <a:solidFill>
                  <a:schemeClr val="dk1"/>
                </a:solidFill>
                <a:latin typeface="Times New Roman"/>
                <a:ea typeface="Times New Roman"/>
                <a:cs typeface="Times New Roman"/>
                <a:sym typeface="Times New Roman"/>
              </a:rPr>
              <a:t>FACULTY OF ENGINEERING AND TECHNOLOGY</a:t>
            </a:r>
            <a:endParaRPr sz="12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dirty="0">
                <a:solidFill>
                  <a:schemeClr val="dk1"/>
                </a:solidFill>
                <a:latin typeface="Times New Roman"/>
                <a:ea typeface="Times New Roman"/>
                <a:cs typeface="Times New Roman"/>
                <a:sym typeface="Times New Roman"/>
              </a:rPr>
              <a:t>DEPARTMENT OF NETWORKING AND COMMUNICATIONS</a:t>
            </a:r>
            <a:endParaRPr sz="12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200"/>
              <a:buFont typeface="Arial"/>
              <a:buNone/>
            </a:pPr>
            <a:r>
              <a:rPr lang="en-IN" sz="1200" b="1" i="0" u="none" strike="noStrike" cap="none" dirty="0">
                <a:solidFill>
                  <a:schemeClr val="dk1"/>
                </a:solidFill>
                <a:latin typeface="Times New Roman"/>
                <a:ea typeface="Times New Roman"/>
                <a:cs typeface="Times New Roman"/>
                <a:sym typeface="Times New Roman"/>
              </a:rPr>
              <a:t>21CSE305P</a:t>
            </a:r>
            <a:endParaRPr sz="1200" b="1"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5524" y="407156"/>
            <a:ext cx="5982511" cy="949007"/>
          </a:xfrm>
        </p:spPr>
        <p:txBody>
          <a:bodyPr/>
          <a:lstStyle/>
          <a:p>
            <a:r>
              <a:rPr lang="en-IN" u="sng" dirty="0"/>
              <a:t>PARTS </a:t>
            </a:r>
            <a:r>
              <a:rPr lang="en-IN" u="sng" dirty="0">
                <a:latin typeface="Times New Roman" panose="02020603050405020304" pitchFamily="18" charset="0"/>
                <a:cs typeface="Times New Roman" panose="02020603050405020304" pitchFamily="18" charset="0"/>
              </a:rPr>
              <a:t>USED (Hardware</a:t>
            </a:r>
            <a:r>
              <a:rPr lang="en-IN" u="sng" dirty="0"/>
              <a:t>)</a:t>
            </a:r>
          </a:p>
        </p:txBody>
      </p:sp>
      <p:sp>
        <p:nvSpPr>
          <p:cNvPr id="3" name="Text Placeholder 2"/>
          <p:cNvSpPr>
            <a:spLocks noGrp="1"/>
          </p:cNvSpPr>
          <p:nvPr>
            <p:ph type="body" idx="1"/>
          </p:nvPr>
        </p:nvSpPr>
        <p:spPr>
          <a:xfrm>
            <a:off x="567273" y="1636395"/>
            <a:ext cx="8229600" cy="5085080"/>
          </a:xfrm>
        </p:spPr>
        <p:txBody>
          <a:bodyPr>
            <a:normAutofit/>
          </a:bodyPr>
          <a:lstStyle/>
          <a:p>
            <a:pPr algn="just"/>
            <a:r>
              <a:rPr lang="en-IN" sz="1500" b="1" dirty="0">
                <a:latin typeface="Times New Roman" panose="02020603050405020304" pitchFamily="18" charset="0"/>
                <a:ea typeface="Tahoma" panose="020B0604030504040204" pitchFamily="34" charset="0"/>
                <a:cs typeface="Times New Roman" panose="02020603050405020304" pitchFamily="18" charset="0"/>
              </a:rPr>
              <a:t>ESP32-</a:t>
            </a:r>
            <a:r>
              <a:rPr lang="en-IN" sz="1500" dirty="0">
                <a:latin typeface="Times New Roman" panose="02020603050405020304" pitchFamily="18" charset="0"/>
                <a:ea typeface="Tahoma" panose="020B0604030504040204" pitchFamily="34"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The ESP32 is a powerful, low-cost microcontroller with integrated Wi-Fi and Bluetooth capabilities, making it ideal for IoT (Internet of Things) applications. It functions as the central control unit, enabling Bluetooth communication, motor control, and operation of the laser module for the voice-controlled robotic vehicle.</a:t>
            </a:r>
          </a:p>
          <a:p>
            <a:pPr algn="just"/>
            <a:r>
              <a:rPr lang="en-US" sz="1500" b="1" spc="247" dirty="0">
                <a:solidFill>
                  <a:srgbClr val="231F20"/>
                </a:solidFill>
                <a:latin typeface="Times New Roman" panose="02020603050405020304" pitchFamily="18" charset="0"/>
                <a:ea typeface="DM Sans"/>
                <a:cs typeface="Times New Roman" panose="02020603050405020304" pitchFamily="18" charset="0"/>
                <a:sym typeface="DM Sans"/>
              </a:rPr>
              <a:t>L298N MOTOR DRIVER</a:t>
            </a:r>
            <a:r>
              <a:rPr lang="en-IN" sz="1500" spc="247" dirty="0">
                <a:solidFill>
                  <a:srgbClr val="231F20"/>
                </a:solidFill>
                <a:latin typeface="Times New Roman" panose="02020603050405020304" pitchFamily="18" charset="0"/>
                <a:ea typeface="Tahoma" panose="020B0604030504040204" pitchFamily="34" charset="0"/>
                <a:cs typeface="Times New Roman" panose="02020603050405020304" pitchFamily="18" charset="0"/>
                <a:sym typeface="DM Sans"/>
              </a:rPr>
              <a:t>- </a:t>
            </a:r>
            <a:r>
              <a:rPr lang="en-US" sz="1500" dirty="0">
                <a:latin typeface="Times New Roman" panose="02020603050405020304" pitchFamily="18" charset="0"/>
                <a:cs typeface="Times New Roman" panose="02020603050405020304" pitchFamily="18" charset="0"/>
              </a:rPr>
              <a:t>The L298N motor driver is a popular dual H-bridge driver used for controlling the direction and speed of DC motors and stepper motors</a:t>
            </a:r>
            <a:r>
              <a:rPr lang="en-IN" sz="1500" dirty="0">
                <a:latin typeface="Times New Roman" panose="02020603050405020304" pitchFamily="18" charset="0"/>
                <a:ea typeface="Tahoma" panose="020B0604030504040204" pitchFamily="34"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It interfaces with the ESP32 microcontroller to receive control signals, allowing the robot to navigate forward, backward, left, and right based on voice commands or push-button inputs. </a:t>
            </a:r>
            <a:endParaRPr lang="en-IN" sz="15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1500" b="1" spc="247" dirty="0">
                <a:solidFill>
                  <a:srgbClr val="231F20"/>
                </a:solidFill>
                <a:latin typeface="Times New Roman" panose="02020603050405020304" pitchFamily="18" charset="0"/>
                <a:ea typeface="DM Sans"/>
                <a:cs typeface="Times New Roman" panose="02020603050405020304" pitchFamily="18" charset="0"/>
                <a:sym typeface="DM Sans"/>
              </a:rPr>
              <a:t>BATTERY</a:t>
            </a:r>
            <a:r>
              <a:rPr lang="en-IN" sz="1500" b="1" spc="247" dirty="0">
                <a:solidFill>
                  <a:srgbClr val="231F20"/>
                </a:solidFill>
                <a:latin typeface="Times New Roman" panose="02020603050405020304" pitchFamily="18" charset="0"/>
                <a:ea typeface="Tahoma" panose="020B0604030504040204" pitchFamily="34" charset="0"/>
                <a:cs typeface="Times New Roman" panose="02020603050405020304" pitchFamily="18" charset="0"/>
                <a:sym typeface="DM Sans"/>
              </a:rPr>
              <a:t>-</a:t>
            </a:r>
            <a:r>
              <a:rPr lang="en-IN" sz="1500" spc="247" dirty="0">
                <a:solidFill>
                  <a:srgbClr val="231F20"/>
                </a:solidFill>
                <a:latin typeface="Times New Roman" panose="02020603050405020304" pitchFamily="18" charset="0"/>
                <a:ea typeface="Tahoma" panose="020B0604030504040204" pitchFamily="34" charset="0"/>
                <a:cs typeface="Times New Roman" panose="02020603050405020304" pitchFamily="18" charset="0"/>
                <a:sym typeface="DM Sans"/>
              </a:rPr>
              <a:t> </a:t>
            </a:r>
            <a:r>
              <a:rPr lang="en-US" sz="1500" dirty="0">
                <a:latin typeface="Times New Roman" panose="02020603050405020304" pitchFamily="18" charset="0"/>
                <a:cs typeface="Times New Roman" panose="02020603050405020304" pitchFamily="18" charset="0"/>
              </a:rPr>
              <a:t>the battery serves as the primary power source for the robotic vehicle, supplying the necessary energy to both the ESP32 microcontroller and the L298N motor driver.</a:t>
            </a:r>
            <a:endParaRPr lang="en-IN" sz="15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1500" b="1" spc="247" dirty="0">
                <a:solidFill>
                  <a:srgbClr val="231F20"/>
                </a:solidFill>
                <a:latin typeface="Times New Roman" panose="02020603050405020304" pitchFamily="18" charset="0"/>
                <a:ea typeface="DM Sans"/>
                <a:cs typeface="Times New Roman" panose="02020603050405020304" pitchFamily="18" charset="0"/>
                <a:sym typeface="DM Sans"/>
              </a:rPr>
              <a:t>DC GEAR MOTOR- </a:t>
            </a:r>
            <a:r>
              <a:rPr lang="en-US" sz="1500" dirty="0">
                <a:latin typeface="Times New Roman" panose="02020603050405020304" pitchFamily="18" charset="0"/>
                <a:cs typeface="Times New Roman" panose="02020603050405020304" pitchFamily="18" charset="0"/>
              </a:rPr>
              <a:t>the DC gear motors are used to provide the mechanical movement for the robotic vehicle. They convert electrical energy from the battery into rotational motion, allowing the robot to navigate in various directions. The gear mechanism enhances torque and reduces speed, which is essential for precise control and stable movement of the vehicle, especially when maneuvering in different environments.</a:t>
            </a:r>
          </a:p>
          <a:p>
            <a:pPr algn="just"/>
            <a:r>
              <a:rPr lang="en-US" sz="1500" b="1" spc="247" dirty="0">
                <a:solidFill>
                  <a:srgbClr val="231F20"/>
                </a:solidFill>
                <a:latin typeface="Times New Roman" panose="02020603050405020304" pitchFamily="18" charset="0"/>
                <a:ea typeface="DM Sans"/>
                <a:cs typeface="Times New Roman" panose="02020603050405020304" pitchFamily="18" charset="0"/>
                <a:sym typeface="DM Sans"/>
              </a:rPr>
              <a:t>RUBBER WHEEL AND CHASSIE- </a:t>
            </a:r>
            <a:r>
              <a:rPr lang="en-US" sz="1500" spc="247" dirty="0">
                <a:solidFill>
                  <a:srgbClr val="231F20"/>
                </a:solidFill>
                <a:latin typeface="Times New Roman" panose="02020603050405020304" pitchFamily="18" charset="0"/>
                <a:ea typeface="DM Sans"/>
                <a:cs typeface="Times New Roman" panose="02020603050405020304" pitchFamily="18" charset="0"/>
                <a:sym typeface="DM Sans"/>
              </a:rPr>
              <a:t>T</a:t>
            </a:r>
            <a:r>
              <a:rPr lang="en-US" sz="1500" dirty="0">
                <a:latin typeface="Times New Roman" panose="02020603050405020304" pitchFamily="18" charset="0"/>
                <a:cs typeface="Times New Roman" panose="02020603050405020304" pitchFamily="18" charset="0"/>
              </a:rPr>
              <a:t>he rubber wheels are used to provide traction and stability for the robotic vehicle, enabling it to move smoothly over various surfaces.</a:t>
            </a:r>
          </a:p>
          <a:p>
            <a:pPr algn="just"/>
            <a:r>
              <a:rPr lang="en-US" sz="1500" b="1" spc="247" dirty="0">
                <a:solidFill>
                  <a:srgbClr val="231F20"/>
                </a:solidFill>
                <a:latin typeface="Times New Roman" panose="02020603050405020304" pitchFamily="18" charset="0"/>
                <a:ea typeface="DM Sans"/>
                <a:cs typeface="Times New Roman" panose="02020603050405020304" pitchFamily="18" charset="0"/>
                <a:sym typeface="DM Sans"/>
              </a:rPr>
              <a:t>BATTERY HOLDER- </a:t>
            </a:r>
            <a:r>
              <a:rPr lang="en-US" sz="1500" dirty="0">
                <a:latin typeface="Times New Roman" panose="02020603050405020304" pitchFamily="18" charset="0"/>
                <a:cs typeface="Times New Roman" panose="02020603050405020304" pitchFamily="18" charset="0"/>
              </a:rPr>
              <a:t>the battery holder is used to securely house the battery that powers the robotic vehicle. It ensures a proper connection between the battery and the electronic components.</a:t>
            </a:r>
            <a:endParaRPr lang="en-US" sz="1500" spc="247" dirty="0">
              <a:solidFill>
                <a:srgbClr val="231F20"/>
              </a:solidFill>
              <a:latin typeface="Times New Roman" panose="02020603050405020304" pitchFamily="18" charset="0"/>
              <a:ea typeface="DM Sans"/>
              <a:cs typeface="Times New Roman" panose="02020603050405020304" pitchFamily="18" charset="0"/>
              <a:sym typeface="DM Sans"/>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pic>
        <p:nvPicPr>
          <p:cNvPr id="5" name="Google Shape;90;p13"/>
          <p:cNvPicPr preferRelativeResize="0"/>
          <p:nvPr/>
        </p:nvPicPr>
        <p:blipFill rotWithShape="1">
          <a:blip r:embed="rId2">
            <a:alphaModFix/>
          </a:blip>
          <a:srcRect/>
          <a:stretch/>
        </p:blipFill>
        <p:spPr>
          <a:xfrm>
            <a:off x="257784" y="407156"/>
            <a:ext cx="2237740" cy="755015"/>
          </a:xfrm>
          <a:prstGeom prst="rect">
            <a:avLst/>
          </a:prstGeom>
          <a:noFill/>
          <a:ln>
            <a:noFill/>
          </a:ln>
        </p:spPr>
      </p:pic>
    </p:spTree>
    <p:extLst>
      <p:ext uri="{BB962C8B-B14F-4D97-AF65-F5344CB8AC3E}">
        <p14:creationId xmlns:p14="http://schemas.microsoft.com/office/powerpoint/2010/main" val="3574907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4782" y="310159"/>
            <a:ext cx="5982511" cy="949007"/>
          </a:xfrm>
        </p:spPr>
        <p:txBody>
          <a:bodyPr/>
          <a:lstStyle/>
          <a:p>
            <a:r>
              <a:rPr lang="en-IN" u="sng" dirty="0"/>
              <a:t>ARCHITECTURE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pic>
        <p:nvPicPr>
          <p:cNvPr id="5" name="Google Shape;90;p13"/>
          <p:cNvPicPr preferRelativeResize="0"/>
          <p:nvPr/>
        </p:nvPicPr>
        <p:blipFill rotWithShape="1">
          <a:blip r:embed="rId3">
            <a:alphaModFix/>
          </a:blip>
          <a:srcRect/>
          <a:stretch/>
        </p:blipFill>
        <p:spPr>
          <a:xfrm>
            <a:off x="257784" y="407156"/>
            <a:ext cx="2237740" cy="755015"/>
          </a:xfrm>
          <a:prstGeom prst="rect">
            <a:avLst/>
          </a:prstGeom>
          <a:noFill/>
          <a:ln>
            <a:noFill/>
          </a:ln>
        </p:spPr>
      </p:pic>
      <p:pic>
        <p:nvPicPr>
          <p:cNvPr id="9" name="Picture 8">
            <a:extLst>
              <a:ext uri="{FF2B5EF4-FFF2-40B4-BE49-F238E27FC236}">
                <a16:creationId xmlns:a16="http://schemas.microsoft.com/office/drawing/2014/main" id="{A2E488C1-5430-FE99-3404-7AD1DA0AB4AA}"/>
              </a:ext>
            </a:extLst>
          </p:cNvPr>
          <p:cNvPicPr>
            <a:picLocks noChangeAspect="1"/>
          </p:cNvPicPr>
          <p:nvPr/>
        </p:nvPicPr>
        <p:blipFill>
          <a:blip r:embed="rId4"/>
          <a:srcRect b="7602"/>
          <a:stretch/>
        </p:blipFill>
        <p:spPr>
          <a:xfrm>
            <a:off x="2324525" y="1162171"/>
            <a:ext cx="5643024" cy="5695829"/>
          </a:xfrm>
          <a:prstGeom prst="rect">
            <a:avLst/>
          </a:prstGeom>
        </p:spPr>
      </p:pic>
    </p:spTree>
    <p:extLst>
      <p:ext uri="{BB962C8B-B14F-4D97-AF65-F5344CB8AC3E}">
        <p14:creationId xmlns:p14="http://schemas.microsoft.com/office/powerpoint/2010/main" val="3918526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3267A-7343-A115-98CE-3268C033B6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F651F5-E23E-2285-E9C1-7F8F8BA02EF5}"/>
              </a:ext>
            </a:extLst>
          </p:cNvPr>
          <p:cNvSpPr>
            <a:spLocks noGrp="1"/>
          </p:cNvSpPr>
          <p:nvPr>
            <p:ph type="title"/>
          </p:nvPr>
        </p:nvSpPr>
        <p:spPr>
          <a:xfrm>
            <a:off x="2154782" y="310159"/>
            <a:ext cx="5982511" cy="949007"/>
          </a:xfrm>
        </p:spPr>
        <p:txBody>
          <a:bodyPr/>
          <a:lstStyle/>
          <a:p>
            <a:r>
              <a:rPr lang="en-IN" u="sng" dirty="0"/>
              <a:t>CIRCUIT DIAGRAM</a:t>
            </a:r>
          </a:p>
        </p:txBody>
      </p:sp>
      <p:sp>
        <p:nvSpPr>
          <p:cNvPr id="4" name="Slide Number Placeholder 3">
            <a:extLst>
              <a:ext uri="{FF2B5EF4-FFF2-40B4-BE49-F238E27FC236}">
                <a16:creationId xmlns:a16="http://schemas.microsoft.com/office/drawing/2014/main" id="{F668062C-C2F9-D02F-2403-A65B12B8AC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pic>
        <p:nvPicPr>
          <p:cNvPr id="5" name="Google Shape;90;p13">
            <a:extLst>
              <a:ext uri="{FF2B5EF4-FFF2-40B4-BE49-F238E27FC236}">
                <a16:creationId xmlns:a16="http://schemas.microsoft.com/office/drawing/2014/main" id="{A63D3310-92EC-8BBC-244B-DCB24B40B6BC}"/>
              </a:ext>
            </a:extLst>
          </p:cNvPr>
          <p:cNvPicPr preferRelativeResize="0"/>
          <p:nvPr/>
        </p:nvPicPr>
        <p:blipFill rotWithShape="1">
          <a:blip r:embed="rId3">
            <a:alphaModFix/>
          </a:blip>
          <a:srcRect/>
          <a:stretch/>
        </p:blipFill>
        <p:spPr>
          <a:xfrm>
            <a:off x="257784" y="407156"/>
            <a:ext cx="2237740" cy="755015"/>
          </a:xfrm>
          <a:prstGeom prst="rect">
            <a:avLst/>
          </a:prstGeom>
          <a:noFill/>
          <a:ln>
            <a:noFill/>
          </a:ln>
        </p:spPr>
      </p:pic>
      <p:sp>
        <p:nvSpPr>
          <p:cNvPr id="3" name="Freeform 5">
            <a:extLst>
              <a:ext uri="{FF2B5EF4-FFF2-40B4-BE49-F238E27FC236}">
                <a16:creationId xmlns:a16="http://schemas.microsoft.com/office/drawing/2014/main" id="{1E3E120A-B55E-63D0-5F00-2C2C0A22EF64}"/>
              </a:ext>
            </a:extLst>
          </p:cNvPr>
          <p:cNvSpPr/>
          <p:nvPr/>
        </p:nvSpPr>
        <p:spPr>
          <a:xfrm>
            <a:off x="739140" y="1676400"/>
            <a:ext cx="7665720" cy="3505200"/>
          </a:xfrm>
          <a:custGeom>
            <a:avLst/>
            <a:gdLst/>
            <a:ahLst/>
            <a:cxnLst/>
            <a:rect l="l" t="t" r="r" b="b"/>
            <a:pathLst>
              <a:path w="9749267" h="7813930">
                <a:moveTo>
                  <a:pt x="0" y="0"/>
                </a:moveTo>
                <a:lnTo>
                  <a:pt x="9749266" y="0"/>
                </a:lnTo>
                <a:lnTo>
                  <a:pt x="9749266" y="7813930"/>
                </a:lnTo>
                <a:lnTo>
                  <a:pt x="0" y="7813930"/>
                </a:lnTo>
                <a:lnTo>
                  <a:pt x="0" y="0"/>
                </a:lnTo>
                <a:close/>
              </a:path>
            </a:pathLst>
          </a:custGeom>
          <a:blipFill>
            <a:blip r:embed="rId4"/>
            <a:stretch>
              <a:fillRect b="-2855"/>
            </a:stretch>
          </a:blipFill>
        </p:spPr>
        <p:txBody>
          <a:bodyPr/>
          <a:lstStyle/>
          <a:p>
            <a:endParaRPr lang="en-IN"/>
          </a:p>
        </p:txBody>
      </p:sp>
    </p:spTree>
    <p:extLst>
      <p:ext uri="{BB962C8B-B14F-4D97-AF65-F5344CB8AC3E}">
        <p14:creationId xmlns:p14="http://schemas.microsoft.com/office/powerpoint/2010/main" val="3515318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2F0460-88F3-1C0C-FF5E-6D30096D76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31F680-DC1B-FA36-72BD-99CAA90F6760}"/>
              </a:ext>
            </a:extLst>
          </p:cNvPr>
          <p:cNvSpPr>
            <a:spLocks noGrp="1"/>
          </p:cNvSpPr>
          <p:nvPr>
            <p:ph type="title"/>
          </p:nvPr>
        </p:nvSpPr>
        <p:spPr>
          <a:xfrm>
            <a:off x="2154782" y="310159"/>
            <a:ext cx="5982511" cy="949007"/>
          </a:xfrm>
        </p:spPr>
        <p:txBody>
          <a:bodyPr/>
          <a:lstStyle/>
          <a:p>
            <a:r>
              <a:rPr lang="en-IN" u="sng" dirty="0"/>
              <a:t>UML DIAGRAM</a:t>
            </a:r>
          </a:p>
        </p:txBody>
      </p:sp>
      <p:sp>
        <p:nvSpPr>
          <p:cNvPr id="4" name="Slide Number Placeholder 3">
            <a:extLst>
              <a:ext uri="{FF2B5EF4-FFF2-40B4-BE49-F238E27FC236}">
                <a16:creationId xmlns:a16="http://schemas.microsoft.com/office/drawing/2014/main" id="{41BADAD2-A1A3-B275-82D1-59B333329C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pic>
        <p:nvPicPr>
          <p:cNvPr id="5" name="Google Shape;90;p13">
            <a:extLst>
              <a:ext uri="{FF2B5EF4-FFF2-40B4-BE49-F238E27FC236}">
                <a16:creationId xmlns:a16="http://schemas.microsoft.com/office/drawing/2014/main" id="{0671484D-8C0A-589D-4476-4CBAB596E31E}"/>
              </a:ext>
            </a:extLst>
          </p:cNvPr>
          <p:cNvPicPr preferRelativeResize="0"/>
          <p:nvPr/>
        </p:nvPicPr>
        <p:blipFill rotWithShape="1">
          <a:blip r:embed="rId3">
            <a:alphaModFix/>
          </a:blip>
          <a:srcRect/>
          <a:stretch/>
        </p:blipFill>
        <p:spPr>
          <a:xfrm>
            <a:off x="257784" y="407156"/>
            <a:ext cx="2237740" cy="755015"/>
          </a:xfrm>
          <a:prstGeom prst="rect">
            <a:avLst/>
          </a:prstGeom>
          <a:noFill/>
          <a:ln>
            <a:noFill/>
          </a:ln>
        </p:spPr>
      </p:pic>
      <p:pic>
        <p:nvPicPr>
          <p:cNvPr id="6" name="image2.png">
            <a:extLst>
              <a:ext uri="{FF2B5EF4-FFF2-40B4-BE49-F238E27FC236}">
                <a16:creationId xmlns:a16="http://schemas.microsoft.com/office/drawing/2014/main" id="{7A350363-463B-D199-8CD4-7F692091A0FB}"/>
              </a:ext>
            </a:extLst>
          </p:cNvPr>
          <p:cNvPicPr/>
          <p:nvPr/>
        </p:nvPicPr>
        <p:blipFill>
          <a:blip r:embed="rId4"/>
          <a:srcRect/>
          <a:stretch>
            <a:fillRect/>
          </a:stretch>
        </p:blipFill>
        <p:spPr>
          <a:xfrm>
            <a:off x="2154782" y="1356163"/>
            <a:ext cx="5730875" cy="4686300"/>
          </a:xfrm>
          <a:prstGeom prst="rect">
            <a:avLst/>
          </a:prstGeom>
          <a:ln/>
        </p:spPr>
      </p:pic>
    </p:spTree>
    <p:extLst>
      <p:ext uri="{BB962C8B-B14F-4D97-AF65-F5344CB8AC3E}">
        <p14:creationId xmlns:p14="http://schemas.microsoft.com/office/powerpoint/2010/main" val="270264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DBB94-5306-CD29-C086-688C361B75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C135EC-2632-27CD-7D00-251233A81440}"/>
              </a:ext>
            </a:extLst>
          </p:cNvPr>
          <p:cNvSpPr>
            <a:spLocks noGrp="1"/>
          </p:cNvSpPr>
          <p:nvPr>
            <p:ph type="title"/>
          </p:nvPr>
        </p:nvSpPr>
        <p:spPr>
          <a:xfrm>
            <a:off x="2154782" y="310159"/>
            <a:ext cx="5982511" cy="949007"/>
          </a:xfrm>
        </p:spPr>
        <p:txBody>
          <a:bodyPr/>
          <a:lstStyle/>
          <a:p>
            <a:r>
              <a:rPr lang="en-IN" u="sng" dirty="0"/>
              <a:t>OUTPUT</a:t>
            </a:r>
          </a:p>
        </p:txBody>
      </p:sp>
      <p:sp>
        <p:nvSpPr>
          <p:cNvPr id="4" name="Slide Number Placeholder 3">
            <a:extLst>
              <a:ext uri="{FF2B5EF4-FFF2-40B4-BE49-F238E27FC236}">
                <a16:creationId xmlns:a16="http://schemas.microsoft.com/office/drawing/2014/main" id="{E7623A94-4AA1-A7D9-9C0A-A3E411CA00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pic>
        <p:nvPicPr>
          <p:cNvPr id="5" name="Google Shape;90;p13">
            <a:extLst>
              <a:ext uri="{FF2B5EF4-FFF2-40B4-BE49-F238E27FC236}">
                <a16:creationId xmlns:a16="http://schemas.microsoft.com/office/drawing/2014/main" id="{EEA81289-B588-ADAC-3C3F-03E9B2158D1D}"/>
              </a:ext>
            </a:extLst>
          </p:cNvPr>
          <p:cNvPicPr preferRelativeResize="0"/>
          <p:nvPr/>
        </p:nvPicPr>
        <p:blipFill rotWithShape="1">
          <a:blip r:embed="rId3">
            <a:alphaModFix/>
          </a:blip>
          <a:srcRect/>
          <a:stretch/>
        </p:blipFill>
        <p:spPr>
          <a:xfrm>
            <a:off x="257784" y="407156"/>
            <a:ext cx="2237740" cy="755015"/>
          </a:xfrm>
          <a:prstGeom prst="rect">
            <a:avLst/>
          </a:prstGeom>
          <a:noFill/>
          <a:ln>
            <a:noFill/>
          </a:ln>
        </p:spPr>
      </p:pic>
      <p:pic>
        <p:nvPicPr>
          <p:cNvPr id="3" name="image9.png">
            <a:extLst>
              <a:ext uri="{FF2B5EF4-FFF2-40B4-BE49-F238E27FC236}">
                <a16:creationId xmlns:a16="http://schemas.microsoft.com/office/drawing/2014/main" id="{1877725F-57D8-6C6B-3A7B-7E61AC5D3762}"/>
              </a:ext>
            </a:extLst>
          </p:cNvPr>
          <p:cNvPicPr/>
          <p:nvPr/>
        </p:nvPicPr>
        <p:blipFill>
          <a:blip r:embed="rId4"/>
          <a:srcRect/>
          <a:stretch>
            <a:fillRect/>
          </a:stretch>
        </p:blipFill>
        <p:spPr>
          <a:xfrm>
            <a:off x="2517365" y="1850001"/>
            <a:ext cx="4109269" cy="3302102"/>
          </a:xfrm>
          <a:prstGeom prst="rect">
            <a:avLst/>
          </a:prstGeom>
          <a:ln/>
        </p:spPr>
      </p:pic>
      <p:sp>
        <p:nvSpPr>
          <p:cNvPr id="8" name="TextBox 7">
            <a:extLst>
              <a:ext uri="{FF2B5EF4-FFF2-40B4-BE49-F238E27FC236}">
                <a16:creationId xmlns:a16="http://schemas.microsoft.com/office/drawing/2014/main" id="{23F842AB-13AE-37AA-C460-42D96514D6C6}"/>
              </a:ext>
            </a:extLst>
          </p:cNvPr>
          <p:cNvSpPr txBox="1"/>
          <p:nvPr/>
        </p:nvSpPr>
        <p:spPr>
          <a:xfrm>
            <a:off x="2154782" y="5229820"/>
            <a:ext cx="4845786" cy="1048813"/>
          </a:xfrm>
          <a:prstGeom prst="rect">
            <a:avLst/>
          </a:prstGeom>
          <a:noFill/>
        </p:spPr>
        <p:txBody>
          <a:bodyPr wrap="square">
            <a:spAutoFit/>
          </a:bodyPr>
          <a:lstStyle/>
          <a:p>
            <a:pPr algn="ctr">
              <a:lnSpc>
                <a:spcPct val="150000"/>
              </a:lnSpc>
              <a:spcBef>
                <a:spcPts val="215"/>
              </a:spcBef>
            </a:pPr>
            <a:r>
              <a:rPr lang="en-US" dirty="0">
                <a:latin typeface="Times New Roman" panose="02020603050405020304" pitchFamily="18" charset="0"/>
                <a:ea typeface="Times New Roman" panose="02020603050405020304" pitchFamily="18" charset="0"/>
              </a:rPr>
              <a:t>fig 1.1</a:t>
            </a:r>
            <a:r>
              <a:rPr lang="en-US" sz="1400" dirty="0">
                <a:effectLst/>
                <a:latin typeface="Times New Roman" panose="02020603050405020304" pitchFamily="18" charset="0"/>
                <a:ea typeface="Times New Roman" panose="02020603050405020304" pitchFamily="18" charset="0"/>
              </a:rPr>
              <a:t>: Robotic vehicle</a:t>
            </a:r>
            <a:endParaRPr lang="en-IN" sz="1200" dirty="0">
              <a:effectLst/>
              <a:latin typeface="Times New Roman" panose="02020603050405020304" pitchFamily="18" charset="0"/>
              <a:ea typeface="Times New Roman" panose="02020603050405020304" pitchFamily="18" charset="0"/>
            </a:endParaRPr>
          </a:p>
          <a:p>
            <a:pPr algn="ctr">
              <a:lnSpc>
                <a:spcPct val="150000"/>
              </a:lnSpc>
              <a:spcBef>
                <a:spcPts val="215"/>
              </a:spcBef>
            </a:pPr>
            <a:r>
              <a:rPr lang="en-US" sz="1400" dirty="0">
                <a:effectLst/>
                <a:latin typeface="Times New Roman" panose="02020603050405020304" pitchFamily="18" charset="0"/>
                <a:ea typeface="Times New Roman" panose="02020603050405020304" pitchFamily="18" charset="0"/>
              </a:rPr>
              <a:t>The above figure 7.1 shows the image of the final robotic vehicle after completion of the project</a:t>
            </a: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42936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D7B0D8-C99C-C707-6DDF-8C3E4529DB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01F338-C1DC-88E3-3CAD-F6B289184B84}"/>
              </a:ext>
            </a:extLst>
          </p:cNvPr>
          <p:cNvSpPr>
            <a:spLocks noGrp="1"/>
          </p:cNvSpPr>
          <p:nvPr>
            <p:ph type="title"/>
          </p:nvPr>
        </p:nvSpPr>
        <p:spPr>
          <a:xfrm>
            <a:off x="2154782" y="310159"/>
            <a:ext cx="5982511" cy="949007"/>
          </a:xfrm>
        </p:spPr>
        <p:txBody>
          <a:bodyPr/>
          <a:lstStyle/>
          <a:p>
            <a:r>
              <a:rPr lang="en-IN" u="sng" dirty="0"/>
              <a:t>OUTPUT</a:t>
            </a:r>
          </a:p>
        </p:txBody>
      </p:sp>
      <p:sp>
        <p:nvSpPr>
          <p:cNvPr id="4" name="Slide Number Placeholder 3">
            <a:extLst>
              <a:ext uri="{FF2B5EF4-FFF2-40B4-BE49-F238E27FC236}">
                <a16:creationId xmlns:a16="http://schemas.microsoft.com/office/drawing/2014/main" id="{EDB0E35D-8DF4-AEDD-F81E-98A7234ECB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dirty="0"/>
          </a:p>
        </p:txBody>
      </p:sp>
      <p:pic>
        <p:nvPicPr>
          <p:cNvPr id="5" name="Google Shape;90;p13">
            <a:extLst>
              <a:ext uri="{FF2B5EF4-FFF2-40B4-BE49-F238E27FC236}">
                <a16:creationId xmlns:a16="http://schemas.microsoft.com/office/drawing/2014/main" id="{2983BDC9-01B6-5101-0582-13EA4D15A8EF}"/>
              </a:ext>
            </a:extLst>
          </p:cNvPr>
          <p:cNvPicPr preferRelativeResize="0"/>
          <p:nvPr/>
        </p:nvPicPr>
        <p:blipFill rotWithShape="1">
          <a:blip r:embed="rId3">
            <a:alphaModFix/>
          </a:blip>
          <a:srcRect/>
          <a:stretch/>
        </p:blipFill>
        <p:spPr>
          <a:xfrm>
            <a:off x="257784" y="407156"/>
            <a:ext cx="2237740" cy="755015"/>
          </a:xfrm>
          <a:prstGeom prst="rect">
            <a:avLst/>
          </a:prstGeom>
          <a:noFill/>
          <a:ln>
            <a:noFill/>
          </a:ln>
        </p:spPr>
      </p:pic>
      <p:pic>
        <p:nvPicPr>
          <p:cNvPr id="6" name="image8.png">
            <a:extLst>
              <a:ext uri="{FF2B5EF4-FFF2-40B4-BE49-F238E27FC236}">
                <a16:creationId xmlns:a16="http://schemas.microsoft.com/office/drawing/2014/main" id="{7F0D2B7B-D864-F52F-4D36-CAA9AA6B22B0}"/>
              </a:ext>
            </a:extLst>
          </p:cNvPr>
          <p:cNvPicPr/>
          <p:nvPr/>
        </p:nvPicPr>
        <p:blipFill>
          <a:blip r:embed="rId4"/>
          <a:srcRect/>
          <a:stretch>
            <a:fillRect/>
          </a:stretch>
        </p:blipFill>
        <p:spPr>
          <a:xfrm>
            <a:off x="662202" y="1462838"/>
            <a:ext cx="2160951" cy="3776662"/>
          </a:xfrm>
          <a:prstGeom prst="rect">
            <a:avLst/>
          </a:prstGeom>
          <a:ln/>
        </p:spPr>
      </p:pic>
      <p:pic>
        <p:nvPicPr>
          <p:cNvPr id="7" name="image10.png">
            <a:extLst>
              <a:ext uri="{FF2B5EF4-FFF2-40B4-BE49-F238E27FC236}">
                <a16:creationId xmlns:a16="http://schemas.microsoft.com/office/drawing/2014/main" id="{0D687561-05D6-DF76-BE59-77406A6890FE}"/>
              </a:ext>
            </a:extLst>
          </p:cNvPr>
          <p:cNvPicPr/>
          <p:nvPr/>
        </p:nvPicPr>
        <p:blipFill>
          <a:blip r:embed="rId5"/>
          <a:srcRect/>
          <a:stretch>
            <a:fillRect/>
          </a:stretch>
        </p:blipFill>
        <p:spPr>
          <a:xfrm>
            <a:off x="3491525" y="1462834"/>
            <a:ext cx="2160950" cy="3776666"/>
          </a:xfrm>
          <a:prstGeom prst="rect">
            <a:avLst/>
          </a:prstGeom>
          <a:ln/>
        </p:spPr>
      </p:pic>
      <p:pic>
        <p:nvPicPr>
          <p:cNvPr id="9" name="image6.png">
            <a:extLst>
              <a:ext uri="{FF2B5EF4-FFF2-40B4-BE49-F238E27FC236}">
                <a16:creationId xmlns:a16="http://schemas.microsoft.com/office/drawing/2014/main" id="{B172BB08-3265-156D-C698-D82318C0328C}"/>
              </a:ext>
            </a:extLst>
          </p:cNvPr>
          <p:cNvPicPr/>
          <p:nvPr/>
        </p:nvPicPr>
        <p:blipFill>
          <a:blip r:embed="rId6"/>
          <a:srcRect/>
          <a:stretch>
            <a:fillRect/>
          </a:stretch>
        </p:blipFill>
        <p:spPr>
          <a:xfrm>
            <a:off x="6407864" y="1462834"/>
            <a:ext cx="2160950" cy="3776666"/>
          </a:xfrm>
          <a:prstGeom prst="rect">
            <a:avLst/>
          </a:prstGeom>
          <a:ln/>
        </p:spPr>
      </p:pic>
    </p:spTree>
    <p:extLst>
      <p:ext uri="{BB962C8B-B14F-4D97-AF65-F5344CB8AC3E}">
        <p14:creationId xmlns:p14="http://schemas.microsoft.com/office/powerpoint/2010/main" val="3414179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DC58A-88D0-28DB-D66C-2B95DBE81E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EFBB44-6FE4-996A-4380-A809B6CC9432}"/>
              </a:ext>
            </a:extLst>
          </p:cNvPr>
          <p:cNvSpPr>
            <a:spLocks noGrp="1"/>
          </p:cNvSpPr>
          <p:nvPr>
            <p:ph type="title"/>
          </p:nvPr>
        </p:nvSpPr>
        <p:spPr>
          <a:xfrm>
            <a:off x="2154782" y="310159"/>
            <a:ext cx="5982511" cy="949007"/>
          </a:xfrm>
        </p:spPr>
        <p:txBody>
          <a:bodyPr/>
          <a:lstStyle/>
          <a:p>
            <a:r>
              <a:rPr lang="en-IN" u="sng" dirty="0"/>
              <a:t>CONCLUSION</a:t>
            </a:r>
          </a:p>
        </p:txBody>
      </p:sp>
      <p:sp>
        <p:nvSpPr>
          <p:cNvPr id="4" name="Slide Number Placeholder 3">
            <a:extLst>
              <a:ext uri="{FF2B5EF4-FFF2-40B4-BE49-F238E27FC236}">
                <a16:creationId xmlns:a16="http://schemas.microsoft.com/office/drawing/2014/main" id="{5553FDA0-6229-E08A-F451-D010DCD916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dirty="0"/>
          </a:p>
        </p:txBody>
      </p:sp>
      <p:pic>
        <p:nvPicPr>
          <p:cNvPr id="5" name="Google Shape;90;p13">
            <a:extLst>
              <a:ext uri="{FF2B5EF4-FFF2-40B4-BE49-F238E27FC236}">
                <a16:creationId xmlns:a16="http://schemas.microsoft.com/office/drawing/2014/main" id="{EFEC063F-EDA3-2F27-DDF9-5B01CC32474E}"/>
              </a:ext>
            </a:extLst>
          </p:cNvPr>
          <p:cNvPicPr preferRelativeResize="0"/>
          <p:nvPr/>
        </p:nvPicPr>
        <p:blipFill rotWithShape="1">
          <a:blip r:embed="rId3">
            <a:alphaModFix/>
          </a:blip>
          <a:srcRect/>
          <a:stretch/>
        </p:blipFill>
        <p:spPr>
          <a:xfrm>
            <a:off x="257784" y="407156"/>
            <a:ext cx="2237740" cy="755015"/>
          </a:xfrm>
          <a:prstGeom prst="rect">
            <a:avLst/>
          </a:prstGeom>
          <a:noFill/>
          <a:ln>
            <a:noFill/>
          </a:ln>
        </p:spPr>
      </p:pic>
      <p:sp>
        <p:nvSpPr>
          <p:cNvPr id="8" name="TextBox 7">
            <a:extLst>
              <a:ext uri="{FF2B5EF4-FFF2-40B4-BE49-F238E27FC236}">
                <a16:creationId xmlns:a16="http://schemas.microsoft.com/office/drawing/2014/main" id="{811ABB1E-EDC9-CC4A-CF98-26A13E85865A}"/>
              </a:ext>
            </a:extLst>
          </p:cNvPr>
          <p:cNvSpPr txBox="1"/>
          <p:nvPr/>
        </p:nvSpPr>
        <p:spPr>
          <a:xfrm>
            <a:off x="786580" y="1448934"/>
            <a:ext cx="8023123" cy="5188728"/>
          </a:xfrm>
          <a:prstGeom prst="rect">
            <a:avLst/>
          </a:prstGeom>
          <a:noFill/>
        </p:spPr>
        <p:txBody>
          <a:bodyPr wrap="square">
            <a:spAutoFit/>
          </a:bodyPr>
          <a:lstStyle/>
          <a:p>
            <a:pPr algn="just">
              <a:lnSpc>
                <a:spcPct val="150000"/>
              </a:lnSpc>
              <a:spcBef>
                <a:spcPts val="215"/>
              </a:spcBef>
            </a:pPr>
            <a:r>
              <a:rPr lang="en-US" sz="1600" dirty="0">
                <a:solidFill>
                  <a:srgbClr val="000000"/>
                </a:solidFill>
                <a:effectLst/>
                <a:latin typeface="Times New Roman" panose="02020603050405020304" pitchFamily="18" charset="0"/>
                <a:ea typeface="Times New Roman" panose="02020603050405020304" pitchFamily="18" charset="0"/>
              </a:rPr>
              <a:t>In conclusion, the voice-controlled bot project successfully showcases how speech recognition, microcontroller functionality, and Bluetooth communication can work together to enable hands-free, remote robotic control. By integrating an ESP32 microcontroller, a Bluetooth module, and a speech recognition system, this project allows the bot to interpret voice commands and execute corresponding movements, such as turning or moving forward and backward, with accuracy and reliability.</a:t>
            </a:r>
          </a:p>
          <a:p>
            <a:pPr algn="just">
              <a:lnSpc>
                <a:spcPct val="150000"/>
              </a:lnSpc>
              <a:spcBef>
                <a:spcPts val="215"/>
              </a:spcBef>
            </a:pPr>
            <a:r>
              <a:rPr lang="en-US" sz="1600" dirty="0">
                <a:solidFill>
                  <a:srgbClr val="000000"/>
                </a:solidFill>
                <a:effectLst/>
                <a:latin typeface="Times New Roman" panose="02020603050405020304" pitchFamily="18" charset="0"/>
                <a:ea typeface="Times New Roman" panose="02020603050405020304" pitchFamily="18" charset="0"/>
              </a:rPr>
              <a:t>This project demonstrates the convenience and usability of voice-activated systems, making it a valuable solution for applications in fields like home automation, assistive robotics, and autonomous vehicle control. Additionally, it offers a solid platform for future advancements, such as obstacle detection, refined motor control, and potential integration with IoT networks for even greater functionality. Ultimately, this voice-controlled bot represents an efficient, intuitive, and scalable approach to modern robotic control, combining ease of use with a versatile, adaptable design that can be extended to meet more complex needs.</a:t>
            </a:r>
            <a:endParaRPr lang="en-IN" sz="1600" dirty="0">
              <a:effectLst/>
              <a:latin typeface="Times New Roman" panose="02020603050405020304" pitchFamily="18" charset="0"/>
              <a:ea typeface="Times New Roman" panose="02020603050405020304" pitchFamily="18" charset="0"/>
            </a:endParaRPr>
          </a:p>
          <a:p>
            <a:pPr algn="just">
              <a:lnSpc>
                <a:spcPct val="150000"/>
              </a:lnSpc>
              <a:spcBef>
                <a:spcPts val="215"/>
              </a:spcBef>
            </a:pP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58033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97" y="2876954"/>
            <a:ext cx="8229600" cy="1143000"/>
          </a:xfrm>
        </p:spPr>
        <p:txBody>
          <a:bodyPr/>
          <a:lstStyle/>
          <a:p>
            <a:r>
              <a:rPr lang="en-IN" dirty="0"/>
              <a:t>Thank you.</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dirty="0"/>
          </a:p>
        </p:txBody>
      </p:sp>
      <p:pic>
        <p:nvPicPr>
          <p:cNvPr id="8" name="Picture 7"/>
          <p:cNvPicPr>
            <a:picLocks noChangeAspect="1"/>
          </p:cNvPicPr>
          <p:nvPr/>
        </p:nvPicPr>
        <p:blipFill>
          <a:blip r:embed="rId2"/>
          <a:stretch>
            <a:fillRect/>
          </a:stretch>
        </p:blipFill>
        <p:spPr>
          <a:xfrm>
            <a:off x="352897" y="487844"/>
            <a:ext cx="2017951" cy="707197"/>
          </a:xfrm>
          <a:prstGeom prst="rect">
            <a:avLst/>
          </a:prstGeom>
        </p:spPr>
      </p:pic>
    </p:spTree>
    <p:extLst>
      <p:ext uri="{BB962C8B-B14F-4D97-AF65-F5344CB8AC3E}">
        <p14:creationId xmlns:p14="http://schemas.microsoft.com/office/powerpoint/2010/main" val="1554951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1420762" y="359360"/>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u="sng" dirty="0">
                <a:latin typeface="Times New Roman" panose="02020603050405020304" pitchFamily="18" charset="0"/>
                <a:ea typeface="Times New Roman"/>
                <a:cs typeface="Times New Roman" panose="02020603050405020304" pitchFamily="18" charset="0"/>
                <a:sym typeface="Times New Roman"/>
              </a:rPr>
              <a:t> </a:t>
            </a:r>
            <a:r>
              <a:rPr lang="en-US" u="sng" dirty="0">
                <a:latin typeface="Times New Roman" panose="02020603050405020304" pitchFamily="18" charset="0"/>
                <a:ea typeface="Calibri" panose="020F0502020204030204" pitchFamily="34" charset="0"/>
                <a:cs typeface="Times New Roman" panose="02020603050405020304" pitchFamily="18" charset="0"/>
                <a:sym typeface="Times New Roman"/>
              </a:rPr>
              <a:t>TABLE OF CONTENTS</a:t>
            </a:r>
          </a:p>
        </p:txBody>
      </p:sp>
      <p:sp>
        <p:nvSpPr>
          <p:cNvPr id="97" name="Google Shape;97;p14"/>
          <p:cNvSpPr txBox="1">
            <a:spLocks noGrp="1"/>
          </p:cNvSpPr>
          <p:nvPr>
            <p:ph type="body" idx="1"/>
          </p:nvPr>
        </p:nvSpPr>
        <p:spPr>
          <a:xfrm>
            <a:off x="526026" y="1662229"/>
            <a:ext cx="8229600" cy="5079316"/>
          </a:xfrm>
          <a:prstGeom prst="rect">
            <a:avLst/>
          </a:prstGeom>
          <a:noFill/>
          <a:ln>
            <a:noFill/>
          </a:ln>
        </p:spPr>
        <p:txBody>
          <a:bodyPr spcFirstLastPara="1" wrap="square" lIns="91425" tIns="45700" rIns="91425" bIns="45700" anchor="t" anchorCtr="0">
            <a:noAutofit/>
          </a:bodyPr>
          <a:lstStyle/>
          <a:p>
            <a:pPr marL="342900" indent="-292100" algn="just">
              <a:lnSpc>
                <a:spcPct val="150000"/>
              </a:lnSpc>
              <a:spcBef>
                <a:spcPts val="640"/>
              </a:spcBef>
              <a:buSzPts val="2400"/>
              <a:buFont typeface="Times New Roman"/>
              <a:buChar char="•"/>
            </a:pPr>
            <a:r>
              <a:rPr lang="en-IN" sz="2200" dirty="0">
                <a:latin typeface="Times New Roman"/>
                <a:ea typeface="Times New Roman"/>
                <a:cs typeface="Times New Roman"/>
                <a:sym typeface="Times New Roman"/>
              </a:rPr>
              <a:t>Objective</a:t>
            </a:r>
          </a:p>
          <a:p>
            <a:pPr marL="342900" lvl="0" indent="-292100" algn="just" rtl="0">
              <a:lnSpc>
                <a:spcPct val="150000"/>
              </a:lnSpc>
              <a:spcBef>
                <a:spcPts val="640"/>
              </a:spcBef>
              <a:spcAft>
                <a:spcPts val="0"/>
              </a:spcAft>
              <a:buClr>
                <a:schemeClr val="dk1"/>
              </a:buClr>
              <a:buSzPts val="2400"/>
              <a:buFont typeface="Times New Roman"/>
              <a:buChar char="•"/>
            </a:pPr>
            <a:r>
              <a:rPr lang="en-IN" sz="2200" dirty="0">
                <a:latin typeface="Times New Roman"/>
                <a:ea typeface="Times New Roman"/>
                <a:cs typeface="Times New Roman"/>
                <a:sym typeface="Times New Roman"/>
              </a:rPr>
              <a:t>Introduction</a:t>
            </a:r>
          </a:p>
          <a:p>
            <a:pPr marL="342900" lvl="0" indent="-292100" algn="just" rtl="0">
              <a:lnSpc>
                <a:spcPct val="150000"/>
              </a:lnSpc>
              <a:spcBef>
                <a:spcPts val="640"/>
              </a:spcBef>
              <a:spcAft>
                <a:spcPts val="0"/>
              </a:spcAft>
              <a:buClr>
                <a:schemeClr val="dk1"/>
              </a:buClr>
              <a:buSzPts val="2400"/>
              <a:buFont typeface="Times New Roman"/>
              <a:buChar char="•"/>
            </a:pPr>
            <a:r>
              <a:rPr lang="en-IN" sz="2200" dirty="0">
                <a:latin typeface="Times New Roman"/>
                <a:ea typeface="Times New Roman"/>
                <a:cs typeface="Times New Roman"/>
                <a:sym typeface="Times New Roman"/>
              </a:rPr>
              <a:t>Problem Statement</a:t>
            </a:r>
          </a:p>
          <a:p>
            <a:pPr marL="342900" lvl="0" indent="-292100" algn="just" rtl="0">
              <a:lnSpc>
                <a:spcPct val="150000"/>
              </a:lnSpc>
              <a:spcBef>
                <a:spcPts val="640"/>
              </a:spcBef>
              <a:spcAft>
                <a:spcPts val="0"/>
              </a:spcAft>
              <a:buClr>
                <a:schemeClr val="dk1"/>
              </a:buClr>
              <a:buSzPts val="2400"/>
              <a:buFont typeface="Times New Roman"/>
              <a:buChar char="•"/>
            </a:pPr>
            <a:r>
              <a:rPr lang="en-IN" sz="2200" dirty="0">
                <a:latin typeface="Times New Roman"/>
                <a:ea typeface="Times New Roman"/>
                <a:cs typeface="Times New Roman"/>
                <a:sym typeface="Times New Roman"/>
              </a:rPr>
              <a:t>Innovation</a:t>
            </a:r>
          </a:p>
          <a:p>
            <a:pPr marL="342900" lvl="0" indent="-292100" algn="just" rtl="0">
              <a:lnSpc>
                <a:spcPct val="150000"/>
              </a:lnSpc>
              <a:spcBef>
                <a:spcPts val="640"/>
              </a:spcBef>
              <a:spcAft>
                <a:spcPts val="0"/>
              </a:spcAft>
              <a:buClr>
                <a:schemeClr val="dk1"/>
              </a:buClr>
              <a:buSzPts val="2400"/>
              <a:buFont typeface="Times New Roman"/>
              <a:buChar char="•"/>
            </a:pPr>
            <a:r>
              <a:rPr lang="en-IN" sz="2200" dirty="0">
                <a:latin typeface="Times New Roman"/>
                <a:ea typeface="Times New Roman"/>
                <a:cs typeface="Times New Roman"/>
                <a:sym typeface="Times New Roman"/>
              </a:rPr>
              <a:t>Features</a:t>
            </a:r>
          </a:p>
          <a:p>
            <a:pPr marL="342900" lvl="0" indent="-292100" algn="just" rtl="0">
              <a:lnSpc>
                <a:spcPct val="150000"/>
              </a:lnSpc>
              <a:spcBef>
                <a:spcPts val="640"/>
              </a:spcBef>
              <a:spcAft>
                <a:spcPts val="0"/>
              </a:spcAft>
              <a:buClr>
                <a:schemeClr val="dk1"/>
              </a:buClr>
              <a:buSzPts val="2400"/>
              <a:buFont typeface="Times New Roman"/>
              <a:buChar char="•"/>
            </a:pPr>
            <a:r>
              <a:rPr lang="en-IN" sz="2200" dirty="0">
                <a:latin typeface="Times New Roman"/>
                <a:ea typeface="Times New Roman"/>
                <a:cs typeface="Times New Roman"/>
                <a:sym typeface="Times New Roman"/>
              </a:rPr>
              <a:t>Abstract</a:t>
            </a:r>
          </a:p>
          <a:p>
            <a:pPr marL="342900" lvl="0" indent="-292100" algn="just">
              <a:lnSpc>
                <a:spcPct val="150000"/>
              </a:lnSpc>
              <a:spcBef>
                <a:spcPts val="640"/>
              </a:spcBef>
              <a:buSzPts val="2400"/>
              <a:buFont typeface="Times New Roman"/>
              <a:buChar char="•"/>
            </a:pPr>
            <a:r>
              <a:rPr lang="en-IN" sz="2000" dirty="0">
                <a:latin typeface="Times New Roman" panose="02020603050405020304" pitchFamily="18" charset="0"/>
                <a:cs typeface="Times New Roman" panose="02020603050405020304" pitchFamily="18" charset="0"/>
              </a:rPr>
              <a:t>Parts Used(Hardware)</a:t>
            </a:r>
          </a:p>
          <a:p>
            <a:pPr marL="342900" lvl="0" indent="-292100" algn="just">
              <a:lnSpc>
                <a:spcPct val="150000"/>
              </a:lnSpc>
              <a:spcBef>
                <a:spcPts val="640"/>
              </a:spcBef>
              <a:buSzPts val="2400"/>
              <a:buFont typeface="Times New Roman"/>
              <a:buChar char="•"/>
            </a:pPr>
            <a:r>
              <a:rPr lang="en-IN" sz="2000" dirty="0">
                <a:latin typeface="Times New Roman" panose="02020603050405020304" pitchFamily="18" charset="0"/>
                <a:ea typeface="Times New Roman"/>
                <a:cs typeface="Times New Roman" panose="02020603050405020304" pitchFamily="18" charset="0"/>
                <a:sym typeface="Times New Roman"/>
              </a:rPr>
              <a:t>Architecture</a:t>
            </a:r>
          </a:p>
        </p:txBody>
      </p:sp>
      <p:pic>
        <p:nvPicPr>
          <p:cNvPr id="98" name="Google Shape;98;p14"/>
          <p:cNvPicPr preferRelativeResize="0"/>
          <p:nvPr/>
        </p:nvPicPr>
        <p:blipFill rotWithShape="1">
          <a:blip r:embed="rId3">
            <a:alphaModFix/>
          </a:blip>
          <a:srcRect/>
          <a:stretch/>
        </p:blipFill>
        <p:spPr>
          <a:xfrm>
            <a:off x="228600" y="553353"/>
            <a:ext cx="2070219" cy="755015"/>
          </a:xfrm>
          <a:prstGeom prst="rect">
            <a:avLst/>
          </a:prstGeom>
          <a:noFill/>
          <a:ln>
            <a:noFill/>
          </a:ln>
        </p:spPr>
      </p:pic>
      <p:sp>
        <p:nvSpPr>
          <p:cNvPr id="99" name="Google Shape;99;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2</a:t>
            </a:fld>
            <a:endParaRPr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7ABC5D5A-E7D8-557F-9067-FCD78827293C}"/>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E1301F4F-CD93-3566-2B50-D552E358732D}"/>
              </a:ext>
            </a:extLst>
          </p:cNvPr>
          <p:cNvSpPr txBox="1">
            <a:spLocks noGrp="1"/>
          </p:cNvSpPr>
          <p:nvPr>
            <p:ph type="title"/>
          </p:nvPr>
        </p:nvSpPr>
        <p:spPr>
          <a:xfrm>
            <a:off x="1420762" y="359360"/>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u="sng" dirty="0">
                <a:latin typeface="Times New Roman" panose="02020603050405020304" pitchFamily="18" charset="0"/>
                <a:ea typeface="Times New Roman"/>
                <a:cs typeface="Times New Roman" panose="02020603050405020304" pitchFamily="18" charset="0"/>
                <a:sym typeface="Times New Roman"/>
              </a:rPr>
              <a:t> </a:t>
            </a:r>
            <a:r>
              <a:rPr lang="en-US" u="sng" dirty="0">
                <a:latin typeface="Times New Roman" panose="02020603050405020304" pitchFamily="18" charset="0"/>
                <a:ea typeface="Calibri" panose="020F0502020204030204" pitchFamily="34" charset="0"/>
                <a:cs typeface="Times New Roman" panose="02020603050405020304" pitchFamily="18" charset="0"/>
                <a:sym typeface="Times New Roman"/>
              </a:rPr>
              <a:t>TABLE OF CONTENTS</a:t>
            </a:r>
          </a:p>
        </p:txBody>
      </p:sp>
      <p:sp>
        <p:nvSpPr>
          <p:cNvPr id="97" name="Google Shape;97;p14">
            <a:extLst>
              <a:ext uri="{FF2B5EF4-FFF2-40B4-BE49-F238E27FC236}">
                <a16:creationId xmlns:a16="http://schemas.microsoft.com/office/drawing/2014/main" id="{07DD893F-42B7-64B0-9FBC-6275696757B1}"/>
              </a:ext>
            </a:extLst>
          </p:cNvPr>
          <p:cNvSpPr txBox="1">
            <a:spLocks noGrp="1"/>
          </p:cNvSpPr>
          <p:nvPr>
            <p:ph type="body" idx="1"/>
          </p:nvPr>
        </p:nvSpPr>
        <p:spPr>
          <a:xfrm>
            <a:off x="526026" y="1662229"/>
            <a:ext cx="8229600" cy="5079316"/>
          </a:xfrm>
          <a:prstGeom prst="rect">
            <a:avLst/>
          </a:prstGeom>
          <a:noFill/>
          <a:ln>
            <a:noFill/>
          </a:ln>
        </p:spPr>
        <p:txBody>
          <a:bodyPr spcFirstLastPara="1" wrap="square" lIns="91425" tIns="45700" rIns="91425" bIns="45700" anchor="t" anchorCtr="0">
            <a:noAutofit/>
          </a:bodyPr>
          <a:lstStyle/>
          <a:p>
            <a:pPr marL="546100" algn="just">
              <a:lnSpc>
                <a:spcPct val="150000"/>
              </a:lnSpc>
              <a:spcBef>
                <a:spcPts val="640"/>
              </a:spcBef>
              <a:buSzPts val="3200"/>
            </a:pPr>
            <a:r>
              <a:rPr lang="en-IN" sz="2000" dirty="0">
                <a:latin typeface="Times New Roman"/>
                <a:ea typeface="Times New Roman"/>
                <a:cs typeface="Times New Roman"/>
                <a:sym typeface="Times New Roman"/>
              </a:rPr>
              <a:t>Circuit Diagram</a:t>
            </a:r>
          </a:p>
          <a:p>
            <a:pPr marL="546100" algn="just">
              <a:lnSpc>
                <a:spcPct val="150000"/>
              </a:lnSpc>
              <a:spcBef>
                <a:spcPts val="640"/>
              </a:spcBef>
              <a:buSzPts val="3200"/>
            </a:pPr>
            <a:r>
              <a:rPr lang="en-IN" sz="2000" dirty="0">
                <a:latin typeface="Times New Roman"/>
                <a:ea typeface="Times New Roman"/>
                <a:cs typeface="Times New Roman"/>
                <a:sym typeface="Times New Roman"/>
              </a:rPr>
              <a:t>UML Diagram</a:t>
            </a:r>
          </a:p>
          <a:p>
            <a:pPr marL="546100" algn="just">
              <a:lnSpc>
                <a:spcPct val="150000"/>
              </a:lnSpc>
              <a:spcBef>
                <a:spcPts val="640"/>
              </a:spcBef>
              <a:buSzPts val="3200"/>
            </a:pPr>
            <a:r>
              <a:rPr lang="en-IN" sz="2000" dirty="0">
                <a:latin typeface="Times New Roman"/>
                <a:ea typeface="Times New Roman"/>
                <a:cs typeface="Times New Roman"/>
                <a:sym typeface="Times New Roman"/>
              </a:rPr>
              <a:t>Output</a:t>
            </a:r>
          </a:p>
          <a:p>
            <a:pPr marL="546100" algn="just">
              <a:lnSpc>
                <a:spcPct val="150000"/>
              </a:lnSpc>
              <a:spcBef>
                <a:spcPts val="640"/>
              </a:spcBef>
              <a:buSzPts val="3200"/>
            </a:pPr>
            <a:r>
              <a:rPr lang="en-IN" sz="2000" dirty="0">
                <a:latin typeface="Times New Roman"/>
                <a:ea typeface="Times New Roman"/>
                <a:cs typeface="Times New Roman"/>
                <a:sym typeface="Times New Roman"/>
              </a:rPr>
              <a:t>Conclusion</a:t>
            </a:r>
            <a:endParaRPr sz="2000" dirty="0">
              <a:latin typeface="Times New Roman"/>
              <a:ea typeface="Times New Roman"/>
              <a:cs typeface="Times New Roman"/>
              <a:sym typeface="Times New Roman"/>
            </a:endParaRPr>
          </a:p>
        </p:txBody>
      </p:sp>
      <p:pic>
        <p:nvPicPr>
          <p:cNvPr id="98" name="Google Shape;98;p14">
            <a:extLst>
              <a:ext uri="{FF2B5EF4-FFF2-40B4-BE49-F238E27FC236}">
                <a16:creationId xmlns:a16="http://schemas.microsoft.com/office/drawing/2014/main" id="{CD4B97FA-B879-782F-DBCD-514FB96BE462}"/>
              </a:ext>
            </a:extLst>
          </p:cNvPr>
          <p:cNvPicPr preferRelativeResize="0"/>
          <p:nvPr/>
        </p:nvPicPr>
        <p:blipFill rotWithShape="1">
          <a:blip r:embed="rId3">
            <a:alphaModFix/>
          </a:blip>
          <a:srcRect/>
          <a:stretch/>
        </p:blipFill>
        <p:spPr>
          <a:xfrm>
            <a:off x="228600" y="553353"/>
            <a:ext cx="2070219" cy="755015"/>
          </a:xfrm>
          <a:prstGeom prst="rect">
            <a:avLst/>
          </a:prstGeom>
          <a:noFill/>
          <a:ln>
            <a:noFill/>
          </a:ln>
        </p:spPr>
      </p:pic>
      <p:sp>
        <p:nvSpPr>
          <p:cNvPr id="99" name="Google Shape;99;p14">
            <a:extLst>
              <a:ext uri="{FF2B5EF4-FFF2-40B4-BE49-F238E27FC236}">
                <a16:creationId xmlns:a16="http://schemas.microsoft.com/office/drawing/2014/main" id="{E12E2072-2C9C-AB98-2F49-F7CCFC24FDF3}"/>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3</a:t>
            </a:fld>
            <a:endParaRPr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447143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1514769" y="605790"/>
            <a:ext cx="7088457" cy="97783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ct val="100000"/>
              <a:buFont typeface="Calibri"/>
              <a:buNone/>
            </a:pPr>
            <a:r>
              <a:rPr lang="en-IN" u="sng" dirty="0">
                <a:latin typeface="Times New Roman" panose="02020603050405020304" pitchFamily="18" charset="0"/>
                <a:cs typeface="Times New Roman" panose="02020603050405020304" pitchFamily="18" charset="0"/>
              </a:rPr>
              <a:t>OBJECTIVE</a:t>
            </a:r>
            <a:endParaRPr sz="3600" u="sng" dirty="0">
              <a:latin typeface="Times New Roman" panose="02020603050405020304" pitchFamily="18" charset="0"/>
              <a:ea typeface="Times New Roman"/>
              <a:cs typeface="Times New Roman" panose="02020603050405020304" pitchFamily="18" charset="0"/>
              <a:sym typeface="Times New Roman"/>
            </a:endParaRPr>
          </a:p>
        </p:txBody>
      </p:sp>
      <p:pic>
        <p:nvPicPr>
          <p:cNvPr id="105" name="Google Shape;105;p15"/>
          <p:cNvPicPr preferRelativeResize="0"/>
          <p:nvPr/>
        </p:nvPicPr>
        <p:blipFill rotWithShape="1">
          <a:blip r:embed="rId3">
            <a:alphaModFix/>
          </a:blip>
          <a:srcRect/>
          <a:stretch/>
        </p:blipFill>
        <p:spPr>
          <a:xfrm>
            <a:off x="228600" y="480666"/>
            <a:ext cx="2237740" cy="755015"/>
          </a:xfrm>
          <a:prstGeom prst="rect">
            <a:avLst/>
          </a:prstGeom>
          <a:noFill/>
          <a:ln>
            <a:noFill/>
          </a:ln>
        </p:spPr>
      </p:pic>
      <p:sp>
        <p:nvSpPr>
          <p:cNvPr id="106" name="Google Shape;106;p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dirty="0"/>
          </a:p>
        </p:txBody>
      </p:sp>
      <p:sp>
        <p:nvSpPr>
          <p:cNvPr id="107" name="Google Shape;107;p15"/>
          <p:cNvSpPr txBox="1"/>
          <p:nvPr/>
        </p:nvSpPr>
        <p:spPr>
          <a:xfrm>
            <a:off x="228600" y="1765752"/>
            <a:ext cx="8555477" cy="2123628"/>
          </a:xfrm>
          <a:prstGeom prst="rect">
            <a:avLst/>
          </a:prstGeom>
          <a:noFill/>
          <a:ln>
            <a:noFill/>
          </a:ln>
        </p:spPr>
        <p:txBody>
          <a:bodyPr spcFirstLastPara="1" wrap="square" lIns="91425" tIns="91425" rIns="91425" bIns="91425" anchor="t" anchorCtr="0">
            <a:spAutoFit/>
          </a:bodyPr>
          <a:lstStyle/>
          <a:p>
            <a:pPr marL="114300" indent="0" algn="just">
              <a:buNone/>
            </a:pPr>
            <a:r>
              <a:rPr lang="en-US" sz="1800" dirty="0">
                <a:latin typeface="Times New Roman" panose="02020603050405020304" pitchFamily="18" charset="0"/>
                <a:cs typeface="Times New Roman" panose="02020603050405020304" pitchFamily="18" charset="0"/>
              </a:rPr>
              <a:t>The objective of this project is to design a robotic vehicle that can be controlled remotely using voice commands, allowing for precise directional movement through Bluetooth communication with ESP32 microcontrollers. This voice-controlled bot can navigate forward, backward, left, or right, making it ideal for various applications, such as assisting individuals with mobility challenges, performing routine tasks in hazardous or hard-to-reach environments, and serving as an educational tool in robotics and voice-recognition technology.</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CF5BDD51-320C-0C07-EAE4-38A617511C14}"/>
            </a:ext>
          </a:extLst>
        </p:cNvPr>
        <p:cNvGrpSpPr/>
        <p:nvPr/>
      </p:nvGrpSpPr>
      <p:grpSpPr>
        <a:xfrm>
          <a:off x="0" y="0"/>
          <a:ext cx="0" cy="0"/>
          <a:chOff x="0" y="0"/>
          <a:chExt cx="0" cy="0"/>
        </a:xfrm>
      </p:grpSpPr>
      <p:sp>
        <p:nvSpPr>
          <p:cNvPr id="104" name="Google Shape;104;p15">
            <a:extLst>
              <a:ext uri="{FF2B5EF4-FFF2-40B4-BE49-F238E27FC236}">
                <a16:creationId xmlns:a16="http://schemas.microsoft.com/office/drawing/2014/main" id="{F200A480-349E-0A5F-3725-E31C3F5AD7B1}"/>
              </a:ext>
            </a:extLst>
          </p:cNvPr>
          <p:cNvSpPr txBox="1">
            <a:spLocks noGrp="1"/>
          </p:cNvSpPr>
          <p:nvPr>
            <p:ph type="title"/>
          </p:nvPr>
        </p:nvSpPr>
        <p:spPr>
          <a:xfrm>
            <a:off x="1514769" y="605790"/>
            <a:ext cx="7088457" cy="97783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ct val="100000"/>
              <a:buFont typeface="Calibri"/>
              <a:buNone/>
            </a:pPr>
            <a:r>
              <a:rPr lang="en-US" u="sng" dirty="0">
                <a:latin typeface="Times New Roman" panose="02020603050405020304" pitchFamily="18" charset="0"/>
                <a:cs typeface="Times New Roman" panose="02020603050405020304" pitchFamily="18" charset="0"/>
              </a:rPr>
              <a:t>INTRODUCTION</a:t>
            </a:r>
            <a:endParaRPr u="sng" dirty="0">
              <a:latin typeface="Times New Roman" panose="02020603050405020304" pitchFamily="18" charset="0"/>
              <a:cs typeface="Times New Roman" panose="02020603050405020304" pitchFamily="18" charset="0"/>
            </a:endParaRPr>
          </a:p>
          <a:p>
            <a:pPr marL="457200" lvl="0" indent="0" algn="ctr" rtl="0">
              <a:lnSpc>
                <a:spcPct val="100000"/>
              </a:lnSpc>
              <a:spcBef>
                <a:spcPts val="0"/>
              </a:spcBef>
              <a:spcAft>
                <a:spcPts val="0"/>
              </a:spcAft>
              <a:buClr>
                <a:schemeClr val="dk1"/>
              </a:buClr>
              <a:buSzPct val="122221"/>
              <a:buFont typeface="Calibri"/>
              <a:buNone/>
            </a:pPr>
            <a:endParaRPr sz="3600" u="sng" dirty="0">
              <a:latin typeface="Times New Roman" panose="02020603050405020304" pitchFamily="18" charset="0"/>
              <a:ea typeface="Times New Roman"/>
              <a:cs typeface="Times New Roman" panose="02020603050405020304" pitchFamily="18" charset="0"/>
              <a:sym typeface="Times New Roman"/>
            </a:endParaRPr>
          </a:p>
        </p:txBody>
      </p:sp>
      <p:pic>
        <p:nvPicPr>
          <p:cNvPr id="105" name="Google Shape;105;p15">
            <a:extLst>
              <a:ext uri="{FF2B5EF4-FFF2-40B4-BE49-F238E27FC236}">
                <a16:creationId xmlns:a16="http://schemas.microsoft.com/office/drawing/2014/main" id="{EA4B11DE-66E5-8430-FC78-B04304CB2F2B}"/>
              </a:ext>
            </a:extLst>
          </p:cNvPr>
          <p:cNvPicPr preferRelativeResize="0"/>
          <p:nvPr/>
        </p:nvPicPr>
        <p:blipFill rotWithShape="1">
          <a:blip r:embed="rId3">
            <a:alphaModFix/>
          </a:blip>
          <a:srcRect/>
          <a:stretch/>
        </p:blipFill>
        <p:spPr>
          <a:xfrm>
            <a:off x="228600" y="480666"/>
            <a:ext cx="2237740" cy="755015"/>
          </a:xfrm>
          <a:prstGeom prst="rect">
            <a:avLst/>
          </a:prstGeom>
          <a:noFill/>
          <a:ln>
            <a:noFill/>
          </a:ln>
        </p:spPr>
      </p:pic>
      <p:sp>
        <p:nvSpPr>
          <p:cNvPr id="106" name="Google Shape;106;p15">
            <a:extLst>
              <a:ext uri="{FF2B5EF4-FFF2-40B4-BE49-F238E27FC236}">
                <a16:creationId xmlns:a16="http://schemas.microsoft.com/office/drawing/2014/main" id="{425AA99C-16BC-9779-E3A9-87494DCF71F4}"/>
              </a:ext>
            </a:extLst>
          </p:cNvPr>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dirty="0"/>
          </a:p>
        </p:txBody>
      </p:sp>
      <p:sp>
        <p:nvSpPr>
          <p:cNvPr id="107" name="Google Shape;107;p15">
            <a:extLst>
              <a:ext uri="{FF2B5EF4-FFF2-40B4-BE49-F238E27FC236}">
                <a16:creationId xmlns:a16="http://schemas.microsoft.com/office/drawing/2014/main" id="{931F72EE-8C17-DC6E-2B05-107DA0B67CD1}"/>
              </a:ext>
            </a:extLst>
          </p:cNvPr>
          <p:cNvSpPr txBox="1"/>
          <p:nvPr/>
        </p:nvSpPr>
        <p:spPr>
          <a:xfrm>
            <a:off x="228600" y="1765752"/>
            <a:ext cx="8555477" cy="4755118"/>
          </a:xfrm>
          <a:prstGeom prst="rect">
            <a:avLst/>
          </a:prstGeom>
          <a:noFill/>
          <a:ln>
            <a:noFill/>
          </a:ln>
        </p:spPr>
        <p:txBody>
          <a:bodyPr spcFirstLastPara="1" wrap="square" lIns="91425" tIns="91425" rIns="91425" bIns="91425" anchor="t" anchorCtr="0">
            <a:spAutoFit/>
          </a:bodyPr>
          <a:lstStyle/>
          <a:p>
            <a:pPr algn="just">
              <a:lnSpc>
                <a:spcPct val="150000"/>
              </a:lnSpc>
            </a:pPr>
            <a:r>
              <a:rPr lang="en-US" sz="1800" dirty="0">
                <a:latin typeface="Times New Roman" panose="02020603050405020304" pitchFamily="18" charset="0"/>
                <a:cs typeface="Times New Roman" panose="02020603050405020304" pitchFamily="18" charset="0"/>
              </a:rPr>
              <a:t>This project presents a sophisticated voice-controlled robotic vehicle through user voice commands. The system enables efficient control over the vehicle's movements by utilizing an ESP32 microcontroller alongside a speech-recognition module and Bluetooth communication. The design is divided into a transmitter and receiver configuration: the transmitter unit captures voice or button-initiated commands and relays them to the receiver via Bluetooth. The receiver then interprets these commands to operate dual motors, allowing the robot to move forward, backward, left, and right directions. Additionally, a laser mounted on the robot is controlled by the ESP32, enhancing its precision in navigation tasks. This approach demonstrates a seamless integration of voice recognition and wireless communication, offering an effective solution for hands-free robotic control.</a:t>
            </a:r>
          </a:p>
        </p:txBody>
      </p:sp>
    </p:spTree>
    <p:extLst>
      <p:ext uri="{BB962C8B-B14F-4D97-AF65-F5344CB8AC3E}">
        <p14:creationId xmlns:p14="http://schemas.microsoft.com/office/powerpoint/2010/main" val="470568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1347470" y="1829029"/>
            <a:ext cx="6245157" cy="1216521"/>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US" u="sng" dirty="0">
                <a:latin typeface="Times New Roman" panose="02020603050405020304" pitchFamily="18" charset="0"/>
                <a:ea typeface="Times New Roman"/>
                <a:cs typeface="Times New Roman" panose="02020603050405020304" pitchFamily="18" charset="0"/>
                <a:sym typeface="Times New Roman"/>
              </a:rPr>
              <a:t>PROBLEM STATEMENT</a:t>
            </a:r>
          </a:p>
        </p:txBody>
      </p:sp>
      <p:pic>
        <p:nvPicPr>
          <p:cNvPr id="113" name="Google Shape;113;p16"/>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14" name="Google Shape;114;p1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dirty="0"/>
          </a:p>
        </p:txBody>
      </p:sp>
      <p:sp>
        <p:nvSpPr>
          <p:cNvPr id="115" name="Google Shape;115;p16"/>
          <p:cNvSpPr txBox="1"/>
          <p:nvPr/>
        </p:nvSpPr>
        <p:spPr>
          <a:xfrm>
            <a:off x="554477" y="3548996"/>
            <a:ext cx="8132323" cy="1200298"/>
          </a:xfrm>
          <a:prstGeom prst="rect">
            <a:avLst/>
          </a:prstGeom>
          <a:noFill/>
          <a:ln>
            <a:noFill/>
          </a:ln>
        </p:spPr>
        <p:txBody>
          <a:bodyPr spcFirstLastPara="1" wrap="square" lIns="91425" tIns="91425" rIns="91425" bIns="91425" anchor="t" anchorCtr="0">
            <a:spAutoFit/>
          </a:bodyPr>
          <a:lstStyle/>
          <a:p>
            <a:pPr lvl="0" algn="just">
              <a:lnSpc>
                <a:spcPct val="150000"/>
              </a:lnSpc>
              <a:buSzPts val="2400"/>
            </a:pPr>
            <a:r>
              <a:rPr lang="en-US" sz="2200" dirty="0">
                <a:solidFill>
                  <a:schemeClr val="dk1"/>
                </a:solidFill>
                <a:latin typeface="Times New Roman" panose="02020603050405020304" pitchFamily="18" charset="0"/>
                <a:ea typeface="Calibri"/>
                <a:cs typeface="Times New Roman" panose="02020603050405020304" pitchFamily="18" charset="0"/>
                <a:sym typeface="Calibri"/>
              </a:rPr>
              <a:t>A robot that can be controlled intuitively through voice commands, offering a seamless and natural human-robot interaction.</a:t>
            </a:r>
            <a:endParaRPr sz="22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168"/>
            <a:ext cx="8229600" cy="1143000"/>
          </a:xfrm>
        </p:spPr>
        <p:txBody>
          <a:bodyPr/>
          <a:lstStyle/>
          <a:p>
            <a:r>
              <a:rPr lang="en-IN" u="sng" dirty="0"/>
              <a:t>INNOVATION</a:t>
            </a:r>
          </a:p>
        </p:txBody>
      </p:sp>
      <p:sp>
        <p:nvSpPr>
          <p:cNvPr id="3" name="Text Placeholder 2"/>
          <p:cNvSpPr>
            <a:spLocks noGrp="1"/>
          </p:cNvSpPr>
          <p:nvPr>
            <p:ph type="body" idx="1"/>
          </p:nvPr>
        </p:nvSpPr>
        <p:spPr>
          <a:xfrm>
            <a:off x="457200" y="1453161"/>
            <a:ext cx="8229600" cy="4525963"/>
          </a:xfrm>
        </p:spPr>
        <p:txBody>
          <a:bodyPr>
            <a:norm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Integration of voice recognition with Bluetooth communication for hands-free control.</a:t>
            </a:r>
          </a:p>
          <a:p>
            <a:pPr algn="just"/>
            <a:r>
              <a:rPr lang="en-US" sz="2000" dirty="0">
                <a:solidFill>
                  <a:schemeClr val="tx1"/>
                </a:solidFill>
                <a:latin typeface="Times New Roman" panose="02020603050405020304" pitchFamily="18" charset="0"/>
                <a:cs typeface="Times New Roman" panose="02020603050405020304" pitchFamily="18" charset="0"/>
              </a:rPr>
              <a:t>Use of ESP32 microcontrollers for reliable command transmission and reception.</a:t>
            </a:r>
          </a:p>
          <a:p>
            <a:pPr algn="just"/>
            <a:r>
              <a:rPr lang="en-US" sz="2000" dirty="0">
                <a:solidFill>
                  <a:schemeClr val="tx1"/>
                </a:solidFill>
                <a:latin typeface="Times New Roman" panose="02020603050405020304" pitchFamily="18" charset="0"/>
                <a:cs typeface="Times New Roman" panose="02020603050405020304" pitchFamily="18" charset="0"/>
              </a:rPr>
              <a:t>Real-time control of robotic movements, enabling smooth navigation.</a:t>
            </a:r>
          </a:p>
          <a:p>
            <a:pPr algn="just"/>
            <a:r>
              <a:rPr lang="en-US" sz="2000" dirty="0">
                <a:solidFill>
                  <a:schemeClr val="tx1"/>
                </a:solidFill>
                <a:latin typeface="Times New Roman" panose="02020603050405020304" pitchFamily="18" charset="0"/>
                <a:cs typeface="Times New Roman" panose="02020603050405020304" pitchFamily="18" charset="0"/>
              </a:rPr>
              <a:t>Laser module controlled by voice commands, adding precision for tasks like marking or alignment.</a:t>
            </a:r>
          </a:p>
          <a:p>
            <a:pPr algn="just"/>
            <a:r>
              <a:rPr lang="en-US" sz="2000" dirty="0">
                <a:solidFill>
                  <a:schemeClr val="tx1"/>
                </a:solidFill>
                <a:latin typeface="Times New Roman" panose="02020603050405020304" pitchFamily="18" charset="0"/>
                <a:cs typeface="Times New Roman" panose="02020603050405020304" pitchFamily="18" charset="0"/>
              </a:rPr>
              <a:t>Cost-effective solution using readily available components for accessible robotic control.</a:t>
            </a:r>
          </a:p>
          <a:p>
            <a:pPr algn="just"/>
            <a:r>
              <a:rPr lang="en-US" sz="2000" dirty="0">
                <a:solidFill>
                  <a:schemeClr val="tx1"/>
                </a:solidFill>
                <a:latin typeface="Times New Roman" panose="02020603050405020304" pitchFamily="18" charset="0"/>
                <a:cs typeface="Times New Roman" panose="02020603050405020304" pitchFamily="18" charset="0"/>
              </a:rPr>
              <a:t>Adaptable for various applications, including assistance in mobility, hazardous tasks, and educational purposes in robotics and IoT.</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pic>
        <p:nvPicPr>
          <p:cNvPr id="5" name="Google Shape;90;p13"/>
          <p:cNvPicPr preferRelativeResize="0"/>
          <p:nvPr/>
        </p:nvPicPr>
        <p:blipFill rotWithShape="1">
          <a:blip r:embed="rId2">
            <a:alphaModFix/>
          </a:blip>
          <a:srcRect/>
          <a:stretch/>
        </p:blipFill>
        <p:spPr>
          <a:xfrm>
            <a:off x="267511" y="310161"/>
            <a:ext cx="2237740" cy="755015"/>
          </a:xfrm>
          <a:prstGeom prst="rect">
            <a:avLst/>
          </a:prstGeom>
          <a:noFill/>
          <a:ln>
            <a:noFill/>
          </a:ln>
        </p:spPr>
      </p:pic>
    </p:spTree>
    <p:extLst>
      <p:ext uri="{BB962C8B-B14F-4D97-AF65-F5344CB8AC3E}">
        <p14:creationId xmlns:p14="http://schemas.microsoft.com/office/powerpoint/2010/main" val="3698268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195" y="1315664"/>
            <a:ext cx="8229600" cy="100181"/>
          </a:xfrm>
        </p:spPr>
        <p:txBody>
          <a:bodyPr>
            <a:normAutofit fontScale="90000"/>
          </a:bodyPr>
          <a:lstStyle/>
          <a:p>
            <a:r>
              <a:rPr lang="en-IN" u="sng" dirty="0"/>
              <a:t>FEATURES</a:t>
            </a:r>
          </a:p>
        </p:txBody>
      </p:sp>
      <p:sp>
        <p:nvSpPr>
          <p:cNvPr id="3" name="Text Placeholder 2"/>
          <p:cNvSpPr>
            <a:spLocks noGrp="1"/>
          </p:cNvSpPr>
          <p:nvPr>
            <p:ph type="body" idx="1"/>
          </p:nvPr>
        </p:nvSpPr>
        <p:spPr>
          <a:xfrm>
            <a:off x="457200" y="2021876"/>
            <a:ext cx="8229600" cy="4525963"/>
          </a:xfrm>
        </p:spPr>
        <p:txBody>
          <a:bodyPr>
            <a:normAutofit fontScale="92500" lnSpcReduction="20000"/>
          </a:bodyPr>
          <a:lstStyle/>
          <a:p>
            <a:pPr algn="just"/>
            <a:r>
              <a:rPr lang="en-US" sz="2200" dirty="0"/>
              <a:t>Voice-Controlled Navigation: Allows hands-free operation through voice commands, enhancing ease of use and accessibility.</a:t>
            </a:r>
          </a:p>
          <a:p>
            <a:pPr algn="just"/>
            <a:r>
              <a:rPr lang="en-US" sz="2200" dirty="0"/>
              <a:t>Dual ESP32 Communication: Employs separate ESP32 microcontrollers for transmitting and receiving, ensuring reliable Bluetooth communication and responsive control.</a:t>
            </a:r>
          </a:p>
          <a:p>
            <a:pPr algn="just"/>
            <a:r>
              <a:rPr lang="en-US" sz="2200" dirty="0"/>
              <a:t>Multi-Mode Control: Supports both voice and push-button inputs, providing flexibility in command input.</a:t>
            </a:r>
          </a:p>
          <a:p>
            <a:pPr algn="just"/>
            <a:r>
              <a:rPr lang="en-US" sz="2200" dirty="0"/>
              <a:t>Precise Directional Movement: Capable of moving forward, backward, left, and right, enabling precise control in various environments.</a:t>
            </a:r>
          </a:p>
          <a:p>
            <a:pPr algn="just"/>
            <a:r>
              <a:rPr lang="en-US" sz="2200" dirty="0"/>
              <a:t>Laser Module Integration: Equipped with a laser beam feature, controlled remotely, suitable for tasks requiring alignment or marking.</a:t>
            </a:r>
          </a:p>
          <a:p>
            <a:pPr algn="just"/>
            <a:r>
              <a:rPr lang="en-US" sz="2200" dirty="0"/>
              <a:t>Compact, Battery-Powered Design: Fully self-contained with rechargeable batteries, allowing mobility without tethered power.</a:t>
            </a:r>
          </a:p>
          <a:p>
            <a:pPr algn="just"/>
            <a:r>
              <a:rPr lang="en-US" sz="2200" dirty="0"/>
              <a:t>Cost-Effective Components: Built using affordable components, making it accessible for educational and experimental purposes.</a:t>
            </a:r>
          </a:p>
          <a:p>
            <a:pPr algn="just"/>
            <a:endParaRPr lang="en-IN"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pic>
        <p:nvPicPr>
          <p:cNvPr id="5" name="Google Shape;90;p13"/>
          <p:cNvPicPr preferRelativeResize="0"/>
          <p:nvPr/>
        </p:nvPicPr>
        <p:blipFill rotWithShape="1">
          <a:blip r:embed="rId2">
            <a:alphaModFix/>
          </a:blip>
          <a:srcRect/>
          <a:stretch/>
        </p:blipFill>
        <p:spPr>
          <a:xfrm>
            <a:off x="267511" y="310161"/>
            <a:ext cx="2237740" cy="755015"/>
          </a:xfrm>
          <a:prstGeom prst="rect">
            <a:avLst/>
          </a:prstGeom>
          <a:noFill/>
          <a:ln>
            <a:noFill/>
          </a:ln>
        </p:spPr>
      </p:pic>
    </p:spTree>
    <p:extLst>
      <p:ext uri="{BB962C8B-B14F-4D97-AF65-F5344CB8AC3E}">
        <p14:creationId xmlns:p14="http://schemas.microsoft.com/office/powerpoint/2010/main" val="649827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0161"/>
            <a:ext cx="8229600" cy="1143000"/>
          </a:xfrm>
        </p:spPr>
        <p:txBody>
          <a:bodyPr/>
          <a:lstStyle/>
          <a:p>
            <a:r>
              <a:rPr lang="en-IN" u="sng" dirty="0"/>
              <a:t>ABSTRACT</a:t>
            </a:r>
          </a:p>
        </p:txBody>
      </p:sp>
      <p:sp>
        <p:nvSpPr>
          <p:cNvPr id="3" name="Text Placeholder 2"/>
          <p:cNvSpPr>
            <a:spLocks noGrp="1"/>
          </p:cNvSpPr>
          <p:nvPr>
            <p:ph type="body" idx="1"/>
          </p:nvPr>
        </p:nvSpPr>
        <p:spPr>
          <a:xfrm>
            <a:off x="457200" y="1548947"/>
            <a:ext cx="8229600" cy="4525963"/>
          </a:xfrm>
        </p:spPr>
        <p:txBody>
          <a:bodyPr>
            <a:noAutofit/>
          </a:bodyPr>
          <a:lstStyle/>
          <a:p>
            <a:pPr marL="114300" indent="0" algn="just">
              <a:buNone/>
            </a:pPr>
            <a:r>
              <a:rPr lang="en-US" sz="2400" dirty="0">
                <a:latin typeface="Times New Roman" panose="02020603050405020304" pitchFamily="18" charset="0"/>
                <a:cs typeface="Times New Roman" panose="02020603050405020304" pitchFamily="18" charset="0"/>
              </a:rPr>
              <a:t>Voice recognition has emerged as an intuitive bridge between human intent and machine action, simplifying remote control of devices. In this work, we introduce a Bluetooth-based robotic vehicle system that can be operated solely through voice commands, eliminating the need for manual control. This project introduces a Bluetooth-based robotic vehicle that responds to voice commands, eliminating manual operation. Using an ESP32 microcontroller, speech-recognition module, and Bluetooth, the robot can navigate forward, backward, left, and right through voice or push-button inputs. A laser module adds precision functionality, enabling applications in assistance, hazardous environments, and robotics education.</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pic>
        <p:nvPicPr>
          <p:cNvPr id="5" name="Google Shape;90;p13"/>
          <p:cNvPicPr preferRelativeResize="0"/>
          <p:nvPr/>
        </p:nvPicPr>
        <p:blipFill rotWithShape="1">
          <a:blip r:embed="rId2">
            <a:alphaModFix/>
          </a:blip>
          <a:srcRect/>
          <a:stretch/>
        </p:blipFill>
        <p:spPr>
          <a:xfrm>
            <a:off x="267511" y="310161"/>
            <a:ext cx="2237740" cy="755015"/>
          </a:xfrm>
          <a:prstGeom prst="rect">
            <a:avLst/>
          </a:prstGeom>
          <a:noFill/>
          <a:ln>
            <a:noFill/>
          </a:ln>
        </p:spPr>
      </p:pic>
    </p:spTree>
    <p:extLst>
      <p:ext uri="{BB962C8B-B14F-4D97-AF65-F5344CB8AC3E}">
        <p14:creationId xmlns:p14="http://schemas.microsoft.com/office/powerpoint/2010/main" val="32208680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1495</TotalTime>
  <Words>1162</Words>
  <Application>Microsoft Office PowerPoint</Application>
  <PresentationFormat>On-screen Show (4:3)</PresentationFormat>
  <Paragraphs>89</Paragraphs>
  <Slides>17</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Office Theme</vt:lpstr>
      <vt:lpstr>Syncc: Voice controlled robotic vehicle</vt:lpstr>
      <vt:lpstr> TABLE OF CONTENTS</vt:lpstr>
      <vt:lpstr> TABLE OF CONTENTS</vt:lpstr>
      <vt:lpstr>OBJECTIVE</vt:lpstr>
      <vt:lpstr>INTRODUCTION </vt:lpstr>
      <vt:lpstr>PROBLEM STATEMENT</vt:lpstr>
      <vt:lpstr>INNOVATION</vt:lpstr>
      <vt:lpstr>FEATURES</vt:lpstr>
      <vt:lpstr>ABSTRACT</vt:lpstr>
      <vt:lpstr>PARTS USED (Hardware)</vt:lpstr>
      <vt:lpstr>ARCHITECTURE</vt:lpstr>
      <vt:lpstr>CIRCUIT DIAGRAM</vt:lpstr>
      <vt:lpstr>UML DIAGRAM</vt:lpstr>
      <vt:lpstr>OUTPUT</vt:lpstr>
      <vt:lpstr>OUTPUT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 machine using Java</dc:title>
  <dc:creator>Hp</dc:creator>
  <cp:lastModifiedBy>Harshita Das</cp:lastModifiedBy>
  <cp:revision>62</cp:revision>
  <dcterms:modified xsi:type="dcterms:W3CDTF">2024-11-11T07:52:02Z</dcterms:modified>
</cp:coreProperties>
</file>