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ynapuff Condensed" charset="1" panose="00000000000000000000"/>
      <p:regular r:id="rId16"/>
    </p:embeddedFont>
    <p:embeddedFont>
      <p:font typeface="Dynapuff SemiCondensed" charset="1" panose="00000000000000000000"/>
      <p:regular r:id="rId17"/>
    </p:embeddedFont>
    <p:embeddedFont>
      <p:font typeface="Dynapuff Condensed 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013428" y="7008096"/>
            <a:ext cx="8261144" cy="660847"/>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Dynapuff Condensed"/>
                <a:ea typeface="Dynapuff Condensed"/>
                <a:cs typeface="Dynapuff Condensed"/>
                <a:sym typeface="Dynapuff Condensed"/>
              </a:rPr>
              <a:t>Presented by: Yi Hao </a:t>
            </a:r>
          </a:p>
        </p:txBody>
      </p:sp>
      <p:sp>
        <p:nvSpPr>
          <p:cNvPr name="Freeform 5" id="5"/>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135099" y="4838010"/>
            <a:ext cx="14639924" cy="2115929"/>
          </a:xfrm>
          <a:prstGeom prst="rect">
            <a:avLst/>
          </a:prstGeom>
        </p:spPr>
        <p:txBody>
          <a:bodyPr anchor="t" rtlCol="false" tIns="0" lIns="0" bIns="0" rIns="0">
            <a:spAutoFit/>
          </a:bodyPr>
          <a:lstStyle/>
          <a:p>
            <a:pPr algn="ctr" marL="0" indent="0" lvl="0">
              <a:lnSpc>
                <a:spcPts val="16618"/>
              </a:lnSpc>
              <a:spcBef>
                <a:spcPct val="0"/>
              </a:spcBef>
            </a:pPr>
            <a:r>
              <a:rPr lang="en-US" sz="13848" spc="138">
                <a:solidFill>
                  <a:srgbClr val="000000"/>
                </a:solidFill>
                <a:latin typeface="Dynapuff Condensed"/>
                <a:ea typeface="Dynapuff Condensed"/>
                <a:cs typeface="Dynapuff Condensed"/>
                <a:sym typeface="Dynapuff Condensed"/>
              </a:rPr>
              <a:t>GALLERY🎨</a:t>
            </a:r>
          </a:p>
        </p:txBody>
      </p:sp>
      <p:sp>
        <p:nvSpPr>
          <p:cNvPr name="TextBox 8" id="8"/>
          <p:cNvSpPr txBox="true"/>
          <p:nvPr/>
        </p:nvSpPr>
        <p:spPr>
          <a:xfrm rot="0">
            <a:off x="3530206" y="2305666"/>
            <a:ext cx="11227589" cy="2541869"/>
          </a:xfrm>
          <a:prstGeom prst="rect">
            <a:avLst/>
          </a:prstGeom>
        </p:spPr>
        <p:txBody>
          <a:bodyPr anchor="t" rtlCol="false" tIns="0" lIns="0" bIns="0" rIns="0">
            <a:spAutoFit/>
          </a:bodyPr>
          <a:lstStyle/>
          <a:p>
            <a:pPr algn="ctr" marL="0" indent="0" lvl="0">
              <a:lnSpc>
                <a:spcPts val="20009"/>
              </a:lnSpc>
              <a:spcBef>
                <a:spcPct val="0"/>
              </a:spcBef>
            </a:pPr>
            <a:r>
              <a:rPr lang="en-US" sz="16674" spc="500">
                <a:solidFill>
                  <a:srgbClr val="000000"/>
                </a:solidFill>
                <a:latin typeface="Dynapuff Condensed"/>
                <a:ea typeface="Dynapuff Condensed"/>
                <a:cs typeface="Dynapuff Condensed"/>
                <a:sym typeface="Dynapuff Condensed"/>
              </a:rPr>
              <a:t>ART REBIRTH</a:t>
            </a:r>
          </a:p>
        </p:txBody>
      </p:sp>
      <p:sp>
        <p:nvSpPr>
          <p:cNvPr name="Freeform 9" id="9"/>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4418111" y="617220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5073816" y="3975664"/>
            <a:ext cx="8688208" cy="3601917"/>
          </a:xfrm>
          <a:prstGeom prst="rect">
            <a:avLst/>
          </a:prstGeom>
        </p:spPr>
        <p:txBody>
          <a:bodyPr anchor="t" rtlCol="false" tIns="0" lIns="0" bIns="0" rIns="0">
            <a:spAutoFit/>
          </a:bodyPr>
          <a:lstStyle/>
          <a:p>
            <a:pPr algn="ctr" marL="0" indent="0" lvl="0">
              <a:lnSpc>
                <a:spcPts val="13373"/>
              </a:lnSpc>
            </a:pPr>
            <a:r>
              <a:rPr lang="en-US" sz="16716" spc="501">
                <a:solidFill>
                  <a:srgbClr val="000000"/>
                </a:solidFill>
                <a:latin typeface="Dynapuff Condensed"/>
                <a:ea typeface="Dynapuff Condensed"/>
                <a:cs typeface="Dynapuff Condensed"/>
                <a:sym typeface="Dynapuff Condensed"/>
              </a:rPr>
              <a:t>THANK YOU!</a:t>
            </a:r>
          </a:p>
        </p:txBody>
      </p:sp>
      <p:sp>
        <p:nvSpPr>
          <p:cNvPr name="Freeform 3" id="3"/>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14173200" y="6287097"/>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1247366" y="5257683"/>
            <a:ext cx="5029317" cy="5029317"/>
          </a:xfrm>
          <a:custGeom>
            <a:avLst/>
            <a:gdLst/>
            <a:ahLst/>
            <a:cxnLst/>
            <a:rect r="r" b="b" t="t" l="l"/>
            <a:pathLst>
              <a:path h="5029317" w="5029317">
                <a:moveTo>
                  <a:pt x="0" y="0"/>
                </a:moveTo>
                <a:lnTo>
                  <a:pt x="5029317" y="0"/>
                </a:lnTo>
                <a:lnTo>
                  <a:pt x="5029317" y="5029317"/>
                </a:lnTo>
                <a:lnTo>
                  <a:pt x="0" y="5029317"/>
                </a:lnTo>
                <a:lnTo>
                  <a:pt x="0" y="0"/>
                </a:lnTo>
                <a:close/>
              </a:path>
            </a:pathLst>
          </a:custGeom>
          <a:blipFill>
            <a:blip r:embed="rId10"/>
            <a:stretch>
              <a:fillRect l="0" t="0" r="0" b="0"/>
            </a:stretch>
          </a:blipFill>
        </p:spPr>
      </p:sp>
      <p:sp>
        <p:nvSpPr>
          <p:cNvPr name="Freeform 10" id="10"/>
          <p:cNvSpPr/>
          <p:nvPr/>
        </p:nvSpPr>
        <p:spPr>
          <a:xfrm flipH="false" flipV="false" rot="0">
            <a:off x="2387294" y="1322771"/>
            <a:ext cx="4134764" cy="4134764"/>
          </a:xfrm>
          <a:custGeom>
            <a:avLst/>
            <a:gdLst/>
            <a:ahLst/>
            <a:cxnLst/>
            <a:rect r="r" b="b" t="t" l="l"/>
            <a:pathLst>
              <a:path h="4134764" w="4134764">
                <a:moveTo>
                  <a:pt x="0" y="0"/>
                </a:moveTo>
                <a:lnTo>
                  <a:pt x="4134764" y="0"/>
                </a:lnTo>
                <a:lnTo>
                  <a:pt x="4134764" y="4134764"/>
                </a:lnTo>
                <a:lnTo>
                  <a:pt x="0" y="4134764"/>
                </a:lnTo>
                <a:lnTo>
                  <a:pt x="0" y="0"/>
                </a:lnTo>
                <a:close/>
              </a:path>
            </a:pathLst>
          </a:custGeom>
          <a:blipFill>
            <a:blip r:embed="rId11"/>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377864" y="3575680"/>
            <a:ext cx="3454513" cy="3454513"/>
          </a:xfrm>
          <a:custGeom>
            <a:avLst/>
            <a:gdLst/>
            <a:ahLst/>
            <a:cxnLst/>
            <a:rect r="r" b="b" t="t" l="l"/>
            <a:pathLst>
              <a:path h="3454513" w="3454513">
                <a:moveTo>
                  <a:pt x="0" y="0"/>
                </a:moveTo>
                <a:lnTo>
                  <a:pt x="3454513" y="0"/>
                </a:lnTo>
                <a:lnTo>
                  <a:pt x="3454513" y="3454513"/>
                </a:lnTo>
                <a:lnTo>
                  <a:pt x="0" y="3454513"/>
                </a:lnTo>
                <a:lnTo>
                  <a:pt x="0" y="0"/>
                </a:lnTo>
                <a:close/>
              </a:path>
            </a:pathLst>
          </a:custGeom>
          <a:blipFill>
            <a:blip r:embed="rId4"/>
            <a:stretch>
              <a:fillRect l="0" t="0" r="0" b="0"/>
            </a:stretch>
          </a:blipFill>
        </p:spPr>
      </p:sp>
      <p:sp>
        <p:nvSpPr>
          <p:cNvPr name="TextBox 5" id="5"/>
          <p:cNvSpPr txBox="true"/>
          <p:nvPr/>
        </p:nvSpPr>
        <p:spPr>
          <a:xfrm rot="0">
            <a:off x="4676662" y="2107719"/>
            <a:ext cx="8934676" cy="1102746"/>
          </a:xfrm>
          <a:prstGeom prst="rect">
            <a:avLst/>
          </a:prstGeom>
        </p:spPr>
        <p:txBody>
          <a:bodyPr anchor="t" rtlCol="false" tIns="0" lIns="0" bIns="0" rIns="0">
            <a:spAutoFit/>
          </a:bodyPr>
          <a:lstStyle/>
          <a:p>
            <a:pPr algn="ctr" marL="0" indent="0" lvl="0">
              <a:lnSpc>
                <a:spcPts val="8526"/>
              </a:lnSpc>
            </a:pPr>
            <a:r>
              <a:rPr lang="en-US" sz="7681">
                <a:solidFill>
                  <a:srgbClr val="000000"/>
                </a:solidFill>
                <a:latin typeface="Dynapuff Condensed"/>
                <a:ea typeface="Dynapuff Condensed"/>
                <a:cs typeface="Dynapuff Condensed"/>
                <a:sym typeface="Dynapuff Condensed"/>
              </a:rPr>
              <a:t>GROUP MEMBER</a:t>
            </a:r>
          </a:p>
        </p:txBody>
      </p:sp>
      <p:sp>
        <p:nvSpPr>
          <p:cNvPr name="TextBox 6" id="6"/>
          <p:cNvSpPr txBox="true"/>
          <p:nvPr/>
        </p:nvSpPr>
        <p:spPr>
          <a:xfrm rot="0">
            <a:off x="7312484" y="6934943"/>
            <a:ext cx="3585274" cy="552450"/>
          </a:xfrm>
          <a:prstGeom prst="rect">
            <a:avLst/>
          </a:prstGeom>
        </p:spPr>
        <p:txBody>
          <a:bodyPr anchor="t" rtlCol="false" tIns="0" lIns="0" bIns="0" rIns="0">
            <a:spAutoFit/>
          </a:bodyPr>
          <a:lstStyle/>
          <a:p>
            <a:pPr algn="ctr">
              <a:lnSpc>
                <a:spcPts val="4500"/>
              </a:lnSpc>
            </a:pPr>
            <a:r>
              <a:rPr lang="en-US" sz="3000">
                <a:solidFill>
                  <a:srgbClr val="000000"/>
                </a:solidFill>
                <a:latin typeface="Dynapuff SemiCondensed"/>
                <a:ea typeface="Dynapuff SemiCondensed"/>
                <a:cs typeface="Dynapuff SemiCondensed"/>
                <a:sym typeface="Dynapuff SemiCondensed"/>
              </a:rPr>
              <a:t>Yi Hao (solo)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3615324"/>
            <a:ext cx="11092077" cy="4930776"/>
          </a:xfrm>
          <a:prstGeom prst="rect">
            <a:avLst/>
          </a:prstGeom>
        </p:spPr>
        <p:txBody>
          <a:bodyPr anchor="t" rtlCol="false" tIns="0" lIns="0" bIns="0" rIns="0">
            <a:spAutoFit/>
          </a:bodyPr>
          <a:lstStyle/>
          <a:p>
            <a:pPr algn="just" marL="755646" indent="-377823" lvl="1">
              <a:lnSpc>
                <a:spcPts val="4899"/>
              </a:lnSpc>
              <a:buFont typeface="Arial"/>
              <a:buChar char="•"/>
            </a:pPr>
            <a:r>
              <a:rPr lang="en-US" sz="3499">
                <a:solidFill>
                  <a:srgbClr val="000000"/>
                </a:solidFill>
                <a:latin typeface="Dynapuff Condensed"/>
                <a:ea typeface="Dynapuff Condensed"/>
                <a:cs typeface="Dynapuff Condensed"/>
                <a:sym typeface="Dynapuff Condensed"/>
              </a:rPr>
              <a:t>To exhibit classic art, fashion, and culture transformed with modern or futuristic elements — blending history and technology.</a:t>
            </a:r>
          </a:p>
          <a:p>
            <a:pPr algn="just" marL="755646" indent="-377823" lvl="1">
              <a:lnSpc>
                <a:spcPts val="4899"/>
              </a:lnSpc>
              <a:buFont typeface="Arial"/>
              <a:buChar char="•"/>
            </a:pPr>
            <a:r>
              <a:rPr lang="en-US" sz="3499">
                <a:solidFill>
                  <a:srgbClr val="000000"/>
                </a:solidFill>
                <a:latin typeface="Dynapuff Condensed"/>
                <a:ea typeface="Dynapuff Condensed"/>
                <a:cs typeface="Dynapuff Condensed"/>
                <a:sym typeface="Dynapuff Condensed"/>
              </a:rPr>
              <a:t>Visitors can learn how art evolves over time and get inspired to explore digital creativity or cultural fusion.</a:t>
            </a:r>
          </a:p>
          <a:p>
            <a:pPr algn="just" marL="755646" indent="-377823" lvl="1">
              <a:lnSpc>
                <a:spcPts val="4899"/>
              </a:lnSpc>
              <a:buFont typeface="Arial"/>
              <a:buChar char="•"/>
            </a:pPr>
            <a:r>
              <a:rPr lang="en-US" sz="3499">
                <a:solidFill>
                  <a:srgbClr val="000000"/>
                </a:solidFill>
                <a:latin typeface="Dynapuff Condensed"/>
                <a:ea typeface="Dynapuff Condensed"/>
                <a:cs typeface="Dynapuff Condensed"/>
                <a:sym typeface="Dynapuff Condensed"/>
              </a:rPr>
              <a:t>It highlights how traditional ideas can be revived and reinterpreted using digital art, AI, neon styles, cyber aesthetics, etc.</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PROJECT PURPOSE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📚STORY/INSPIRATION</a:t>
            </a:r>
          </a:p>
        </p:txBody>
      </p:sp>
      <p:sp>
        <p:nvSpPr>
          <p:cNvPr name="TextBox 6" id="6"/>
          <p:cNvSpPr txBox="true"/>
          <p:nvPr/>
        </p:nvSpPr>
        <p:spPr>
          <a:xfrm rot="0">
            <a:off x="3597962" y="3615324"/>
            <a:ext cx="11092077" cy="4930776"/>
          </a:xfrm>
          <a:prstGeom prst="rect">
            <a:avLst/>
          </a:prstGeom>
        </p:spPr>
        <p:txBody>
          <a:bodyPr anchor="t" rtlCol="false" tIns="0" lIns="0" bIns="0" rIns="0">
            <a:spAutoFit/>
          </a:bodyPr>
          <a:lstStyle/>
          <a:p>
            <a:pPr algn="just" marL="755646" indent="-377823" lvl="1">
              <a:lnSpc>
                <a:spcPts val="4899"/>
              </a:lnSpc>
              <a:buFont typeface="Arial"/>
              <a:buChar char="•"/>
            </a:pPr>
            <a:r>
              <a:rPr lang="en-US" sz="3499">
                <a:solidFill>
                  <a:srgbClr val="000000"/>
                </a:solidFill>
                <a:latin typeface="Dynapuff Condensed"/>
                <a:ea typeface="Dynapuff Condensed"/>
                <a:cs typeface="Dynapuff Condensed"/>
                <a:sym typeface="Dynapuff Condensed"/>
              </a:rPr>
              <a:t>Art Rebirth Gallery was inspired by a love for both classical art and futuristic imagination. The goal was to create a unique website where old masterpieces are reimagined with modern technology</a:t>
            </a:r>
            <a:r>
              <a:rPr lang="en-US" sz="3499">
                <a:solidFill>
                  <a:srgbClr val="000000"/>
                </a:solidFill>
                <a:latin typeface="Dynapuff Condensed"/>
                <a:ea typeface="Dynapuff Condensed"/>
                <a:cs typeface="Dynapuff Condensed"/>
                <a:sym typeface="Dynapuff Condensed"/>
              </a:rPr>
              <a:t> — like the Mona Lisa with AR glasses or Van Gogh’s Starry Night reacting to live weather. This project not only showcases creativity, but also allowed us to explore web design skills through animations, scroll effects, and interactive layouts.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4744200" y="1635405"/>
            <a:ext cx="8799600" cy="1000125"/>
          </a:xfrm>
          <a:prstGeom prst="rect">
            <a:avLst/>
          </a:prstGeom>
        </p:spPr>
        <p:txBody>
          <a:bodyPr anchor="t" rtlCol="false" tIns="0" lIns="0" bIns="0" rIns="0">
            <a:spAutoFit/>
          </a:bodyPr>
          <a:lstStyle/>
          <a:p>
            <a:pPr algn="ctr" marL="0" indent="0" lvl="0">
              <a:lnSpc>
                <a:spcPts val="7800"/>
              </a:lnSpc>
            </a:pPr>
            <a:r>
              <a:rPr lang="en-US" sz="6500">
                <a:solidFill>
                  <a:srgbClr val="000000"/>
                </a:solidFill>
                <a:latin typeface="Dynapuff Condensed"/>
                <a:ea typeface="Dynapuff Condensed"/>
                <a:cs typeface="Dynapuff Condensed"/>
                <a:sym typeface="Dynapuff Condensed"/>
              </a:rPr>
              <a:t>🎯 T</a:t>
            </a:r>
            <a:r>
              <a:rPr lang="en-US" sz="6500">
                <a:solidFill>
                  <a:srgbClr val="000000"/>
                </a:solidFill>
                <a:latin typeface="Dynapuff Condensed"/>
                <a:ea typeface="Dynapuff Condensed"/>
                <a:cs typeface="Dynapuff Condensed"/>
                <a:sym typeface="Dynapuff Condensed"/>
              </a:rPr>
              <a:t>ARGET AUDIENCE</a:t>
            </a:r>
          </a:p>
        </p:txBody>
      </p:sp>
      <p:pic>
        <p:nvPicPr>
          <p:cNvPr name="Picture 3" id="3"/>
          <p:cNvPicPr>
            <a:picLocks noChangeAspect="true"/>
          </p:cNvPicPr>
          <p:nvPr/>
        </p:nvPicPr>
        <p:blipFill>
          <a:blip r:embed="rId2"/>
          <a:stretch>
            <a:fillRect/>
          </a:stretch>
        </p:blipFill>
        <p:spPr>
          <a:xfrm rot="0">
            <a:off x="1075294" y="-77963"/>
            <a:ext cx="4436386" cy="4436386"/>
          </a:xfrm>
          <a:prstGeom prst="rect">
            <a:avLst/>
          </a:prstGeom>
        </p:spPr>
      </p:pic>
      <p:sp>
        <p:nvSpPr>
          <p:cNvPr name="Freeform 4" id="4"/>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175679">
            <a:off x="4908454" y="2539307"/>
            <a:ext cx="8471091" cy="8082973"/>
          </a:xfrm>
          <a:custGeom>
            <a:avLst/>
            <a:gdLst/>
            <a:ahLst/>
            <a:cxnLst/>
            <a:rect r="r" b="b" t="t" l="l"/>
            <a:pathLst>
              <a:path h="8082973" w="8471091">
                <a:moveTo>
                  <a:pt x="0" y="0"/>
                </a:moveTo>
                <a:lnTo>
                  <a:pt x="8471092" y="0"/>
                </a:lnTo>
                <a:lnTo>
                  <a:pt x="8471092" y="8082974"/>
                </a:lnTo>
                <a:lnTo>
                  <a:pt x="0" y="80829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659249" y="3693449"/>
            <a:ext cx="6969501" cy="6165215"/>
          </a:xfrm>
          <a:prstGeom prst="rect">
            <a:avLst/>
          </a:prstGeom>
        </p:spPr>
        <p:txBody>
          <a:bodyPr anchor="t" rtlCol="false" tIns="0" lIns="0" bIns="0" rIns="0">
            <a:spAutoFit/>
          </a:bodyPr>
          <a:lstStyle/>
          <a:p>
            <a:pPr algn="l" marL="626111" indent="-313055" lvl="1">
              <a:lnSpc>
                <a:spcPts val="4060"/>
              </a:lnSpc>
              <a:buFont typeface="Arial"/>
              <a:buChar char="•"/>
            </a:pPr>
            <a:r>
              <a:rPr lang="en-US" sz="2900">
                <a:solidFill>
                  <a:srgbClr val="000000"/>
                </a:solidFill>
                <a:latin typeface="Dynapuff SemiCondensed"/>
                <a:ea typeface="Dynapuff SemiCondensed"/>
                <a:cs typeface="Dynapuff SemiCondensed"/>
                <a:sym typeface="Dynapuff SemiCondensed"/>
              </a:rPr>
              <a:t>A</a:t>
            </a:r>
            <a:r>
              <a:rPr lang="en-US" sz="2900">
                <a:solidFill>
                  <a:srgbClr val="000000"/>
                </a:solidFill>
                <a:latin typeface="Dynapuff SemiCondensed"/>
                <a:ea typeface="Dynapuff SemiCondensed"/>
                <a:cs typeface="Dynapuff SemiCondensed"/>
                <a:sym typeface="Dynapuff SemiCondensed"/>
              </a:rPr>
              <a:t>rt lovers interested in classical and modern mashups</a:t>
            </a:r>
          </a:p>
          <a:p>
            <a:pPr algn="l" marL="626111" indent="-313055" lvl="1">
              <a:lnSpc>
                <a:spcPts val="4060"/>
              </a:lnSpc>
              <a:buFont typeface="Arial"/>
              <a:buChar char="•"/>
            </a:pPr>
            <a:r>
              <a:rPr lang="en-US" sz="2900">
                <a:solidFill>
                  <a:srgbClr val="000000"/>
                </a:solidFill>
                <a:latin typeface="Dynapuff SemiCondensed"/>
                <a:ea typeface="Dynapuff SemiCondensed"/>
                <a:cs typeface="Dynapuff SemiCondensed"/>
                <a:sym typeface="Dynapuff SemiCondensed"/>
              </a:rPr>
              <a:t>Students and educators exploring art history with a digital twist</a:t>
            </a:r>
          </a:p>
          <a:p>
            <a:pPr algn="l" marL="626111" indent="-313055" lvl="1">
              <a:lnSpc>
                <a:spcPts val="4060"/>
              </a:lnSpc>
              <a:buFont typeface="Arial"/>
              <a:buChar char="•"/>
            </a:pPr>
            <a:r>
              <a:rPr lang="en-US" sz="2900">
                <a:solidFill>
                  <a:srgbClr val="000000"/>
                </a:solidFill>
                <a:latin typeface="Dynapuff SemiCondensed"/>
                <a:ea typeface="Dynapuff SemiCondensed"/>
                <a:cs typeface="Dynapuff SemiCondensed"/>
                <a:sym typeface="Dynapuff SemiCondensed"/>
              </a:rPr>
              <a:t>Digital artists and designers looking for futuristic inspiration</a:t>
            </a:r>
          </a:p>
          <a:p>
            <a:pPr algn="l" marL="626111" indent="-313055" lvl="1">
              <a:lnSpc>
                <a:spcPts val="4060"/>
              </a:lnSpc>
              <a:buFont typeface="Arial"/>
              <a:buChar char="•"/>
            </a:pPr>
            <a:r>
              <a:rPr lang="en-US" sz="2900">
                <a:solidFill>
                  <a:srgbClr val="000000"/>
                </a:solidFill>
                <a:latin typeface="Dynapuff SemiCondensed"/>
                <a:ea typeface="Dynapuff SemiCondensed"/>
                <a:cs typeface="Dynapuff SemiCondensed"/>
                <a:sym typeface="Dynapuff SemiCondensed"/>
              </a:rPr>
              <a:t>Museum and gallery fans who enjoy interactive and creative exhibits</a:t>
            </a:r>
          </a:p>
          <a:p>
            <a:pPr algn="l" marL="626111" indent="-313055" lvl="1">
              <a:lnSpc>
                <a:spcPts val="4060"/>
              </a:lnSpc>
              <a:buFont typeface="Arial"/>
              <a:buChar char="•"/>
            </a:pPr>
            <a:r>
              <a:rPr lang="en-US" sz="2900">
                <a:solidFill>
                  <a:srgbClr val="000000"/>
                </a:solidFill>
                <a:latin typeface="Dynapuff SemiCondensed"/>
                <a:ea typeface="Dynapuff SemiCondensed"/>
                <a:cs typeface="Dynapuff SemiCondensed"/>
                <a:sym typeface="Dynapuff SemiCondensed"/>
              </a:rPr>
              <a:t>General public curious about how technology transforms traditional art</a:t>
            </a:r>
          </a:p>
          <a:p>
            <a:pPr algn="l">
              <a:lnSpc>
                <a:spcPts val="406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6180962" y="1720805"/>
            <a:ext cx="5926076" cy="1896811"/>
          </a:xfrm>
          <a:prstGeom prst="rect">
            <a:avLst/>
          </a:prstGeom>
        </p:spPr>
        <p:txBody>
          <a:bodyPr anchor="t" rtlCol="false" tIns="0" lIns="0" bIns="0" rIns="0">
            <a:spAutoFit/>
          </a:bodyPr>
          <a:lstStyle/>
          <a:p>
            <a:pPr algn="ctr" marL="0" indent="0" lvl="0">
              <a:lnSpc>
                <a:spcPts val="7437"/>
              </a:lnSpc>
              <a:spcBef>
                <a:spcPct val="0"/>
              </a:spcBef>
            </a:pPr>
            <a:r>
              <a:rPr lang="en-US" b="true" sz="6197">
                <a:solidFill>
                  <a:srgbClr val="000000"/>
                </a:solidFill>
                <a:latin typeface="Dynapuff Condensed Bold"/>
                <a:ea typeface="Dynapuff Condensed Bold"/>
                <a:cs typeface="Dynapuff Condensed Bold"/>
                <a:sym typeface="Dynapuff Condensed Bold"/>
              </a:rPr>
              <a:t>PROGRAMMING LANGUAGES USED</a:t>
            </a:r>
          </a:p>
        </p:txBody>
      </p:sp>
      <p:sp>
        <p:nvSpPr>
          <p:cNvPr name="Freeform 3" id="3"/>
          <p:cNvSpPr/>
          <p:nvPr/>
        </p:nvSpPr>
        <p:spPr>
          <a:xfrm flipH="false" flipV="false" rot="1175679">
            <a:off x="11458271" y="4327442"/>
            <a:ext cx="5068275" cy="4836063"/>
          </a:xfrm>
          <a:custGeom>
            <a:avLst/>
            <a:gdLst/>
            <a:ahLst/>
            <a:cxnLst/>
            <a:rect r="r" b="b" t="t" l="l"/>
            <a:pathLst>
              <a:path h="4836063" w="5068275">
                <a:moveTo>
                  <a:pt x="0" y="0"/>
                </a:moveTo>
                <a:lnTo>
                  <a:pt x="5068276" y="0"/>
                </a:lnTo>
                <a:lnTo>
                  <a:pt x="5068276" y="4836064"/>
                </a:lnTo>
                <a:lnTo>
                  <a:pt x="0" y="48360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175679">
            <a:off x="6939999" y="4628293"/>
            <a:ext cx="4408001" cy="4206041"/>
          </a:xfrm>
          <a:custGeom>
            <a:avLst/>
            <a:gdLst/>
            <a:ahLst/>
            <a:cxnLst/>
            <a:rect r="r" b="b" t="t" l="l"/>
            <a:pathLst>
              <a:path h="4206041" w="4408001">
                <a:moveTo>
                  <a:pt x="0" y="0"/>
                </a:moveTo>
                <a:lnTo>
                  <a:pt x="4408002" y="0"/>
                </a:lnTo>
                <a:lnTo>
                  <a:pt x="4408002" y="4206041"/>
                </a:lnTo>
                <a:lnTo>
                  <a:pt x="0" y="420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175679">
            <a:off x="2098727" y="4628293"/>
            <a:ext cx="4408001" cy="4206041"/>
          </a:xfrm>
          <a:custGeom>
            <a:avLst/>
            <a:gdLst/>
            <a:ahLst/>
            <a:cxnLst/>
            <a:rect r="r" b="b" t="t" l="l"/>
            <a:pathLst>
              <a:path h="4206041" w="4408001">
                <a:moveTo>
                  <a:pt x="0" y="0"/>
                </a:moveTo>
                <a:lnTo>
                  <a:pt x="4408002" y="0"/>
                </a:lnTo>
                <a:lnTo>
                  <a:pt x="4408002" y="4206041"/>
                </a:lnTo>
                <a:lnTo>
                  <a:pt x="0" y="420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2107038" y="5105400"/>
            <a:ext cx="3815048" cy="3645532"/>
          </a:xfrm>
          <a:prstGeom prst="rect">
            <a:avLst/>
          </a:prstGeom>
        </p:spPr>
        <p:txBody>
          <a:bodyPr anchor="t" rtlCol="false" tIns="0" lIns="0" bIns="0" rIns="0">
            <a:spAutoFit/>
          </a:bodyPr>
          <a:lstStyle/>
          <a:p>
            <a:pPr algn="l">
              <a:lnSpc>
                <a:spcPts val="2629"/>
              </a:lnSpc>
            </a:pPr>
            <a:r>
              <a:rPr lang="en-US" sz="1878">
                <a:solidFill>
                  <a:srgbClr val="000000"/>
                </a:solidFill>
                <a:latin typeface="Dynapuff SemiCondensed"/>
                <a:ea typeface="Dynapuff SemiCondensed"/>
                <a:cs typeface="Dynapuff SemiCondensed"/>
                <a:sym typeface="Dynapuff SemiCondensed"/>
              </a:rPr>
              <a:t>Boootstrap– A </a:t>
            </a:r>
            <a:r>
              <a:rPr lang="en-US" sz="1878">
                <a:solidFill>
                  <a:srgbClr val="000000"/>
                </a:solidFill>
                <a:latin typeface="Dynapuff SemiCondensed"/>
                <a:ea typeface="Dynapuff SemiCondensed"/>
                <a:cs typeface="Dynapuff SemiCondensed"/>
                <a:sym typeface="Dynapuff SemiCondensed"/>
              </a:rPr>
              <a:t>responsive front-end framework used to:</a:t>
            </a:r>
          </a:p>
          <a:p>
            <a:pPr algn="l" marL="405561" indent="-202780" lvl="1">
              <a:lnSpc>
                <a:spcPts val="2629"/>
              </a:lnSpc>
              <a:buFont typeface="Arial"/>
              <a:buChar char="•"/>
            </a:pPr>
            <a:r>
              <a:rPr lang="en-US" sz="1878">
                <a:solidFill>
                  <a:srgbClr val="000000"/>
                </a:solidFill>
                <a:latin typeface="Dynapuff SemiCondensed"/>
                <a:ea typeface="Dynapuff SemiCondensed"/>
                <a:cs typeface="Dynapuff SemiCondensed"/>
                <a:sym typeface="Dynapuff SemiCondensed"/>
              </a:rPr>
              <a:t>Simplify layout with a grid system</a:t>
            </a:r>
          </a:p>
          <a:p>
            <a:pPr algn="l" marL="405561" indent="-202780" lvl="1">
              <a:lnSpc>
                <a:spcPts val="2629"/>
              </a:lnSpc>
              <a:buFont typeface="Arial"/>
              <a:buChar char="•"/>
            </a:pPr>
            <a:r>
              <a:rPr lang="en-US" sz="1878">
                <a:solidFill>
                  <a:srgbClr val="000000"/>
                </a:solidFill>
                <a:latin typeface="Dynapuff SemiCondensed"/>
                <a:ea typeface="Dynapuff SemiCondensed"/>
                <a:cs typeface="Dynapuff SemiCondensed"/>
                <a:sym typeface="Dynapuff SemiCondensed"/>
              </a:rPr>
              <a:t>Add components like navbar, buttons, and responsive columns</a:t>
            </a:r>
          </a:p>
          <a:p>
            <a:pPr algn="l" marL="405561" indent="-202780" lvl="1">
              <a:lnSpc>
                <a:spcPts val="2629"/>
              </a:lnSpc>
              <a:buFont typeface="Arial"/>
              <a:buChar char="•"/>
            </a:pPr>
            <a:r>
              <a:rPr lang="en-US" sz="1878">
                <a:solidFill>
                  <a:srgbClr val="000000"/>
                </a:solidFill>
                <a:latin typeface="Dynapuff SemiCondensed"/>
                <a:ea typeface="Dynapuff SemiCondensed"/>
                <a:cs typeface="Dynapuff SemiCondensed"/>
                <a:sym typeface="Dynapuff SemiCondensed"/>
              </a:rPr>
              <a:t>Ensure the website looks good on all devices (mobile, tablet, desktop)</a:t>
            </a:r>
          </a:p>
          <a:p>
            <a:pPr algn="l">
              <a:lnSpc>
                <a:spcPts val="2629"/>
              </a:lnSpc>
            </a:pPr>
          </a:p>
        </p:txBody>
      </p:sp>
      <p:sp>
        <p:nvSpPr>
          <p:cNvPr name="TextBox 7" id="7"/>
          <p:cNvSpPr txBox="true"/>
          <p:nvPr/>
        </p:nvSpPr>
        <p:spPr>
          <a:xfrm rot="0">
            <a:off x="7752873" y="5467944"/>
            <a:ext cx="2782255" cy="2966085"/>
          </a:xfrm>
          <a:prstGeom prst="rect">
            <a:avLst/>
          </a:prstGeom>
        </p:spPr>
        <p:txBody>
          <a:bodyPr anchor="t" rtlCol="false" tIns="0" lIns="0" bIns="0" rIns="0">
            <a:spAutoFit/>
          </a:bodyPr>
          <a:lstStyle/>
          <a:p>
            <a:pPr algn="l" marL="453392" indent="-226696" lvl="1">
              <a:lnSpc>
                <a:spcPts val="2940"/>
              </a:lnSpc>
              <a:buFont typeface="Arial"/>
              <a:buChar char="•"/>
            </a:pPr>
            <a:r>
              <a:rPr lang="en-US" sz="2100">
                <a:solidFill>
                  <a:srgbClr val="000000"/>
                </a:solidFill>
                <a:latin typeface="Dynapuff SemiCondensed"/>
                <a:ea typeface="Dynapuff SemiCondensed"/>
                <a:cs typeface="Dynapuff SemiCondensed"/>
                <a:sym typeface="Dynapuff SemiCondensed"/>
              </a:rPr>
              <a:t>JavaSc</a:t>
            </a:r>
            <a:r>
              <a:rPr lang="en-US" sz="2100">
                <a:solidFill>
                  <a:srgbClr val="000000"/>
                </a:solidFill>
                <a:latin typeface="Dynapuff SemiCondensed"/>
                <a:ea typeface="Dynapuff SemiCondensed"/>
                <a:cs typeface="Dynapuff SemiCondensed"/>
                <a:sym typeface="Dynapuff SemiCondensed"/>
              </a:rPr>
              <a:t>ript – for interactive effects and scroll-based animations</a:t>
            </a:r>
          </a:p>
          <a:p>
            <a:pPr algn="l" marL="453392" indent="-226696" lvl="1">
              <a:lnSpc>
                <a:spcPts val="2940"/>
              </a:lnSpc>
              <a:buFont typeface="Arial"/>
              <a:buChar char="•"/>
            </a:pPr>
            <a:r>
              <a:rPr lang="en-US" sz="2100">
                <a:solidFill>
                  <a:srgbClr val="000000"/>
                </a:solidFill>
                <a:latin typeface="Dynapuff SemiCondensed"/>
                <a:ea typeface="Dynapuff SemiCondensed"/>
                <a:cs typeface="Dynapuff SemiCondensed"/>
                <a:sym typeface="Dynapuff SemiCondensed"/>
              </a:rPr>
              <a:t>Font Awesome – for icons (e.g., Facebook, Twitter)</a:t>
            </a:r>
          </a:p>
          <a:p>
            <a:pPr algn="l">
              <a:lnSpc>
                <a:spcPts val="2940"/>
              </a:lnSpc>
            </a:pPr>
          </a:p>
        </p:txBody>
      </p:sp>
      <p:sp>
        <p:nvSpPr>
          <p:cNvPr name="TextBox 8" id="8"/>
          <p:cNvSpPr txBox="true"/>
          <p:nvPr/>
        </p:nvSpPr>
        <p:spPr>
          <a:xfrm rot="0">
            <a:off x="2949430" y="5410196"/>
            <a:ext cx="2782255" cy="2594610"/>
          </a:xfrm>
          <a:prstGeom prst="rect">
            <a:avLst/>
          </a:prstGeom>
        </p:spPr>
        <p:txBody>
          <a:bodyPr anchor="t" rtlCol="false" tIns="0" lIns="0" bIns="0" rIns="0">
            <a:spAutoFit/>
          </a:bodyPr>
          <a:lstStyle/>
          <a:p>
            <a:pPr algn="l" marL="453392" indent="-226696" lvl="1">
              <a:lnSpc>
                <a:spcPts val="2940"/>
              </a:lnSpc>
              <a:buFont typeface="Arial"/>
              <a:buChar char="•"/>
            </a:pPr>
            <a:r>
              <a:rPr lang="en-US" sz="2100">
                <a:solidFill>
                  <a:srgbClr val="000000"/>
                </a:solidFill>
                <a:latin typeface="Dynapuff SemiCondensed"/>
                <a:ea typeface="Dynapuff SemiCondensed"/>
                <a:cs typeface="Dynapuff SemiCondensed"/>
                <a:sym typeface="Dynapuff SemiCondensed"/>
              </a:rPr>
              <a:t>HTM</a:t>
            </a:r>
            <a:r>
              <a:rPr lang="en-US" sz="2100">
                <a:solidFill>
                  <a:srgbClr val="000000"/>
                </a:solidFill>
                <a:latin typeface="Dynapuff SemiCondensed"/>
                <a:ea typeface="Dynapuff SemiCondensed"/>
                <a:cs typeface="Dynapuff SemiCondensed"/>
                <a:sym typeface="Dynapuff SemiCondensed"/>
              </a:rPr>
              <a:t>L – for the structure and content of the website</a:t>
            </a:r>
          </a:p>
          <a:p>
            <a:pPr algn="l" marL="453392" indent="-226696" lvl="1">
              <a:lnSpc>
                <a:spcPts val="2940"/>
              </a:lnSpc>
              <a:buFont typeface="Arial"/>
              <a:buChar char="•"/>
            </a:pPr>
            <a:r>
              <a:rPr lang="en-US" sz="2100">
                <a:solidFill>
                  <a:srgbClr val="000000"/>
                </a:solidFill>
                <a:latin typeface="Dynapuff SemiCondensed"/>
                <a:ea typeface="Dynapuff SemiCondensed"/>
                <a:cs typeface="Dynapuff SemiCondensed"/>
                <a:sym typeface="Dynapuff SemiCondensed"/>
              </a:rPr>
              <a:t>CSS – for styling, layout, and animations</a:t>
            </a:r>
          </a:p>
        </p:txBody>
      </p:sp>
      <p:sp>
        <p:nvSpPr>
          <p:cNvPr name="Freeform 9" id="9"/>
          <p:cNvSpPr/>
          <p:nvPr/>
        </p:nvSpPr>
        <p:spPr>
          <a:xfrm flipH="false" flipV="true" rot="0">
            <a:off x="-250222" y="-103861"/>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3000852" y="2971816"/>
            <a:ext cx="5772893" cy="5492110"/>
          </a:xfrm>
          <a:prstGeom prst="rect">
            <a:avLst/>
          </a:prstGeom>
        </p:spPr>
      </p:pic>
      <p:sp>
        <p:nvSpPr>
          <p:cNvPr name="TextBox 3" id="3"/>
          <p:cNvSpPr txBox="true"/>
          <p:nvPr/>
        </p:nvSpPr>
        <p:spPr>
          <a:xfrm rot="0">
            <a:off x="9144000" y="3720795"/>
            <a:ext cx="5681965" cy="3937000"/>
          </a:xfrm>
          <a:prstGeom prst="rect">
            <a:avLst/>
          </a:prstGeom>
        </p:spPr>
        <p:txBody>
          <a:bodyPr anchor="t" rtlCol="false" tIns="0" lIns="0" bIns="0" rIns="0">
            <a:spAutoFit/>
          </a:bodyPr>
          <a:lstStyle/>
          <a:p>
            <a:pPr algn="just" marL="539753" indent="-269876" lvl="1">
              <a:lnSpc>
                <a:spcPts val="3500"/>
              </a:lnSpc>
              <a:buFont typeface="Arial"/>
              <a:buChar char="•"/>
            </a:pPr>
            <a:r>
              <a:rPr lang="en-US" sz="2500">
                <a:solidFill>
                  <a:srgbClr val="000000"/>
                </a:solidFill>
                <a:latin typeface="Dynapuff SemiCondensed"/>
                <a:ea typeface="Dynapuff SemiCondensed"/>
                <a:cs typeface="Dynapuff SemiCondensed"/>
                <a:sym typeface="Dynapuff SemiCondensed"/>
              </a:rPr>
              <a:t>Int</a:t>
            </a:r>
            <a:r>
              <a:rPr lang="en-US" sz="2500">
                <a:solidFill>
                  <a:srgbClr val="000000"/>
                </a:solidFill>
                <a:latin typeface="Dynapuff SemiCondensed"/>
                <a:ea typeface="Dynapuff SemiCondensed"/>
                <a:cs typeface="Dynapuff SemiCondensed"/>
                <a:sym typeface="Dynapuff SemiCondensed"/>
              </a:rPr>
              <a:t>eractive Navigation Bar – Smooth scrolling and hamburger menu for mobile view</a:t>
            </a:r>
          </a:p>
          <a:p>
            <a:pPr algn="just" marL="539753" indent="-269876" lvl="1">
              <a:lnSpc>
                <a:spcPts val="3500"/>
              </a:lnSpc>
              <a:buFont typeface="Arial"/>
              <a:buChar char="•"/>
            </a:pPr>
            <a:r>
              <a:rPr lang="en-US" sz="2500">
                <a:solidFill>
                  <a:srgbClr val="000000"/>
                </a:solidFill>
                <a:latin typeface="Dynapuff SemiCondensed"/>
                <a:ea typeface="Dynapuff SemiCondensed"/>
                <a:cs typeface="Dynapuff SemiCondensed"/>
                <a:sym typeface="Dynapuff SemiCondensed"/>
              </a:rPr>
              <a:t>Spotlight Exhibit – Highlighted reimagined artwork with side-by-side description</a:t>
            </a:r>
          </a:p>
          <a:p>
            <a:pPr algn="just" marL="539753" indent="-269876" lvl="1">
              <a:lnSpc>
                <a:spcPts val="3500"/>
              </a:lnSpc>
              <a:buFont typeface="Arial"/>
              <a:buChar char="•"/>
            </a:pPr>
            <a:r>
              <a:rPr lang="en-US" sz="2500">
                <a:solidFill>
                  <a:srgbClr val="000000"/>
                </a:solidFill>
                <a:latin typeface="Dynapuff SemiCondensed"/>
                <a:ea typeface="Dynapuff SemiCondensed"/>
                <a:cs typeface="Dynapuff SemiCondensed"/>
                <a:sym typeface="Dynapuff SemiCondensed"/>
              </a:rPr>
              <a:t>Gallery Display – Featured artworks with titles and creative descriptions</a:t>
            </a:r>
          </a:p>
        </p:txBody>
      </p:sp>
      <p:sp>
        <p:nvSpPr>
          <p:cNvPr name="TextBox 4" id="4"/>
          <p:cNvSpPr txBox="true"/>
          <p:nvPr/>
        </p:nvSpPr>
        <p:spPr>
          <a:xfrm rot="0">
            <a:off x="4744200" y="1832788"/>
            <a:ext cx="8799600" cy="1000125"/>
          </a:xfrm>
          <a:prstGeom prst="rect">
            <a:avLst/>
          </a:prstGeom>
        </p:spPr>
        <p:txBody>
          <a:bodyPr anchor="t" rtlCol="false" tIns="0" lIns="0" bIns="0" rIns="0">
            <a:spAutoFit/>
          </a:bodyPr>
          <a:lstStyle/>
          <a:p>
            <a:pPr algn="ctr" marL="0" indent="0" lvl="0">
              <a:lnSpc>
                <a:spcPts val="7800"/>
              </a:lnSpc>
            </a:pPr>
            <a:r>
              <a:rPr lang="en-US" sz="6500">
                <a:solidFill>
                  <a:srgbClr val="000000"/>
                </a:solidFill>
                <a:latin typeface="Dynapuff Condensed"/>
                <a:ea typeface="Dynapuff Condensed"/>
                <a:cs typeface="Dynapuff Condensed"/>
                <a:sym typeface="Dynapuff Condensed"/>
              </a:rPr>
              <a:t>🔑KEY FEATURES</a:t>
            </a:r>
          </a:p>
        </p:txBody>
      </p:sp>
      <p:sp>
        <p:nvSpPr>
          <p:cNvPr name="Freeform 5" id="5"/>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709691" y="2381885"/>
            <a:ext cx="8868618" cy="856615"/>
          </a:xfrm>
          <a:prstGeom prst="rect">
            <a:avLst/>
          </a:prstGeom>
        </p:spPr>
        <p:txBody>
          <a:bodyPr anchor="t" rtlCol="false" tIns="0" lIns="0" bIns="0" rIns="0">
            <a:spAutoFit/>
          </a:bodyPr>
          <a:lstStyle/>
          <a:p>
            <a:pPr algn="ctr" marL="0" indent="0" lvl="0">
              <a:lnSpc>
                <a:spcPts val="6305"/>
              </a:lnSpc>
              <a:spcBef>
                <a:spcPct val="0"/>
              </a:spcBef>
            </a:pPr>
            <a:r>
              <a:rPr lang="en-US" sz="6500">
                <a:solidFill>
                  <a:srgbClr val="000000"/>
                </a:solidFill>
                <a:latin typeface="Dynapuff Condensed"/>
                <a:ea typeface="Dynapuff Condensed"/>
                <a:cs typeface="Dynapuff Condensed"/>
                <a:sym typeface="Dynapuff Condensed"/>
              </a:rPr>
              <a:t>🔧 ENHANC</a:t>
            </a:r>
            <a:r>
              <a:rPr lang="en-US" sz="6500" u="none">
                <a:solidFill>
                  <a:srgbClr val="000000"/>
                </a:solidFill>
                <a:latin typeface="Dynapuff Condensed"/>
                <a:ea typeface="Dynapuff Condensed"/>
                <a:cs typeface="Dynapuff Condensed"/>
                <a:sym typeface="Dynapuff Condensed"/>
              </a:rPr>
              <a:t>EMENTS</a:t>
            </a:r>
          </a:p>
        </p:txBody>
      </p:sp>
      <p:sp>
        <p:nvSpPr>
          <p:cNvPr name="TextBox 8" id="8"/>
          <p:cNvSpPr txBox="true"/>
          <p:nvPr/>
        </p:nvSpPr>
        <p:spPr>
          <a:xfrm rot="0">
            <a:off x="4709691" y="3393904"/>
            <a:ext cx="9839574" cy="4716390"/>
          </a:xfrm>
          <a:prstGeom prst="rect">
            <a:avLst/>
          </a:prstGeom>
        </p:spPr>
        <p:txBody>
          <a:bodyPr anchor="t" rtlCol="false" tIns="0" lIns="0" bIns="0" rIns="0">
            <a:spAutoFit/>
          </a:bodyPr>
          <a:lstStyle/>
          <a:p>
            <a:pPr algn="just" marL="691044" indent="-345522" lvl="1">
              <a:lnSpc>
                <a:spcPts val="4128"/>
              </a:lnSpc>
              <a:buFont typeface="Arial"/>
              <a:buChar char="•"/>
            </a:pPr>
            <a:r>
              <a:rPr lang="en-US" sz="3200">
                <a:solidFill>
                  <a:srgbClr val="000000"/>
                </a:solidFill>
                <a:latin typeface="Dynapuff SemiCondensed"/>
                <a:ea typeface="Dynapuff SemiCondensed"/>
                <a:cs typeface="Dynapuff SemiCondensed"/>
                <a:sym typeface="Dynapuff SemiCondensed"/>
              </a:rPr>
              <a:t>Added scroll-based animations for better user engagement</a:t>
            </a:r>
          </a:p>
          <a:p>
            <a:pPr algn="just" marL="691044" indent="-345522" lvl="1">
              <a:lnSpc>
                <a:spcPts val="4128"/>
              </a:lnSpc>
              <a:buFont typeface="Arial"/>
              <a:buChar char="•"/>
            </a:pPr>
            <a:r>
              <a:rPr lang="en-US" sz="3200">
                <a:solidFill>
                  <a:srgbClr val="000000"/>
                </a:solidFill>
                <a:latin typeface="Dynapuff SemiCondensed"/>
                <a:ea typeface="Dynapuff SemiCondensed"/>
                <a:cs typeface="Dynapuff SemiCondensed"/>
                <a:sym typeface="Dynapuff SemiCondensed"/>
              </a:rPr>
              <a:t>Integrated multiple animation styles (flip, blur, typewriter, etc.)</a:t>
            </a:r>
          </a:p>
          <a:p>
            <a:pPr algn="just" marL="691044" indent="-345522" lvl="1">
              <a:lnSpc>
                <a:spcPts val="4128"/>
              </a:lnSpc>
              <a:buFont typeface="Arial"/>
              <a:buChar char="•"/>
            </a:pPr>
            <a:r>
              <a:rPr lang="en-US" sz="3200">
                <a:solidFill>
                  <a:srgbClr val="000000"/>
                </a:solidFill>
                <a:latin typeface="Dynapuff SemiCondensed"/>
                <a:ea typeface="Dynapuff SemiCondensed"/>
                <a:cs typeface="Dynapuff SemiCondensed"/>
                <a:sym typeface="Dynapuff SemiCondensed"/>
              </a:rPr>
              <a:t>Improved responsiveness for mobile and tablet users</a:t>
            </a:r>
          </a:p>
          <a:p>
            <a:pPr algn="just" marL="691044" indent="-345522" lvl="1">
              <a:lnSpc>
                <a:spcPts val="4128"/>
              </a:lnSpc>
              <a:buFont typeface="Arial"/>
              <a:buChar char="•"/>
            </a:pPr>
            <a:r>
              <a:rPr lang="en-US" sz="3200">
                <a:solidFill>
                  <a:srgbClr val="000000"/>
                </a:solidFill>
                <a:latin typeface="Dynapuff SemiCondensed"/>
                <a:ea typeface="Dynapuff SemiCondensed"/>
                <a:cs typeface="Dynapuff SemiCondensed"/>
                <a:sym typeface="Dynapuff SemiCondensed"/>
              </a:rPr>
              <a:t>Organized layout using Bootstrap grid system</a:t>
            </a:r>
          </a:p>
          <a:p>
            <a:pPr algn="just" marL="691044" indent="-345522" lvl="1">
              <a:lnSpc>
                <a:spcPts val="4128"/>
              </a:lnSpc>
              <a:buFont typeface="Arial"/>
              <a:buChar char="•"/>
            </a:pPr>
            <a:r>
              <a:rPr lang="en-US" sz="3200">
                <a:solidFill>
                  <a:srgbClr val="000000"/>
                </a:solidFill>
                <a:latin typeface="Dynapuff SemiCondensed"/>
                <a:ea typeface="Dynapuff SemiCondensed"/>
                <a:cs typeface="Dynapuff SemiCondensed"/>
                <a:sym typeface="Dynapuff SemiCondensed"/>
              </a:rPr>
              <a:t>Enhanced visual appeal with custom fonts and colors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1898446" y="738769"/>
            <a:ext cx="15028977" cy="9382167"/>
          </a:xfrm>
          <a:custGeom>
            <a:avLst/>
            <a:gdLst/>
            <a:ahLst/>
            <a:cxnLst/>
            <a:rect r="r" b="b" t="t" l="l"/>
            <a:pathLst>
              <a:path h="9382167" w="15028977">
                <a:moveTo>
                  <a:pt x="0" y="0"/>
                </a:moveTo>
                <a:lnTo>
                  <a:pt x="15028977" y="0"/>
                </a:lnTo>
                <a:lnTo>
                  <a:pt x="15028977" y="9382167"/>
                </a:lnTo>
                <a:lnTo>
                  <a:pt x="0" y="93821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02089" y="3514725"/>
            <a:ext cx="10621691" cy="4713697"/>
          </a:xfrm>
          <a:prstGeom prst="rect">
            <a:avLst/>
          </a:prstGeom>
        </p:spPr>
        <p:txBody>
          <a:bodyPr anchor="t" rtlCol="false" tIns="0" lIns="0" bIns="0" rIns="0">
            <a:spAutoFit/>
          </a:bodyPr>
          <a:lstStyle/>
          <a:p>
            <a:pPr algn="just">
              <a:lnSpc>
                <a:spcPts val="4681"/>
              </a:lnSpc>
            </a:pPr>
            <a:r>
              <a:rPr lang="en-US" sz="3343">
                <a:solidFill>
                  <a:srgbClr val="000000"/>
                </a:solidFill>
                <a:latin typeface="Dynapuff SemiCondensed"/>
                <a:ea typeface="Dynapuff SemiCondensed"/>
                <a:cs typeface="Dynapuff SemiCondensed"/>
                <a:sym typeface="Dynapuff SemiCondensed"/>
              </a:rPr>
              <a:t>In c</a:t>
            </a:r>
            <a:r>
              <a:rPr lang="en-US" sz="3343">
                <a:solidFill>
                  <a:srgbClr val="000000"/>
                </a:solidFill>
                <a:latin typeface="Dynapuff SemiCondensed"/>
                <a:ea typeface="Dynapuff SemiCondensed"/>
                <a:cs typeface="Dynapuff SemiCondensed"/>
                <a:sym typeface="Dynapuff SemiCondensed"/>
              </a:rPr>
              <a:t>onclusion, this project allowed me to explore web design using HTML, CSS, and Bootstrap. I learned how to create interactive layouts, apply styles, and improve user experience with animations and effects. Although I faced some challenges in responsiveness and effects, I successfully overcame them with research and practice. I hope to continue improving this website by adding more features and making it more dynamic.</a:t>
            </a:r>
          </a:p>
        </p:txBody>
      </p:sp>
      <p:sp>
        <p:nvSpPr>
          <p:cNvPr name="TextBox 4" id="4"/>
          <p:cNvSpPr txBox="true"/>
          <p:nvPr/>
        </p:nvSpPr>
        <p:spPr>
          <a:xfrm rot="0">
            <a:off x="5468828" y="2037355"/>
            <a:ext cx="7350343" cy="1000169"/>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Dynapuff Condensed"/>
                <a:ea typeface="Dynapuff Condensed"/>
                <a:cs typeface="Dynapuff Condensed"/>
                <a:sym typeface="Dynapuff Condensed"/>
              </a:rPr>
              <a:t>CONCLUSION</a:t>
            </a:r>
          </a:p>
        </p:txBody>
      </p:sp>
      <p:sp>
        <p:nvSpPr>
          <p:cNvPr name="Freeform 5" id="5"/>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DAGqSX6e0F8</dc:identifier>
  <dcterms:modified xsi:type="dcterms:W3CDTF">2011-08-01T06:04:30Z</dcterms:modified>
  <cp:revision>1</cp:revision>
  <dc:title>competition project</dc:title>
</cp:coreProperties>
</file>