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comments/comment3.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s berkenbos" initials="hb" lastIdx="3" clrIdx="0">
    <p:extLst>
      <p:ext uri="{19B8F6BF-5375-455C-9EA6-DF929625EA0E}">
        <p15:presenceInfo xmlns:p15="http://schemas.microsoft.com/office/powerpoint/2012/main" userId="be3df047e8dc70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160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26T13:22:04.524" idx="1">
    <p:pos x="5079" y="980"/>
    <p:text>Bij link naar verkenner wordt nog gesproken over wel/niet koning, maar die beslissing is inmiddels gevallen. Moet er een nieuwere link komen of volstaat deze?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0-26T13:24:14.492" idx="2">
    <p:pos x="3145" y="139"/>
    <p:text>Is zelfde opdracht als van pagina 7 (m.u.v. woordje coalitie), klopt dit?</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0-26T13:25:18.361" idx="3">
    <p:pos x="5129" y="189"/>
    <p:text>Is zelfde pagina als pagina 9</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nl-NL"/>
              <a:t>Het doel van deze les is leerlingen welke stappen belangrijk zijn voor de verkiezingen en welke erna. De verkiezingsdag is een soort midden van een proces waarvoor en waarna er stappen te herkennen zijn. Die stappen komen in deze powerpoint aan bod. De eerste dia (algemeen) bevat nog wat algemenere informatie over verkiezingen en de reden van verkiezingen nu.</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35d18b75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36" name="Google Shape;136;g2935d18b75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35d18b754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solidFill>
                <a:schemeClr val="dk1"/>
              </a:solidFill>
              <a:latin typeface="Raleway"/>
              <a:ea typeface="Raleway"/>
              <a:cs typeface="Raleway"/>
              <a:sym typeface="Raleway"/>
            </a:endParaRPr>
          </a:p>
        </p:txBody>
      </p:sp>
      <p:sp>
        <p:nvSpPr>
          <p:cNvPr id="142" name="Google Shape;142;g2935d18b75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935d18b75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48" name="Google Shape;148;g2935d18b75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35d18b754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54" name="Google Shape;154;g2935d18b75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935d18b754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Raleway"/>
              <a:ea typeface="Raleway"/>
              <a:cs typeface="Raleway"/>
              <a:sym typeface="Raleway"/>
            </a:endParaRPr>
          </a:p>
        </p:txBody>
      </p:sp>
      <p:sp>
        <p:nvSpPr>
          <p:cNvPr id="160" name="Google Shape;160;g2935d18b75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Raleway"/>
              <a:ea typeface="Raleway"/>
              <a:cs typeface="Raleway"/>
              <a:sym typeface="Raleway"/>
            </a:endParaRPr>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bcf863ac5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87" name="Google Shape;87;g28bcf863ac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bcf863ac5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nl-NL"/>
              <a:t>Zie voor meer uitleg over het machtsdilemma:</a:t>
            </a:r>
            <a:endParaRPr/>
          </a:p>
          <a:p>
            <a:pPr marL="457200" lvl="0" indent="-298450" algn="l" rtl="0">
              <a:lnSpc>
                <a:spcPct val="107916"/>
              </a:lnSpc>
              <a:spcBef>
                <a:spcPts val="800"/>
              </a:spcBef>
              <a:spcAft>
                <a:spcPts val="0"/>
              </a:spcAft>
              <a:buSzPts val="1100"/>
              <a:buChar char="-"/>
            </a:pPr>
            <a:r>
              <a:rPr lang="nl-NL"/>
              <a:t>par. 6.3 van de vmbo-uitgave</a:t>
            </a:r>
            <a:endParaRPr/>
          </a:p>
          <a:p>
            <a:pPr marL="457200" lvl="0" indent="-298450" algn="l" rtl="0">
              <a:lnSpc>
                <a:spcPct val="107916"/>
              </a:lnSpc>
              <a:spcBef>
                <a:spcPts val="0"/>
              </a:spcBef>
              <a:spcAft>
                <a:spcPts val="0"/>
              </a:spcAft>
              <a:buSzPts val="1100"/>
              <a:buChar char="-"/>
            </a:pPr>
            <a:r>
              <a:rPr lang="nl-NL"/>
              <a:t>par 5.1 van de nieuwste uitgave van maatschappijleer havo/vwo </a:t>
            </a:r>
            <a:endParaRPr/>
          </a:p>
          <a:p>
            <a:pPr marL="457200" lvl="0" indent="-298450" algn="l" rtl="0">
              <a:lnSpc>
                <a:spcPct val="107916"/>
              </a:lnSpc>
              <a:spcBef>
                <a:spcPts val="0"/>
              </a:spcBef>
              <a:spcAft>
                <a:spcPts val="0"/>
              </a:spcAft>
              <a:buSzPts val="1100"/>
              <a:buChar char="-"/>
            </a:pPr>
            <a:r>
              <a:rPr lang="nl-NL"/>
              <a:t>par. 3.2 van de vierde editie havo en vwo.</a:t>
            </a:r>
            <a:endParaRPr/>
          </a:p>
        </p:txBody>
      </p:sp>
      <p:sp>
        <p:nvSpPr>
          <p:cNvPr id="93" name="Google Shape;93;g28bcf863a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bcf863ac5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00" name="Google Shape;100;g28bcf863ac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35d18b754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06" name="Google Shape;106;g2935d18b75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35d18b75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12" name="Google Shape;112;g2935d18b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35d18b75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latin typeface="Raleway"/>
              <a:ea typeface="Raleway"/>
              <a:cs typeface="Raleway"/>
              <a:sym typeface="Raleway"/>
            </a:endParaRPr>
          </a:p>
        </p:txBody>
      </p:sp>
      <p:sp>
        <p:nvSpPr>
          <p:cNvPr id="118" name="Google Shape;118;g2935d18b7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35d18b75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nl-NL">
                <a:solidFill>
                  <a:schemeClr val="dk1"/>
                </a:solidFill>
                <a:latin typeface="Raleway"/>
                <a:ea typeface="Raleway"/>
                <a:cs typeface="Raleway"/>
                <a:sym typeface="Raleway"/>
              </a:rPr>
              <a:t>Let op: deze opdracht kost best wat tijd en kan ook als huiswerk worden opgegeven.</a:t>
            </a:r>
            <a:endParaRPr>
              <a:solidFill>
                <a:schemeClr val="dk1"/>
              </a:solidFill>
              <a:latin typeface="Raleway"/>
              <a:ea typeface="Raleway"/>
              <a:cs typeface="Raleway"/>
              <a:sym typeface="Raleway"/>
            </a:endParaRPr>
          </a:p>
        </p:txBody>
      </p:sp>
      <p:sp>
        <p:nvSpPr>
          <p:cNvPr id="124" name="Google Shape;124;g2935d18b75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35d18b754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Raleway"/>
              <a:ea typeface="Raleway"/>
              <a:cs typeface="Raleway"/>
              <a:sym typeface="Raleway"/>
            </a:endParaRPr>
          </a:p>
        </p:txBody>
      </p:sp>
      <p:sp>
        <p:nvSpPr>
          <p:cNvPr id="130" name="Google Shape;130;g2935d18b75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71" name="Google Shape;71;p1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685800" y="1597821"/>
            <a:ext cx="7772400" cy="11025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2"/>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77" name="Google Shape;77;p1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5463778" y="1371603"/>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272778" y="-609597"/>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1792288" y="459581"/>
            <a:ext cx="5486400" cy="3086100"/>
          </a:xfrm>
          <a:prstGeom prst="rect">
            <a:avLst/>
          </a:prstGeom>
          <a:noFill/>
          <a:ln>
            <a:noFill/>
          </a:ln>
        </p:spPr>
      </p:sp>
      <p:sp>
        <p:nvSpPr>
          <p:cNvPr id="32" name="Google Shape;32;p5"/>
          <p:cNvSpPr txBox="1">
            <a:spLocks noGrp="1"/>
          </p:cNvSpPr>
          <p:nvPr>
            <p:ph type="body" idx="1"/>
          </p:nvPr>
        </p:nvSpPr>
        <p:spPr>
          <a:xfrm>
            <a:off x="1792288" y="4025505"/>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3" name="Google Shape;33;p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5"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457205" y="1076328"/>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0" name="Google Shape;40;p6"/>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6" name="Google Shape;56;p9"/>
          <p:cNvSpPr txBox="1">
            <a:spLocks noGrp="1"/>
          </p:cNvSpPr>
          <p:nvPr>
            <p:ph type="body" idx="3"/>
          </p:nvPr>
        </p:nvSpPr>
        <p:spPr>
          <a:xfrm>
            <a:off x="4645030"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4645030"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8" name="Google Shape;58;p9"/>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4" name="Google Shape;64;p10"/>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5" name="Google Shape;65;p10"/>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nl-NL"/>
              <a:t>‹nr.›</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hyperlink" Target="https://nos.nl/artikel/2494552-verkenner-moet-iemand-zijn-met-afstand-tot-politiek-maar-waarschijnlijk-niet-de-kon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hyperlink" Target="https://peilingwijzer.tomlouwerse.nl/p/laatste-cijfer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nos.nl/collectie/13960/video/2495376-lijsttrekkers-vullen-stemwijzer-in-toch-spannend-of-ik-bij-eigen-partij-uitk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peilingwijzer.tomlouwerse.nl/p/laatste-cijfers.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peilingwijzer.tomlouwerse.nl/p/laatste-cijfer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www.kieskompas.nl" TargetMode="External"/><Relationship Id="rId4" Type="http://schemas.openxmlformats.org/officeDocument/2006/relationships/hyperlink" Target="http://www.stemwijzer.n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body" idx="1"/>
          </p:nvPr>
        </p:nvSpPr>
        <p:spPr>
          <a:xfrm>
            <a:off x="1845300" y="2329975"/>
            <a:ext cx="5525400" cy="1517400"/>
          </a:xfrm>
          <a:prstGeom prst="rect">
            <a:avLst/>
          </a:prstGeom>
          <a:noFill/>
          <a:ln>
            <a:noFill/>
          </a:ln>
        </p:spPr>
        <p:txBody>
          <a:bodyPr spcFirstLastPara="1" wrap="square" lIns="91425" tIns="45700" rIns="91425" bIns="45700" anchor="t" anchorCtr="0">
            <a:noAutofit/>
          </a:bodyPr>
          <a:lstStyle/>
          <a:p>
            <a:pPr marL="342900" marR="0" lvl="0" indent="-139700" algn="ctr" rtl="0">
              <a:lnSpc>
                <a:spcPct val="100000"/>
              </a:lnSpc>
              <a:spcBef>
                <a:spcPts val="0"/>
              </a:spcBef>
              <a:spcAft>
                <a:spcPts val="0"/>
              </a:spcAft>
              <a:buClr>
                <a:schemeClr val="dk1"/>
              </a:buClr>
              <a:buSzPts val="3200"/>
              <a:buFont typeface="Arial"/>
              <a:buNone/>
            </a:pPr>
            <a:r>
              <a:rPr lang="nl-NL">
                <a:solidFill>
                  <a:schemeClr val="lt1"/>
                </a:solidFill>
              </a:rPr>
              <a:t>Verkiezingen</a:t>
            </a:r>
            <a:endParaRPr sz="3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Verkiezingsdag en installatie</a:t>
            </a:r>
            <a:endParaRPr sz="4400">
              <a:solidFill>
                <a:schemeClr val="lt1"/>
              </a:solidFill>
              <a:latin typeface="Calibri"/>
              <a:ea typeface="Calibri"/>
              <a:cs typeface="Calibri"/>
              <a:sym typeface="Calibri"/>
            </a:endParaRPr>
          </a:p>
        </p:txBody>
      </p:sp>
      <p:sp>
        <p:nvSpPr>
          <p:cNvPr id="139" name="Google Shape;139;p22"/>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Char char="●"/>
            </a:pPr>
            <a:r>
              <a:rPr lang="nl-NL" sz="1800" dirty="0">
                <a:solidFill>
                  <a:srgbClr val="052C34"/>
                </a:solidFill>
                <a:latin typeface="Arial"/>
                <a:ea typeface="Arial"/>
                <a:cs typeface="Arial"/>
                <a:sym typeface="Arial"/>
              </a:rPr>
              <a:t>21.00 uur – exitpoll: peiling van enquêtes bij stembureaus </a:t>
            </a:r>
            <a:endParaRPr sz="18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Char char="●"/>
            </a:pPr>
            <a:r>
              <a:rPr lang="nl-NL" sz="1800" dirty="0">
                <a:solidFill>
                  <a:srgbClr val="052C34"/>
                </a:solidFill>
                <a:latin typeface="Arial"/>
                <a:ea typeface="Arial"/>
                <a:cs typeface="Arial"/>
                <a:sym typeface="Arial"/>
              </a:rPr>
              <a:t>Na 21.00 uur: </a:t>
            </a:r>
            <a:endParaRPr sz="1800" dirty="0">
              <a:solidFill>
                <a:srgbClr val="052C34"/>
              </a:solidFill>
              <a:latin typeface="Arial"/>
              <a:ea typeface="Arial"/>
              <a:cs typeface="Arial"/>
              <a:sym typeface="Arial"/>
            </a:endParaRPr>
          </a:p>
          <a:p>
            <a:pPr marL="685800" lvl="1" indent="-2286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Uitslagen per gemeente</a:t>
            </a:r>
            <a:endParaRPr sz="1400" dirty="0">
              <a:solidFill>
                <a:srgbClr val="052C34"/>
              </a:solidFill>
              <a:latin typeface="Arial"/>
              <a:ea typeface="Arial"/>
              <a:cs typeface="Arial"/>
              <a:sym typeface="Arial"/>
            </a:endParaRPr>
          </a:p>
          <a:p>
            <a:pPr marL="685800" lvl="1" indent="-2286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Nieuwe tussenstanden/exitpolls</a:t>
            </a:r>
            <a:endParaRPr sz="1400" dirty="0">
              <a:solidFill>
                <a:srgbClr val="052C34"/>
              </a:solidFill>
              <a:latin typeface="Arial"/>
              <a:ea typeface="Arial"/>
              <a:cs typeface="Arial"/>
              <a:sym typeface="Arial"/>
            </a:endParaRPr>
          </a:p>
          <a:p>
            <a:pPr marL="685800" lvl="1" indent="-2286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Ergens in de nacht: voorlopige verkiezingsuitslag</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Char char="●"/>
            </a:pPr>
            <a:r>
              <a:rPr lang="nl-NL" sz="1800" dirty="0">
                <a:solidFill>
                  <a:srgbClr val="052C34"/>
                </a:solidFill>
                <a:latin typeface="Arial"/>
                <a:ea typeface="Arial"/>
                <a:cs typeface="Arial"/>
                <a:sym typeface="Arial"/>
              </a:rPr>
              <a:t>Definitieve uitslag op z’n vroegst 30 november (door de Kiesraad)</a:t>
            </a:r>
            <a:endParaRPr sz="18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Font typeface="Arial"/>
              <a:buChar char="●"/>
            </a:pPr>
            <a:r>
              <a:rPr lang="nl-NL" sz="1800" dirty="0">
                <a:solidFill>
                  <a:srgbClr val="052C34"/>
                </a:solidFill>
                <a:latin typeface="Arial"/>
                <a:ea typeface="Arial"/>
                <a:cs typeface="Arial"/>
                <a:sym typeface="Arial"/>
              </a:rPr>
              <a:t>6 december installatie nieuwe Tweede Kamer</a:t>
            </a:r>
            <a:endParaRPr sz="1800" dirty="0">
              <a:solidFill>
                <a:srgbClr val="052C34"/>
              </a:solidFill>
              <a:latin typeface="Arial"/>
              <a:ea typeface="Arial"/>
              <a:cs typeface="Arial"/>
              <a:sym typeface="Arial"/>
            </a:endParaRPr>
          </a:p>
          <a:p>
            <a:pPr marL="114300" lvl="0" indent="0" algn="l" rtl="0">
              <a:lnSpc>
                <a:spcPct val="115000"/>
              </a:lnSpc>
              <a:spcBef>
                <a:spcPts val="0"/>
              </a:spcBef>
              <a:spcAft>
                <a:spcPts val="0"/>
              </a:spcAft>
              <a:buSzPts val="1800"/>
              <a:buNone/>
            </a:pPr>
            <a:endParaRPr sz="1800" dirty="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dirty="0">
              <a:solidFill>
                <a:srgbClr val="052C3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ct val="100000"/>
              <a:buNone/>
            </a:pPr>
            <a:r>
              <a:rPr lang="nl-NL" sz="2800">
                <a:solidFill>
                  <a:schemeClr val="lt1"/>
                </a:solidFill>
                <a:latin typeface="Arial"/>
                <a:ea typeface="Arial"/>
                <a:cs typeface="Arial"/>
                <a:sym typeface="Arial"/>
              </a:rPr>
              <a:t>Vijf stappen na de verkiezingen (1/2)</a:t>
            </a:r>
            <a:endParaRPr>
              <a:solidFill>
                <a:schemeClr val="lt1"/>
              </a:solidFill>
            </a:endParaRPr>
          </a:p>
        </p:txBody>
      </p:sp>
      <p:sp>
        <p:nvSpPr>
          <p:cNvPr id="145" name="Google Shape;145;p23"/>
          <p:cNvSpPr txBox="1">
            <a:spLocks noGrp="1"/>
          </p:cNvSpPr>
          <p:nvPr>
            <p:ph type="body" idx="1"/>
          </p:nvPr>
        </p:nvSpPr>
        <p:spPr>
          <a:xfrm>
            <a:off x="376300" y="1195625"/>
            <a:ext cx="8517000" cy="3558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Verkenner aanwijzen</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Fractievoorzitters (vaak de lijsttrekker) van de partijen wijzen een </a:t>
            </a:r>
            <a:r>
              <a:rPr lang="nl-NL" sz="1600" dirty="0">
                <a:solidFill>
                  <a:srgbClr val="FF0000"/>
                </a:solidFill>
                <a:latin typeface="Arial"/>
                <a:ea typeface="Arial"/>
                <a:cs typeface="Arial"/>
                <a:sym typeface="Arial"/>
              </a:rPr>
              <a:t>verkenner</a:t>
            </a:r>
            <a:r>
              <a:rPr lang="nl-NL" sz="1600" dirty="0">
                <a:solidFill>
                  <a:srgbClr val="052C34"/>
                </a:solidFill>
                <a:latin typeface="Arial"/>
                <a:ea typeface="Arial"/>
                <a:cs typeface="Arial"/>
                <a:sym typeface="Arial"/>
              </a:rPr>
              <a:t> aan</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u="sng" dirty="0">
                <a:solidFill>
                  <a:schemeClr val="hlink"/>
                </a:solidFill>
                <a:latin typeface="Arial"/>
                <a:ea typeface="Arial"/>
                <a:cs typeface="Arial"/>
                <a:sym typeface="Arial"/>
                <a:hlinkClick r:id="rId4"/>
              </a:rPr>
              <a:t>Verkenner</a:t>
            </a:r>
            <a:r>
              <a:rPr lang="nl-NL" sz="1600" dirty="0">
                <a:solidFill>
                  <a:srgbClr val="052C34"/>
                </a:solidFill>
                <a:latin typeface="Arial"/>
                <a:ea typeface="Arial"/>
                <a:cs typeface="Arial"/>
                <a:sym typeface="Arial"/>
              </a:rPr>
              <a:t> gaat op zoek naar partijen die willen samenwerken (coalitie)</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Informateur gaat verder</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Gesprekken met partijen die mogelijk willen samenwerken</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Vaak duurt dit lang (maanden)</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2021: ‘herstel-coalitie?’</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Regeerakkoord schrijven</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Partijen die regering vormen schrijven hun plannen op</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Deze compromissen zorgen later voor minder debat</a:t>
            </a:r>
            <a:endParaRPr sz="1400" dirty="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400" dirty="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dirty="0">
              <a:solidFill>
                <a:srgbClr val="052C3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800"/>
              <a:buNone/>
            </a:pPr>
            <a:r>
              <a:rPr lang="nl-NL" sz="2800">
                <a:solidFill>
                  <a:schemeClr val="lt1"/>
                </a:solidFill>
                <a:latin typeface="Arial"/>
                <a:ea typeface="Arial"/>
                <a:cs typeface="Arial"/>
                <a:sym typeface="Arial"/>
              </a:rPr>
              <a:t>Vijf stappen na de verkiezingen (1/2)</a:t>
            </a:r>
            <a:endParaRPr>
              <a:solidFill>
                <a:schemeClr val="lt1"/>
              </a:solidFill>
            </a:endParaRPr>
          </a:p>
        </p:txBody>
      </p:sp>
      <p:sp>
        <p:nvSpPr>
          <p:cNvPr id="151" name="Google Shape;151;p24"/>
          <p:cNvSpPr txBox="1">
            <a:spLocks noGrp="1"/>
          </p:cNvSpPr>
          <p:nvPr>
            <p:ph type="body" idx="1"/>
          </p:nvPr>
        </p:nvSpPr>
        <p:spPr>
          <a:xfrm>
            <a:off x="376300" y="1195625"/>
            <a:ext cx="8517000" cy="35580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startAt="4"/>
            </a:pPr>
            <a:r>
              <a:rPr lang="nl-NL" sz="1800">
                <a:solidFill>
                  <a:srgbClr val="052C34"/>
                </a:solidFill>
                <a:latin typeface="Arial"/>
                <a:ea typeface="Arial"/>
                <a:cs typeface="Arial"/>
                <a:sym typeface="Arial"/>
              </a:rPr>
              <a:t>Formateur komt aan bod</a:t>
            </a:r>
            <a:endParaRPr sz="18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De leider van de grootste partij gaat leden voor het kabinet zoeken</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Deelnemende partijen dragen zelf ministers en staatssecretarissen aan</a:t>
            </a:r>
            <a:endParaRPr sz="140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startAt="4"/>
            </a:pPr>
            <a:r>
              <a:rPr lang="nl-NL" sz="1800">
                <a:solidFill>
                  <a:srgbClr val="052C34"/>
                </a:solidFill>
                <a:latin typeface="Arial"/>
                <a:ea typeface="Arial"/>
                <a:cs typeface="Arial"/>
                <a:sym typeface="Arial"/>
              </a:rPr>
              <a:t>Koning beëdigt het kabinet</a:t>
            </a:r>
            <a:endParaRPr sz="18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Nieuwe kabinetsleden leggen de eed af</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Foto’s op het bordes</a:t>
            </a:r>
            <a:endParaRPr sz="140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60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40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40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a:solidFill>
                <a:srgbClr val="052C3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dirty="0">
                <a:solidFill>
                  <a:schemeClr val="lt1"/>
                </a:solidFill>
              </a:rPr>
              <a:t>Opdracht 2 - coalitie</a:t>
            </a:r>
            <a:endParaRPr sz="4400" dirty="0">
              <a:solidFill>
                <a:schemeClr val="lt1"/>
              </a:solidFill>
              <a:latin typeface="Calibri"/>
              <a:ea typeface="Calibri"/>
              <a:cs typeface="Calibri"/>
              <a:sym typeface="Calibri"/>
            </a:endParaRPr>
          </a:p>
        </p:txBody>
      </p:sp>
      <p:sp>
        <p:nvSpPr>
          <p:cNvPr id="157" name="Google Shape;157;p25"/>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a:pPr>
            <a:r>
              <a:rPr lang="nl-NL" sz="1800">
                <a:solidFill>
                  <a:srgbClr val="052C34"/>
                </a:solidFill>
                <a:latin typeface="Arial"/>
                <a:ea typeface="Arial"/>
                <a:cs typeface="Arial"/>
                <a:sym typeface="Arial"/>
              </a:rPr>
              <a:t>Ga naar de </a:t>
            </a:r>
            <a:r>
              <a:rPr lang="nl-NL" sz="1600" u="sng">
                <a:solidFill>
                  <a:srgbClr val="052C34"/>
                </a:solidFill>
                <a:latin typeface="Arial"/>
                <a:ea typeface="Arial"/>
                <a:cs typeface="Arial"/>
                <a:sym typeface="Arial"/>
                <a:hlinkClick r:id="rId4">
                  <a:extLst>
                    <a:ext uri="{A12FA001-AC4F-418D-AE19-62706E023703}">
                      <ahyp:hlinkClr xmlns:ahyp="http://schemas.microsoft.com/office/drawing/2018/hyperlinkcolor" val="tx"/>
                    </a:ext>
                  </a:extLst>
                </a:hlinkClick>
              </a:rPr>
              <a:t>Peilingwijzer</a:t>
            </a:r>
            <a:r>
              <a:rPr lang="nl-NL" sz="1600">
                <a:solidFill>
                  <a:srgbClr val="052C34"/>
                </a:solidFill>
                <a:latin typeface="Arial"/>
                <a:ea typeface="Arial"/>
                <a:cs typeface="Arial"/>
                <a:sym typeface="Arial"/>
              </a:rPr>
              <a:t> (volgende dia)</a:t>
            </a:r>
            <a:endParaRPr sz="160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a:solidFill>
                  <a:srgbClr val="052C34"/>
                </a:solidFill>
                <a:latin typeface="Arial"/>
                <a:ea typeface="Arial"/>
                <a:cs typeface="Arial"/>
                <a:sym typeface="Arial"/>
              </a:rPr>
              <a:t>Bereken twee verschillende coalities</a:t>
            </a:r>
            <a:endParaRPr sz="18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Ga uit van een coalitie die de meerderheid heeft in de Tweede Kamer</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(Tweede Kamer bestaat uit 150 zetels, hoeveel is dan de meerderheid?)</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Maak een coalitie van partijen die bij elkaar passen</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Sommige partijen sluiten elkaar uit </a:t>
            </a:r>
            <a:endParaRPr sz="140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a:solidFill>
                <a:srgbClr val="052C34"/>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pic>
        <p:nvPicPr>
          <p:cNvPr id="162" name="Google Shape;162;p26"/>
          <p:cNvPicPr preferRelativeResize="0"/>
          <p:nvPr/>
        </p:nvPicPr>
        <p:blipFill>
          <a:blip r:embed="rId4">
            <a:alphaModFix/>
          </a:blip>
          <a:stretch>
            <a:fillRect/>
          </a:stretch>
        </p:blipFill>
        <p:spPr>
          <a:xfrm>
            <a:off x="764575" y="152400"/>
            <a:ext cx="5010197" cy="4838699"/>
          </a:xfrm>
          <a:prstGeom prst="rect">
            <a:avLst/>
          </a:prstGeom>
          <a:noFill/>
          <a:ln>
            <a:noFill/>
          </a:ln>
        </p:spPr>
      </p:pic>
      <p:sp>
        <p:nvSpPr>
          <p:cNvPr id="163" name="Google Shape;163;p26"/>
          <p:cNvSpPr txBox="1"/>
          <p:nvPr/>
        </p:nvSpPr>
        <p:spPr>
          <a:xfrm>
            <a:off x="6379775" y="210425"/>
            <a:ext cx="21042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900" dirty="0">
                <a:solidFill>
                  <a:schemeClr val="lt1"/>
                </a:solidFill>
                <a:latin typeface="Calibri"/>
                <a:ea typeface="Calibri"/>
                <a:cs typeface="Calibri"/>
                <a:sym typeface="Calibri"/>
              </a:rPr>
              <a:t>Peilingwijzer, </a:t>
            </a:r>
            <a:br>
              <a:rPr lang="nl-NL" sz="1900" dirty="0">
                <a:solidFill>
                  <a:schemeClr val="lt1"/>
                </a:solidFill>
                <a:latin typeface="Calibri"/>
                <a:ea typeface="Calibri"/>
                <a:cs typeface="Calibri"/>
                <a:sym typeface="Calibri"/>
              </a:rPr>
            </a:br>
            <a:r>
              <a:rPr lang="nl-NL" sz="1900" dirty="0">
                <a:solidFill>
                  <a:schemeClr val="lt1"/>
                </a:solidFill>
                <a:latin typeface="Calibri"/>
                <a:ea typeface="Calibri"/>
                <a:cs typeface="Calibri"/>
                <a:sym typeface="Calibri"/>
              </a:rPr>
              <a:t>17 oktober 2023</a:t>
            </a:r>
            <a:endParaRPr sz="1900" dirty="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Opbouw les</a:t>
            </a:r>
            <a:endParaRPr sz="4400">
              <a:solidFill>
                <a:schemeClr val="lt1"/>
              </a:solidFill>
              <a:latin typeface="Calibri"/>
              <a:ea typeface="Calibri"/>
              <a:cs typeface="Calibri"/>
              <a:sym typeface="Calibri"/>
            </a:endParaRPr>
          </a:p>
        </p:txBody>
      </p:sp>
      <p:sp>
        <p:nvSpPr>
          <p:cNvPr id="90" name="Google Shape;90;p14"/>
          <p:cNvSpPr txBox="1">
            <a:spLocks noGrp="1"/>
          </p:cNvSpPr>
          <p:nvPr>
            <p:ph type="body" idx="1"/>
          </p:nvPr>
        </p:nvSpPr>
        <p:spPr>
          <a:xfrm>
            <a:off x="376300" y="1358200"/>
            <a:ext cx="8517000" cy="35787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115000"/>
              </a:lnSpc>
              <a:spcBef>
                <a:spcPts val="0"/>
              </a:spcBef>
              <a:spcAft>
                <a:spcPts val="0"/>
              </a:spcAft>
              <a:buClr>
                <a:srgbClr val="052C34"/>
              </a:buClr>
              <a:buSzPts val="1800"/>
              <a:buChar char="•"/>
            </a:pPr>
            <a:r>
              <a:rPr lang="nl-NL" sz="1800">
                <a:solidFill>
                  <a:srgbClr val="052C34"/>
                </a:solidFill>
                <a:latin typeface="Arial"/>
                <a:ea typeface="Arial"/>
                <a:cs typeface="Arial"/>
                <a:sym typeface="Arial"/>
              </a:rPr>
              <a:t>Algemeen </a:t>
            </a:r>
            <a:endParaRPr sz="1800">
              <a:solidFill>
                <a:srgbClr val="052C34"/>
              </a:solidFill>
              <a:latin typeface="Arial"/>
              <a:ea typeface="Arial"/>
              <a:cs typeface="Arial"/>
              <a:sym typeface="Arial"/>
            </a:endParaRPr>
          </a:p>
          <a:p>
            <a:pPr marL="457200" marR="0" lvl="0" indent="-342900" algn="l" rtl="0">
              <a:lnSpc>
                <a:spcPct val="115000"/>
              </a:lnSpc>
              <a:spcBef>
                <a:spcPts val="0"/>
              </a:spcBef>
              <a:spcAft>
                <a:spcPts val="0"/>
              </a:spcAft>
              <a:buClr>
                <a:srgbClr val="052C34"/>
              </a:buClr>
              <a:buSzPts val="1800"/>
              <a:buChar char="•"/>
            </a:pPr>
            <a:r>
              <a:rPr lang="nl-NL" sz="1800">
                <a:solidFill>
                  <a:srgbClr val="052C34"/>
                </a:solidFill>
                <a:latin typeface="Arial"/>
                <a:ea typeface="Arial"/>
                <a:cs typeface="Arial"/>
                <a:sym typeface="Arial"/>
              </a:rPr>
              <a:t>Vijf stappen voor de verkiezingen -- &gt; meer gericht op inspraak</a:t>
            </a:r>
            <a:endParaRPr sz="1800">
              <a:solidFill>
                <a:srgbClr val="052C34"/>
              </a:solidFill>
              <a:latin typeface="Arial"/>
              <a:ea typeface="Arial"/>
              <a:cs typeface="Arial"/>
              <a:sym typeface="Arial"/>
            </a:endParaRPr>
          </a:p>
          <a:p>
            <a:pPr marL="457200" marR="0" lvl="0" indent="-342900" algn="l" rtl="0">
              <a:lnSpc>
                <a:spcPct val="115000"/>
              </a:lnSpc>
              <a:spcBef>
                <a:spcPts val="0"/>
              </a:spcBef>
              <a:spcAft>
                <a:spcPts val="0"/>
              </a:spcAft>
              <a:buClr>
                <a:srgbClr val="052C34"/>
              </a:buClr>
              <a:buSzPts val="1800"/>
              <a:buChar char="•"/>
            </a:pPr>
            <a:r>
              <a:rPr lang="nl-NL" sz="1800">
                <a:solidFill>
                  <a:srgbClr val="052C34"/>
                </a:solidFill>
                <a:latin typeface="Arial"/>
                <a:ea typeface="Arial"/>
                <a:cs typeface="Arial"/>
                <a:sym typeface="Arial"/>
              </a:rPr>
              <a:t>Verkiezingsdag en installatie</a:t>
            </a:r>
            <a:endParaRPr sz="1800">
              <a:solidFill>
                <a:srgbClr val="052C34"/>
              </a:solidFill>
              <a:latin typeface="Arial"/>
              <a:ea typeface="Arial"/>
              <a:cs typeface="Arial"/>
              <a:sym typeface="Arial"/>
            </a:endParaRPr>
          </a:p>
          <a:p>
            <a:pPr marL="457200" marR="0" lvl="0" indent="-342900" algn="l" rtl="0">
              <a:lnSpc>
                <a:spcPct val="115000"/>
              </a:lnSpc>
              <a:spcBef>
                <a:spcPts val="0"/>
              </a:spcBef>
              <a:spcAft>
                <a:spcPts val="0"/>
              </a:spcAft>
              <a:buClr>
                <a:srgbClr val="052C34"/>
              </a:buClr>
              <a:buSzPts val="1800"/>
              <a:buChar char="•"/>
            </a:pPr>
            <a:r>
              <a:rPr lang="nl-NL" sz="1800">
                <a:solidFill>
                  <a:srgbClr val="052C34"/>
                </a:solidFill>
                <a:latin typeface="Arial"/>
                <a:ea typeface="Arial"/>
                <a:cs typeface="Arial"/>
                <a:sym typeface="Arial"/>
              </a:rPr>
              <a:t>Vijf stappen na de verkiezingen - - &gt; meer gericht op daadkracht</a:t>
            </a:r>
            <a:endParaRPr sz="1800">
              <a:solidFill>
                <a:srgbClr val="052C3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98474" y="206375"/>
            <a:ext cx="8430900" cy="6399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nl-NL" sz="3659">
                <a:solidFill>
                  <a:schemeClr val="lt1"/>
                </a:solidFill>
              </a:rPr>
              <a:t>Verkiezingen horen bij het machtsdilemma </a:t>
            </a:r>
            <a:endParaRPr sz="3659">
              <a:solidFill>
                <a:schemeClr val="lt1"/>
              </a:solidFill>
              <a:latin typeface="Calibri"/>
              <a:ea typeface="Calibri"/>
              <a:cs typeface="Calibri"/>
              <a:sym typeface="Calibri"/>
            </a:endParaRPr>
          </a:p>
        </p:txBody>
      </p:sp>
      <p:pic>
        <p:nvPicPr>
          <p:cNvPr id="96" name="Google Shape;96;p15"/>
          <p:cNvPicPr preferRelativeResize="0"/>
          <p:nvPr/>
        </p:nvPicPr>
        <p:blipFill>
          <a:blip r:embed="rId4">
            <a:alphaModFix/>
          </a:blip>
          <a:stretch>
            <a:fillRect/>
          </a:stretch>
        </p:blipFill>
        <p:spPr>
          <a:xfrm>
            <a:off x="104575" y="2258771"/>
            <a:ext cx="8839201" cy="1071045"/>
          </a:xfrm>
          <a:prstGeom prst="rect">
            <a:avLst/>
          </a:prstGeom>
          <a:noFill/>
          <a:ln>
            <a:noFill/>
          </a:ln>
        </p:spPr>
      </p:pic>
      <p:sp>
        <p:nvSpPr>
          <p:cNvPr id="97" name="Google Shape;97;p15"/>
          <p:cNvSpPr txBox="1">
            <a:spLocks noGrp="1"/>
          </p:cNvSpPr>
          <p:nvPr>
            <p:ph type="body" idx="1"/>
          </p:nvPr>
        </p:nvSpPr>
        <p:spPr>
          <a:xfrm>
            <a:off x="426775" y="1560375"/>
            <a:ext cx="8517000" cy="6984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nl-NL" sz="1800">
                <a:solidFill>
                  <a:srgbClr val="052C34"/>
                </a:solidFill>
                <a:latin typeface="Arial"/>
                <a:ea typeface="Arial"/>
                <a:cs typeface="Arial"/>
                <a:sym typeface="Arial"/>
              </a:rPr>
              <a:t>Hoeveel mensen in een samenleving krijgen macht en op welke manier?</a:t>
            </a:r>
            <a:endParaRPr sz="1800">
              <a:solidFill>
                <a:srgbClr val="052C34"/>
              </a:solidFill>
              <a:latin typeface="Arial"/>
              <a:ea typeface="Arial"/>
              <a:cs typeface="Arial"/>
              <a:sym typeface="Arial"/>
            </a:endParaRPr>
          </a:p>
          <a:p>
            <a:pPr marL="0" marR="0" lvl="0" indent="0" algn="l" rtl="0">
              <a:lnSpc>
                <a:spcPct val="115000"/>
              </a:lnSpc>
              <a:spcBef>
                <a:spcPts val="0"/>
              </a:spcBef>
              <a:spcAft>
                <a:spcPts val="0"/>
              </a:spcAft>
              <a:buNone/>
            </a:pPr>
            <a:endParaRPr sz="1800">
              <a:solidFill>
                <a:srgbClr val="052C3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3"/>
              <a:buNone/>
            </a:pPr>
            <a:r>
              <a:rPr lang="nl-NL">
                <a:solidFill>
                  <a:schemeClr val="lt1"/>
                </a:solidFill>
              </a:rPr>
              <a:t>Algemeen</a:t>
            </a:r>
            <a:endParaRPr sz="4400">
              <a:solidFill>
                <a:schemeClr val="lt1"/>
              </a:solidFill>
              <a:latin typeface="Calibri"/>
              <a:ea typeface="Calibri"/>
              <a:cs typeface="Calibri"/>
              <a:sym typeface="Calibri"/>
            </a:endParaRPr>
          </a:p>
        </p:txBody>
      </p:sp>
      <p:sp>
        <p:nvSpPr>
          <p:cNvPr id="103" name="Google Shape;103;p16"/>
          <p:cNvSpPr txBox="1">
            <a:spLocks noGrp="1"/>
          </p:cNvSpPr>
          <p:nvPr>
            <p:ph type="body" idx="1"/>
          </p:nvPr>
        </p:nvSpPr>
        <p:spPr>
          <a:xfrm>
            <a:off x="376300" y="1463425"/>
            <a:ext cx="73521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500"/>
              </a:spcBef>
              <a:spcAft>
                <a:spcPts val="0"/>
              </a:spcAft>
              <a:buClr>
                <a:srgbClr val="052C34"/>
              </a:buClr>
              <a:buSzPts val="1800"/>
              <a:buChar char="•"/>
            </a:pPr>
            <a:r>
              <a:rPr lang="nl-NL" sz="1600" dirty="0">
                <a:solidFill>
                  <a:srgbClr val="052C34"/>
                </a:solidFill>
                <a:latin typeface="Arial"/>
                <a:ea typeface="Arial"/>
                <a:cs typeface="Arial"/>
                <a:sym typeface="Arial"/>
              </a:rPr>
              <a:t>Nederland is een parlementaire democratie </a:t>
            </a:r>
            <a:br>
              <a:rPr lang="nl-NL" sz="1600" dirty="0">
                <a:solidFill>
                  <a:srgbClr val="052C34"/>
                </a:solidFill>
                <a:latin typeface="Arial"/>
                <a:ea typeface="Arial"/>
                <a:cs typeface="Arial"/>
                <a:sym typeface="Arial"/>
              </a:rPr>
            </a:br>
            <a:r>
              <a:rPr lang="nl-NL" sz="1600" dirty="0">
                <a:solidFill>
                  <a:srgbClr val="052C34"/>
                </a:solidFill>
                <a:latin typeface="Arial"/>
                <a:ea typeface="Arial"/>
                <a:cs typeface="Arial"/>
                <a:sym typeface="Arial"/>
              </a:rPr>
              <a:t>- - &gt; het volk wordt vertegenwoordigd in het parlement door mensen die gekozen worden bij verkiezingen</a:t>
            </a:r>
            <a:endParaRPr sz="1600" dirty="0">
              <a:solidFill>
                <a:srgbClr val="052C34"/>
              </a:solidFill>
              <a:latin typeface="Arial"/>
              <a:ea typeface="Arial"/>
              <a:cs typeface="Arial"/>
              <a:sym typeface="Arial"/>
            </a:endParaRPr>
          </a:p>
          <a:p>
            <a:pPr marL="457200" lvl="0" indent="-330200" algn="l" rtl="0">
              <a:lnSpc>
                <a:spcPct val="90000"/>
              </a:lnSpc>
              <a:spcBef>
                <a:spcPts val="500"/>
              </a:spcBef>
              <a:spcAft>
                <a:spcPts val="0"/>
              </a:spcAft>
              <a:buClr>
                <a:srgbClr val="052C34"/>
              </a:buClr>
              <a:buSzPts val="1600"/>
              <a:buFont typeface="Arial"/>
              <a:buChar char="•"/>
            </a:pPr>
            <a:r>
              <a:rPr lang="nl-NL" sz="1600" dirty="0">
                <a:solidFill>
                  <a:srgbClr val="052C34"/>
                </a:solidFill>
                <a:latin typeface="Arial"/>
                <a:ea typeface="Arial"/>
                <a:cs typeface="Arial"/>
                <a:sym typeface="Arial"/>
              </a:rPr>
              <a:t>bij verkiezingen geldt het systeem van evenredige vertegenwoordiging </a:t>
            </a:r>
            <a:br>
              <a:rPr lang="nl-NL" sz="1600" dirty="0">
                <a:solidFill>
                  <a:srgbClr val="052C34"/>
                </a:solidFill>
                <a:latin typeface="Arial"/>
                <a:ea typeface="Arial"/>
                <a:cs typeface="Arial"/>
                <a:sym typeface="Arial"/>
              </a:rPr>
            </a:br>
            <a:r>
              <a:rPr lang="nl-NL" sz="1600" dirty="0">
                <a:solidFill>
                  <a:srgbClr val="052C34"/>
                </a:solidFill>
                <a:latin typeface="Arial"/>
                <a:ea typeface="Arial"/>
                <a:cs typeface="Arial"/>
                <a:sym typeface="Arial"/>
              </a:rPr>
              <a:t>- - &gt; percentage van de stemmen is percentage van de zetels (10% op 22 november is 15 zetels)</a:t>
            </a:r>
            <a:endParaRPr sz="1600" dirty="0">
              <a:solidFill>
                <a:srgbClr val="052C34"/>
              </a:solidFill>
              <a:latin typeface="Arial"/>
              <a:ea typeface="Arial"/>
              <a:cs typeface="Arial"/>
              <a:sym typeface="Arial"/>
            </a:endParaRPr>
          </a:p>
          <a:p>
            <a:pPr marL="457200" lvl="0" indent="-330200" algn="l" rtl="0">
              <a:lnSpc>
                <a:spcPct val="90000"/>
              </a:lnSpc>
              <a:spcBef>
                <a:spcPts val="500"/>
              </a:spcBef>
              <a:spcAft>
                <a:spcPts val="0"/>
              </a:spcAft>
              <a:buClr>
                <a:srgbClr val="052C34"/>
              </a:buClr>
              <a:buSzPts val="1600"/>
              <a:buFont typeface="Arial"/>
              <a:buChar char="•"/>
            </a:pPr>
            <a:r>
              <a:rPr lang="nl-NL" sz="1600" dirty="0">
                <a:solidFill>
                  <a:srgbClr val="052C34"/>
                </a:solidFill>
                <a:latin typeface="Arial"/>
                <a:ea typeface="Arial"/>
                <a:cs typeface="Arial"/>
                <a:sym typeface="Arial"/>
              </a:rPr>
              <a:t>verkiezingen worden elke vier jaar gehouden </a:t>
            </a:r>
            <a:br>
              <a:rPr lang="nl-NL" sz="1600" dirty="0">
                <a:solidFill>
                  <a:srgbClr val="052C34"/>
                </a:solidFill>
                <a:latin typeface="Arial"/>
                <a:ea typeface="Arial"/>
                <a:cs typeface="Arial"/>
                <a:sym typeface="Arial"/>
              </a:rPr>
            </a:br>
            <a:r>
              <a:rPr lang="nl-NL" sz="1600" dirty="0">
                <a:solidFill>
                  <a:srgbClr val="052C34"/>
                </a:solidFill>
                <a:latin typeface="Arial"/>
                <a:ea typeface="Arial"/>
                <a:cs typeface="Arial"/>
                <a:sym typeface="Arial"/>
              </a:rPr>
              <a:t>- - &gt; maar in juli 2023 kwamen de partijen in het kabinet in botsing met elkaar en daarom nu naar de stembus (net als in 2021)</a:t>
            </a:r>
            <a:endParaRPr sz="1600" dirty="0">
              <a:solidFill>
                <a:srgbClr val="052C3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Vijf stappen voor verkiezingen (1/2)</a:t>
            </a:r>
            <a:endParaRPr sz="4400">
              <a:solidFill>
                <a:schemeClr val="lt1"/>
              </a:solidFill>
              <a:latin typeface="Calibri"/>
              <a:ea typeface="Calibri"/>
              <a:cs typeface="Calibri"/>
              <a:sym typeface="Calibri"/>
            </a:endParaRPr>
          </a:p>
        </p:txBody>
      </p:sp>
      <p:sp>
        <p:nvSpPr>
          <p:cNvPr id="109" name="Google Shape;109;p17"/>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Politieke partijen bereiden zich voor</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Schrijven een verkiezingsprogramma</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Registreren bij de Kiesraad (26 partijen hebben dat in 2023 gedaan)</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Mensen gaan nadenken</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Wil ik kandidaat worden voor een partij?</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Wil ik lijsttrekker worden van mijn partij? </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Kiezers gaan nadenken</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Volgen het nieuws/kijken naar verkiezingsdebatten</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Vullen stemhulpen in om zo te kijken wat er bij past (zoals de </a:t>
            </a:r>
            <a:r>
              <a:rPr lang="nl-NL" sz="1600" u="sng" dirty="0">
                <a:solidFill>
                  <a:schemeClr val="hlink"/>
                </a:solidFill>
                <a:latin typeface="Arial"/>
                <a:ea typeface="Arial"/>
                <a:cs typeface="Arial"/>
                <a:sym typeface="Arial"/>
                <a:hlinkClick r:id="rId4"/>
              </a:rPr>
              <a:t>Stemwijzer</a:t>
            </a:r>
            <a:r>
              <a:rPr lang="nl-NL" sz="1600" dirty="0">
                <a:solidFill>
                  <a:srgbClr val="052C34"/>
                </a:solidFill>
                <a:latin typeface="Arial"/>
                <a:ea typeface="Arial"/>
                <a:cs typeface="Arial"/>
                <a:sym typeface="Arial"/>
              </a:rPr>
              <a:t>)</a:t>
            </a:r>
            <a:endParaRPr sz="1400" dirty="0">
              <a:solidFill>
                <a:srgbClr val="052C34"/>
              </a:solidFill>
              <a:latin typeface="Arial"/>
              <a:ea typeface="Arial"/>
              <a:cs typeface="Arial"/>
              <a:sym typeface="Arial"/>
            </a:endParaRPr>
          </a:p>
          <a:p>
            <a:pPr marL="800100" lvl="1" indent="-254000" algn="l" rtl="0">
              <a:lnSpc>
                <a:spcPct val="90000"/>
              </a:lnSpc>
              <a:spcBef>
                <a:spcPts val="500"/>
              </a:spcBef>
              <a:spcAft>
                <a:spcPts val="0"/>
              </a:spcAft>
              <a:buSzPts val="1400"/>
              <a:buNone/>
            </a:pPr>
            <a:endParaRPr sz="1400" dirty="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dirty="0">
              <a:solidFill>
                <a:srgbClr val="052C34"/>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Vijf stappen voor verkiezingen (2/2)</a:t>
            </a:r>
            <a:endParaRPr sz="4400">
              <a:solidFill>
                <a:schemeClr val="lt1"/>
              </a:solidFill>
              <a:latin typeface="Calibri"/>
              <a:ea typeface="Calibri"/>
              <a:cs typeface="Calibri"/>
              <a:sym typeface="Calibri"/>
            </a:endParaRPr>
          </a:p>
        </p:txBody>
      </p:sp>
      <p:sp>
        <p:nvSpPr>
          <p:cNvPr id="115" name="Google Shape;115;p18"/>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startAt="4"/>
            </a:pPr>
            <a:r>
              <a:rPr lang="nl-NL" sz="1800" dirty="0">
                <a:solidFill>
                  <a:srgbClr val="052C34"/>
                </a:solidFill>
                <a:latin typeface="Arial"/>
                <a:ea typeface="Arial"/>
                <a:cs typeface="Arial"/>
                <a:sym typeface="Arial"/>
              </a:rPr>
              <a:t>Peilingen worden belangrijker</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Een peiling is een enquête over wat mensen ‘vandaag zouden stemmen’</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Twee zaken interessant: </a:t>
            </a:r>
            <a:br>
              <a:rPr lang="nl-NL" sz="1600" dirty="0">
                <a:solidFill>
                  <a:srgbClr val="052C34"/>
                </a:solidFill>
                <a:latin typeface="Arial"/>
                <a:ea typeface="Arial"/>
                <a:cs typeface="Arial"/>
                <a:sym typeface="Arial"/>
              </a:rPr>
            </a:br>
            <a:r>
              <a:rPr lang="nl-NL" sz="1600" dirty="0">
                <a:solidFill>
                  <a:srgbClr val="052C34"/>
                </a:solidFill>
                <a:latin typeface="Arial"/>
                <a:ea typeface="Arial"/>
                <a:cs typeface="Arial"/>
                <a:sym typeface="Arial"/>
              </a:rPr>
              <a:t>1) hoe groot wordt elke partij en </a:t>
            </a:r>
            <a:br>
              <a:rPr lang="nl-NL" sz="1600" dirty="0">
                <a:solidFill>
                  <a:srgbClr val="052C34"/>
                </a:solidFill>
                <a:latin typeface="Arial"/>
                <a:ea typeface="Arial"/>
                <a:cs typeface="Arial"/>
                <a:sym typeface="Arial"/>
              </a:rPr>
            </a:br>
            <a:r>
              <a:rPr lang="nl-NL" sz="1600" dirty="0">
                <a:solidFill>
                  <a:srgbClr val="052C34"/>
                </a:solidFill>
                <a:latin typeface="Arial"/>
                <a:ea typeface="Arial"/>
                <a:cs typeface="Arial"/>
                <a:sym typeface="Arial"/>
              </a:rPr>
              <a:t>2) welke partijen hebben samen een meerderheid?</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Verschillende peilingen; de </a:t>
            </a:r>
            <a:r>
              <a:rPr lang="nl-NL" sz="1600" u="sng" dirty="0">
                <a:solidFill>
                  <a:srgbClr val="052C34"/>
                </a:solidFill>
                <a:latin typeface="Arial"/>
                <a:ea typeface="Arial"/>
                <a:cs typeface="Arial"/>
                <a:sym typeface="Arial"/>
                <a:hlinkClick r:id="rId4">
                  <a:extLst>
                    <a:ext uri="{A12FA001-AC4F-418D-AE19-62706E023703}">
                      <ahyp:hlinkClr xmlns:ahyp="http://schemas.microsoft.com/office/drawing/2018/hyperlinkcolor" val="tx"/>
                    </a:ext>
                  </a:extLst>
                </a:hlinkClick>
              </a:rPr>
              <a:t>Peilingwijzer</a:t>
            </a:r>
            <a:r>
              <a:rPr lang="nl-NL" sz="1600" dirty="0">
                <a:solidFill>
                  <a:srgbClr val="052C34"/>
                </a:solidFill>
                <a:latin typeface="Arial"/>
                <a:ea typeface="Arial"/>
                <a:cs typeface="Arial"/>
                <a:sym typeface="Arial"/>
              </a:rPr>
              <a:t> voegt ze samen</a:t>
            </a:r>
            <a:endParaRPr sz="14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startAt="4"/>
            </a:pPr>
            <a:r>
              <a:rPr lang="nl-NL" sz="1800" dirty="0">
                <a:solidFill>
                  <a:srgbClr val="052C34"/>
                </a:solidFill>
                <a:latin typeface="Arial"/>
                <a:ea typeface="Arial"/>
                <a:cs typeface="Arial"/>
                <a:sym typeface="Arial"/>
              </a:rPr>
              <a:t>Stemmen maar</a:t>
            </a:r>
            <a:endParaRPr sz="18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Op woensdagen vanaf 7.30 uur (op sommige plekken al ‘s nachts om 00.00 uur)</a:t>
            </a:r>
            <a:endParaRPr sz="1400" dirty="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dirty="0">
                <a:solidFill>
                  <a:srgbClr val="052C34"/>
                </a:solidFill>
                <a:latin typeface="Arial"/>
                <a:ea typeface="Arial"/>
                <a:cs typeface="Arial"/>
                <a:sym typeface="Arial"/>
              </a:rPr>
              <a:t>Stemlokalen sluiten woensdagavond om 21.00 uur.</a:t>
            </a:r>
            <a:endParaRPr sz="1400" dirty="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600" dirty="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400" dirty="0">
              <a:solidFill>
                <a:srgbClr val="052C34"/>
              </a:solidFill>
              <a:latin typeface="Arial"/>
              <a:ea typeface="Arial"/>
              <a:cs typeface="Arial"/>
              <a:sym typeface="Arial"/>
            </a:endParaRPr>
          </a:p>
          <a:p>
            <a:pPr marL="800100" lvl="1" indent="-254000" algn="l" rtl="0">
              <a:lnSpc>
                <a:spcPct val="90000"/>
              </a:lnSpc>
              <a:spcBef>
                <a:spcPts val="500"/>
              </a:spcBef>
              <a:spcAft>
                <a:spcPts val="0"/>
              </a:spcAft>
              <a:buClr>
                <a:srgbClr val="BF9000"/>
              </a:buClr>
              <a:buSzPts val="1400"/>
              <a:buFont typeface="Arial"/>
              <a:buNone/>
            </a:pPr>
            <a:endParaRPr sz="1400" dirty="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dirty="0">
              <a:solidFill>
                <a:srgbClr val="052C3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Opdracht</a:t>
            </a:r>
            <a:endParaRPr sz="4400">
              <a:solidFill>
                <a:schemeClr val="lt1"/>
              </a:solidFill>
              <a:latin typeface="Calibri"/>
              <a:ea typeface="Calibri"/>
              <a:cs typeface="Calibri"/>
              <a:sym typeface="Calibri"/>
            </a:endParaRPr>
          </a:p>
        </p:txBody>
      </p:sp>
      <p:sp>
        <p:nvSpPr>
          <p:cNvPr id="121" name="Google Shape;121;p19"/>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342900" algn="l" rtl="0">
              <a:lnSpc>
                <a:spcPct val="115000"/>
              </a:lnSpc>
              <a:spcBef>
                <a:spcPts val="0"/>
              </a:spcBef>
              <a:spcAft>
                <a:spcPts val="0"/>
              </a:spcAft>
              <a:buClr>
                <a:srgbClr val="052C34"/>
              </a:buClr>
              <a:buSzPts val="1800"/>
              <a:buAutoNum type="arabicParenR"/>
            </a:pPr>
            <a:r>
              <a:rPr lang="nl-NL" sz="1800">
                <a:solidFill>
                  <a:srgbClr val="052C34"/>
                </a:solidFill>
                <a:latin typeface="Arial"/>
                <a:ea typeface="Arial"/>
                <a:cs typeface="Arial"/>
                <a:sym typeface="Arial"/>
              </a:rPr>
              <a:t>Ga naar de </a:t>
            </a:r>
            <a:r>
              <a:rPr lang="nl-NL" sz="1600" u="sng">
                <a:solidFill>
                  <a:srgbClr val="052C34"/>
                </a:solidFill>
                <a:latin typeface="Arial"/>
                <a:ea typeface="Arial"/>
                <a:cs typeface="Arial"/>
                <a:sym typeface="Arial"/>
                <a:hlinkClick r:id="rId4">
                  <a:extLst>
                    <a:ext uri="{A12FA001-AC4F-418D-AE19-62706E023703}">
                      <ahyp:hlinkClr xmlns:ahyp="http://schemas.microsoft.com/office/drawing/2018/hyperlinkcolor" val="tx"/>
                    </a:ext>
                  </a:extLst>
                </a:hlinkClick>
              </a:rPr>
              <a:t>Peilingwijzer</a:t>
            </a:r>
            <a:r>
              <a:rPr lang="nl-NL" sz="1600">
                <a:solidFill>
                  <a:srgbClr val="052C34"/>
                </a:solidFill>
                <a:latin typeface="Arial"/>
                <a:ea typeface="Arial"/>
                <a:cs typeface="Arial"/>
                <a:sym typeface="Arial"/>
              </a:rPr>
              <a:t> (volgende dia)</a:t>
            </a:r>
            <a:endParaRPr sz="160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a:solidFill>
                  <a:srgbClr val="052C34"/>
                </a:solidFill>
                <a:latin typeface="Arial"/>
                <a:ea typeface="Arial"/>
                <a:cs typeface="Arial"/>
                <a:sym typeface="Arial"/>
              </a:rPr>
              <a:t>Bereken twee verschillende coalities</a:t>
            </a:r>
            <a:endParaRPr sz="18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Ga uit van een coalitie die de meerderheid heeft in de Tweede Kamer</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(Tweede Kamer bestaat uit 150 zetels, hoeveel is dan de meerderheid?)</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Maak een coalitie van partijen die bij elkaar passen</a:t>
            </a:r>
            <a:endParaRPr sz="1400">
              <a:solidFill>
                <a:srgbClr val="052C34"/>
              </a:solidFill>
              <a:latin typeface="Arial"/>
              <a:ea typeface="Arial"/>
              <a:cs typeface="Arial"/>
              <a:sym typeface="Arial"/>
            </a:endParaRPr>
          </a:p>
          <a:p>
            <a:pPr marL="800100" lvl="1" indent="-342900" algn="l" rtl="0">
              <a:lnSpc>
                <a:spcPct val="90000"/>
              </a:lnSpc>
              <a:spcBef>
                <a:spcPts val="500"/>
              </a:spcBef>
              <a:spcAft>
                <a:spcPts val="0"/>
              </a:spcAft>
              <a:buClr>
                <a:srgbClr val="052C34"/>
              </a:buClr>
              <a:buSzPts val="1400"/>
              <a:buChar char="•"/>
            </a:pPr>
            <a:r>
              <a:rPr lang="nl-NL" sz="1600">
                <a:solidFill>
                  <a:srgbClr val="052C34"/>
                </a:solidFill>
                <a:latin typeface="Arial"/>
                <a:ea typeface="Arial"/>
                <a:cs typeface="Arial"/>
                <a:sym typeface="Arial"/>
              </a:rPr>
              <a:t>Sommige partijen sluiten elkaar uit </a:t>
            </a:r>
            <a:endParaRPr sz="140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a:solidFill>
                <a:srgbClr val="052C3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598487" y="206375"/>
            <a:ext cx="7991400" cy="639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SzPct val="35352"/>
              <a:buNone/>
            </a:pPr>
            <a:r>
              <a:rPr lang="nl-NL">
                <a:solidFill>
                  <a:schemeClr val="lt1"/>
                </a:solidFill>
              </a:rPr>
              <a:t>Opdracht 1 - stemhulp</a:t>
            </a:r>
            <a:endParaRPr sz="4400">
              <a:solidFill>
                <a:schemeClr val="lt1"/>
              </a:solidFill>
              <a:latin typeface="Calibri"/>
              <a:ea typeface="Calibri"/>
              <a:cs typeface="Calibri"/>
              <a:sym typeface="Calibri"/>
            </a:endParaRPr>
          </a:p>
        </p:txBody>
      </p:sp>
      <p:sp>
        <p:nvSpPr>
          <p:cNvPr id="127" name="Google Shape;127;p20"/>
          <p:cNvSpPr txBox="1">
            <a:spLocks noGrp="1"/>
          </p:cNvSpPr>
          <p:nvPr>
            <p:ph type="body" idx="1"/>
          </p:nvPr>
        </p:nvSpPr>
        <p:spPr>
          <a:xfrm>
            <a:off x="376300" y="1463425"/>
            <a:ext cx="8517000" cy="29268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None/>
            </a:pPr>
            <a:r>
              <a:rPr lang="nl-NL" sz="1800" dirty="0">
                <a:solidFill>
                  <a:srgbClr val="052C34"/>
                </a:solidFill>
                <a:latin typeface="Arial"/>
                <a:ea typeface="Arial"/>
                <a:cs typeface="Arial"/>
                <a:sym typeface="Arial"/>
              </a:rPr>
              <a:t>Welke partij past bij jou? Vul twee stemhulpen in en vergelijk de resultaten.</a:t>
            </a:r>
            <a:endParaRPr sz="16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Ga naar </a:t>
            </a:r>
            <a:r>
              <a:rPr lang="nl-NL" sz="1800" u="sng" dirty="0">
                <a:solidFill>
                  <a:schemeClr val="hlink"/>
                </a:solidFill>
                <a:latin typeface="Arial"/>
                <a:ea typeface="Arial"/>
                <a:cs typeface="Arial"/>
                <a:sym typeface="Arial"/>
                <a:hlinkClick r:id="rId4"/>
              </a:rPr>
              <a:t>www.stemwijzer.nl</a:t>
            </a:r>
            <a:r>
              <a:rPr lang="nl-NL" sz="1800" dirty="0">
                <a:solidFill>
                  <a:srgbClr val="052C34"/>
                </a:solidFill>
                <a:latin typeface="Arial"/>
                <a:ea typeface="Arial"/>
                <a:cs typeface="Arial"/>
                <a:sym typeface="Arial"/>
              </a:rPr>
              <a:t> en vul de stemwijzer voor deze verkiezingen. Maak een screenprint van het resultaat.</a:t>
            </a:r>
            <a:endParaRPr sz="18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AutoNum type="arabicParenR"/>
            </a:pPr>
            <a:r>
              <a:rPr lang="nl-NL" sz="1800" dirty="0">
                <a:solidFill>
                  <a:srgbClr val="052C34"/>
                </a:solidFill>
                <a:latin typeface="Arial"/>
                <a:ea typeface="Arial"/>
                <a:cs typeface="Arial"/>
                <a:sym typeface="Arial"/>
              </a:rPr>
              <a:t>Ga naar </a:t>
            </a:r>
            <a:r>
              <a:rPr lang="nl-NL" sz="1800" u="sng" dirty="0">
                <a:solidFill>
                  <a:schemeClr val="hlink"/>
                </a:solidFill>
                <a:latin typeface="Arial"/>
                <a:ea typeface="Arial"/>
                <a:cs typeface="Arial"/>
                <a:sym typeface="Arial"/>
                <a:hlinkClick r:id="rId5"/>
              </a:rPr>
              <a:t>www.kieskompas.nl</a:t>
            </a:r>
            <a:r>
              <a:rPr lang="nl-NL" sz="1800" dirty="0">
                <a:solidFill>
                  <a:srgbClr val="052C34"/>
                </a:solidFill>
                <a:latin typeface="Arial"/>
                <a:ea typeface="Arial"/>
                <a:cs typeface="Arial"/>
                <a:sym typeface="Arial"/>
              </a:rPr>
              <a:t> en vul de stemwijzer voor deze verkiezingen. Maak een screenprint van het resultaat.</a:t>
            </a:r>
            <a:endParaRPr sz="18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Font typeface="Arial"/>
              <a:buAutoNum type="arabicParenR"/>
            </a:pPr>
            <a:r>
              <a:rPr lang="nl-NL" sz="1800" dirty="0">
                <a:solidFill>
                  <a:srgbClr val="052C34"/>
                </a:solidFill>
                <a:latin typeface="Arial"/>
                <a:ea typeface="Arial"/>
                <a:cs typeface="Arial"/>
                <a:sym typeface="Arial"/>
              </a:rPr>
              <a:t>Vergelijk beide resultaten met elkaar.</a:t>
            </a:r>
            <a:endParaRPr sz="1800" dirty="0">
              <a:solidFill>
                <a:srgbClr val="052C34"/>
              </a:solidFill>
              <a:latin typeface="Arial"/>
              <a:ea typeface="Arial"/>
              <a:cs typeface="Arial"/>
              <a:sym typeface="Arial"/>
            </a:endParaRPr>
          </a:p>
          <a:p>
            <a:pPr marL="914400" lvl="1" indent="-342900" algn="l" rtl="0">
              <a:lnSpc>
                <a:spcPct val="115000"/>
              </a:lnSpc>
              <a:spcBef>
                <a:spcPts val="0"/>
              </a:spcBef>
              <a:spcAft>
                <a:spcPts val="0"/>
              </a:spcAft>
              <a:buClr>
                <a:srgbClr val="052C34"/>
              </a:buClr>
              <a:buSzPts val="1800"/>
              <a:buFont typeface="Arial"/>
              <a:buChar char="•"/>
            </a:pPr>
            <a:r>
              <a:rPr lang="nl-NL" sz="1800" dirty="0">
                <a:solidFill>
                  <a:srgbClr val="052C34"/>
                </a:solidFill>
                <a:latin typeface="Arial"/>
                <a:ea typeface="Arial"/>
                <a:cs typeface="Arial"/>
                <a:sym typeface="Arial"/>
              </a:rPr>
              <a:t>Waarin lijken de uitslagen op elkaar?</a:t>
            </a:r>
            <a:endParaRPr sz="1800" dirty="0">
              <a:solidFill>
                <a:srgbClr val="052C34"/>
              </a:solidFill>
              <a:latin typeface="Arial"/>
              <a:ea typeface="Arial"/>
              <a:cs typeface="Arial"/>
              <a:sym typeface="Arial"/>
            </a:endParaRPr>
          </a:p>
          <a:p>
            <a:pPr marL="914400" lvl="1" indent="-342900" algn="l" rtl="0">
              <a:lnSpc>
                <a:spcPct val="115000"/>
              </a:lnSpc>
              <a:spcBef>
                <a:spcPts val="0"/>
              </a:spcBef>
              <a:spcAft>
                <a:spcPts val="0"/>
              </a:spcAft>
              <a:buClr>
                <a:srgbClr val="052C34"/>
              </a:buClr>
              <a:buSzPts val="1800"/>
              <a:buFont typeface="Arial"/>
              <a:buChar char="•"/>
            </a:pPr>
            <a:r>
              <a:rPr lang="nl-NL" sz="1800" dirty="0">
                <a:solidFill>
                  <a:srgbClr val="052C34"/>
                </a:solidFill>
                <a:latin typeface="Arial"/>
                <a:ea typeface="Arial"/>
                <a:cs typeface="Arial"/>
                <a:sym typeface="Arial"/>
              </a:rPr>
              <a:t>Waarin verschillen de uitslagen van elkaar?</a:t>
            </a:r>
            <a:endParaRPr sz="1800" dirty="0">
              <a:solidFill>
                <a:srgbClr val="052C34"/>
              </a:solidFill>
              <a:latin typeface="Arial"/>
              <a:ea typeface="Arial"/>
              <a:cs typeface="Arial"/>
              <a:sym typeface="Arial"/>
            </a:endParaRPr>
          </a:p>
          <a:p>
            <a:pPr marL="457200" lvl="0" indent="-342900" algn="l" rtl="0">
              <a:lnSpc>
                <a:spcPct val="115000"/>
              </a:lnSpc>
              <a:spcBef>
                <a:spcPts val="0"/>
              </a:spcBef>
              <a:spcAft>
                <a:spcPts val="0"/>
              </a:spcAft>
              <a:buClr>
                <a:srgbClr val="052C34"/>
              </a:buClr>
              <a:buSzPts val="1800"/>
              <a:buFont typeface="Arial"/>
              <a:buAutoNum type="arabicParenR"/>
            </a:pPr>
            <a:r>
              <a:rPr lang="nl-NL" sz="1800" dirty="0">
                <a:solidFill>
                  <a:srgbClr val="052C34"/>
                </a:solidFill>
                <a:latin typeface="Arial"/>
                <a:ea typeface="Arial"/>
                <a:cs typeface="Arial"/>
                <a:sym typeface="Arial"/>
              </a:rPr>
              <a:t>Bespreek jouw resultaten met die van een klasgenoot.</a:t>
            </a:r>
            <a:endParaRPr sz="1800" dirty="0">
              <a:solidFill>
                <a:srgbClr val="052C34"/>
              </a:solidFill>
              <a:latin typeface="Arial"/>
              <a:ea typeface="Arial"/>
              <a:cs typeface="Arial"/>
              <a:sym typeface="Arial"/>
            </a:endParaRPr>
          </a:p>
          <a:p>
            <a:pPr marL="0" lvl="0" indent="0" algn="l" rtl="0">
              <a:lnSpc>
                <a:spcPct val="150000"/>
              </a:lnSpc>
              <a:spcBef>
                <a:spcPts val="0"/>
              </a:spcBef>
              <a:spcAft>
                <a:spcPts val="0"/>
              </a:spcAft>
              <a:buSzPts val="1800"/>
              <a:buNone/>
            </a:pPr>
            <a:endParaRPr sz="1800" dirty="0">
              <a:solidFill>
                <a:srgbClr val="052C3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pic>
        <p:nvPicPr>
          <p:cNvPr id="132" name="Google Shape;132;p21"/>
          <p:cNvPicPr preferRelativeResize="0"/>
          <p:nvPr/>
        </p:nvPicPr>
        <p:blipFill>
          <a:blip r:embed="rId4">
            <a:alphaModFix/>
          </a:blip>
          <a:stretch>
            <a:fillRect/>
          </a:stretch>
        </p:blipFill>
        <p:spPr>
          <a:xfrm>
            <a:off x="764575" y="152400"/>
            <a:ext cx="5010197" cy="4838699"/>
          </a:xfrm>
          <a:prstGeom prst="rect">
            <a:avLst/>
          </a:prstGeom>
          <a:noFill/>
          <a:ln>
            <a:noFill/>
          </a:ln>
        </p:spPr>
      </p:pic>
      <p:sp>
        <p:nvSpPr>
          <p:cNvPr id="133" name="Google Shape;133;p21"/>
          <p:cNvSpPr txBox="1"/>
          <p:nvPr/>
        </p:nvSpPr>
        <p:spPr>
          <a:xfrm>
            <a:off x="6379775" y="210425"/>
            <a:ext cx="21042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900">
                <a:solidFill>
                  <a:schemeClr val="lt1"/>
                </a:solidFill>
                <a:latin typeface="Calibri"/>
                <a:ea typeface="Calibri"/>
                <a:cs typeface="Calibri"/>
                <a:sym typeface="Calibri"/>
              </a:rPr>
              <a:t>Peilingwijzer, </a:t>
            </a:r>
            <a:br>
              <a:rPr lang="nl-NL" sz="1900">
                <a:solidFill>
                  <a:schemeClr val="lt1"/>
                </a:solidFill>
                <a:latin typeface="Calibri"/>
                <a:ea typeface="Calibri"/>
                <a:cs typeface="Calibri"/>
                <a:sym typeface="Calibri"/>
              </a:rPr>
            </a:br>
            <a:r>
              <a:rPr lang="nl-NL" sz="1900">
                <a:solidFill>
                  <a:schemeClr val="lt1"/>
                </a:solidFill>
                <a:latin typeface="Calibri"/>
                <a:ea typeface="Calibri"/>
                <a:cs typeface="Calibri"/>
                <a:sym typeface="Calibri"/>
              </a:rPr>
              <a:t>17 oktober 2023</a:t>
            </a:r>
            <a:endParaRPr sz="19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793</Words>
  <Application>Microsoft Office PowerPoint</Application>
  <PresentationFormat>Diavoorstelling (16:9)</PresentationFormat>
  <Paragraphs>90</Paragraphs>
  <Slides>15</Slides>
  <Notes>15</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15</vt:i4>
      </vt:variant>
    </vt:vector>
  </HeadingPairs>
  <TitlesOfParts>
    <vt:vector size="19" baseType="lpstr">
      <vt:lpstr>Raleway</vt:lpstr>
      <vt:lpstr>Calibri</vt:lpstr>
      <vt:lpstr>Arial</vt:lpstr>
      <vt:lpstr>Office Theme</vt:lpstr>
      <vt:lpstr>PowerPoint-presentatie</vt:lpstr>
      <vt:lpstr>Opbouw les</vt:lpstr>
      <vt:lpstr>Verkiezingen horen bij het machtsdilemma </vt:lpstr>
      <vt:lpstr>Algemeen</vt:lpstr>
      <vt:lpstr>Vijf stappen voor verkiezingen (1/2)</vt:lpstr>
      <vt:lpstr>Vijf stappen voor verkiezingen (2/2)</vt:lpstr>
      <vt:lpstr>Opdracht</vt:lpstr>
      <vt:lpstr>Opdracht 1 - stemhulp</vt:lpstr>
      <vt:lpstr>PowerPoint-presentatie</vt:lpstr>
      <vt:lpstr>Verkiezingsdag en installatie</vt:lpstr>
      <vt:lpstr>Vijf stappen na de verkiezingen (1/2)</vt:lpstr>
      <vt:lpstr>Vijf stappen na de verkiezingen (1/2)</vt:lpstr>
      <vt:lpstr>Opdracht 2 - coalitie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Hans</dc:creator>
  <cp:lastModifiedBy>hans berkenbos</cp:lastModifiedBy>
  <cp:revision>2</cp:revision>
  <dcterms:modified xsi:type="dcterms:W3CDTF">2023-10-26T11:25:46Z</dcterms:modified>
</cp:coreProperties>
</file>