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146847058" r:id="rId8"/>
    <p:sldId id="2146847059" r:id="rId9"/>
    <p:sldId id="2146847060" r:id="rId10"/>
    <p:sldId id="263" r:id="rId11"/>
    <p:sldId id="265" r:id="rId12"/>
    <p:sldId id="266" r:id="rId13"/>
    <p:sldId id="2146847061" r:id="rId14"/>
    <p:sldId id="2146847066" r:id="rId15"/>
    <p:sldId id="2146847065" r:id="rId16"/>
    <p:sldId id="2146847068" r:id="rId17"/>
    <p:sldId id="2146847067" r:id="rId18"/>
    <p:sldId id="2146847062" r:id="rId19"/>
    <p:sldId id="268" r:id="rId20"/>
    <p:sldId id="2146847055" r:id="rId21"/>
    <p:sldId id="2146847063" r:id="rId22"/>
    <p:sldId id="2146847064" r:id="rId23"/>
    <p:sldId id="269" r:id="rId24"/>
    <p:sldId id="2146847056" r:id="rId25"/>
    <p:sldId id="2146847057"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7C8D4-574B-43CD-B826-2F03E6CAF94D}" v="13" dt="2024-07-29T10:05:45.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04" autoAdjust="0"/>
    <p:restoredTop sz="94660"/>
  </p:normalViewPr>
  <p:slideViewPr>
    <p:cSldViewPr snapToGrid="0">
      <p:cViewPr varScale="1">
        <p:scale>
          <a:sx n="69" d="100"/>
          <a:sy n="69" d="100"/>
        </p:scale>
        <p:origin x="8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heiotacademy.co/" TargetMode="External"/><Relationship Id="rId2" Type="http://schemas.openxmlformats.org/officeDocument/2006/relationships/hyperlink" Target="https://www.uniconvergetech.in/" TargetMode="External"/><Relationship Id="rId1" Type="http://schemas.openxmlformats.org/officeDocument/2006/relationships/slideLayout" Target="../slideLayouts/slideLayout2.xml"/><Relationship Id="rId4" Type="http://schemas.openxmlformats.org/officeDocument/2006/relationships/hyperlink" Target="https://mail.edunetmail.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a:t>” FORECASTING OF SMART CITY TRAFFIC PATTERNS”</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Name- </a:t>
            </a:r>
            <a:r>
              <a:rPr lang="en-US" sz="2000" b="1" err="1">
                <a:solidFill>
                  <a:schemeClr val="accent1">
                    <a:lumMod val="75000"/>
                  </a:schemeClr>
                </a:solidFill>
                <a:latin typeface="Arial"/>
                <a:cs typeface="Arial"/>
              </a:rPr>
              <a:t>Jayvanti</a:t>
            </a:r>
            <a:r>
              <a:rPr lang="en-US" sz="2000" b="1">
                <a:solidFill>
                  <a:schemeClr val="accent1">
                    <a:lumMod val="75000"/>
                  </a:schemeClr>
                </a:solidFill>
                <a:latin typeface="Arial"/>
                <a:cs typeface="Arial"/>
              </a:rPr>
              <a:t> Palwe</a:t>
            </a:r>
          </a:p>
          <a:p>
            <a:pPr marL="457200" indent="-457200">
              <a:buAutoNum type="arabicPeriod"/>
            </a:pPr>
            <a:r>
              <a:rPr lang="en-US" sz="2000" b="1">
                <a:solidFill>
                  <a:schemeClr val="accent1">
                    <a:lumMod val="75000"/>
                  </a:schemeClr>
                </a:solidFill>
                <a:latin typeface="Arial"/>
                <a:cs typeface="Arial"/>
              </a:rPr>
              <a:t>College Name-Dhole Patil College Of Engineering</a:t>
            </a:r>
          </a:p>
          <a:p>
            <a:pPr marL="457200" indent="-457200">
              <a:buAutoNum type="arabicPeriod"/>
            </a:pPr>
            <a:r>
              <a:rPr lang="en-US" sz="2000" b="1">
                <a:solidFill>
                  <a:schemeClr val="accent1">
                    <a:lumMod val="75000"/>
                  </a:schemeClr>
                </a:solidFill>
                <a:latin typeface="Arial"/>
                <a:cs typeface="Arial"/>
              </a:rPr>
              <a:t>Branch- E&amp;TC</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AC225-965E-C818-2520-74F84BBF5FB9}"/>
              </a:ext>
            </a:extLst>
          </p:cNvPr>
          <p:cNvSpPr txBox="1"/>
          <p:nvPr/>
        </p:nvSpPr>
        <p:spPr>
          <a:xfrm>
            <a:off x="457200" y="791737"/>
            <a:ext cx="10983951" cy="5909310"/>
          </a:xfrm>
          <a:prstGeom prst="rect">
            <a:avLst/>
          </a:prstGeom>
          <a:noFill/>
        </p:spPr>
        <p:txBody>
          <a:bodyPr wrap="square">
            <a:spAutoFit/>
          </a:bodyPr>
          <a:lstStyle/>
          <a:p>
            <a:pPr marL="342900" indent="-342900">
              <a:buFont typeface="Wingdings" panose="05000000000000000000" pitchFamily="2" charset="2"/>
              <a:buChar char="§"/>
            </a:pPr>
            <a:r>
              <a:rPr lang="en-US" sz="2400" b="1"/>
              <a:t>Deployment in Real-Time</a:t>
            </a:r>
            <a:r>
              <a:rPr lang="en-US" b="1"/>
              <a:t>:</a:t>
            </a:r>
          </a:p>
          <a:p>
            <a:endParaRPr lang="en-US" b="1"/>
          </a:p>
          <a:p>
            <a:pPr marL="342900" indent="-342900">
              <a:buFont typeface="Wingdings" panose="05000000000000000000" pitchFamily="2" charset="2"/>
              <a:buChar char="Ø"/>
            </a:pPr>
            <a:r>
              <a:rPr lang="en-US" b="1"/>
              <a:t>Real-Time Data Integration</a:t>
            </a:r>
            <a:r>
              <a:rPr lang="en-US"/>
              <a:t>: Implementing mechanisms to ingest and process real-time data from traffic sensors, GPS devices, and other sources.</a:t>
            </a:r>
          </a:p>
          <a:p>
            <a:r>
              <a:rPr lang="en-US"/>
              <a:t> </a:t>
            </a:r>
          </a:p>
          <a:p>
            <a:pPr marL="285750" indent="-285750">
              <a:buFont typeface="Wingdings" panose="05000000000000000000" pitchFamily="2" charset="2"/>
              <a:buChar char="Ø"/>
            </a:pPr>
            <a:r>
              <a:rPr lang="en-US" b="1"/>
              <a:t>scalability and Efficiency</a:t>
            </a:r>
            <a:r>
              <a:rPr lang="en-US"/>
              <a:t>: Ensuring algorithms are deployed in a scalable and efficient manner to handle the dynamic nature of traffic data in a smart city environment.</a:t>
            </a:r>
          </a:p>
          <a:p>
            <a:endParaRPr lang="en-US"/>
          </a:p>
          <a:p>
            <a:pPr marL="342900" indent="-342900">
              <a:buFont typeface="Wingdings" panose="05000000000000000000" pitchFamily="2" charset="2"/>
              <a:buChar char="Ø"/>
            </a:pPr>
            <a:r>
              <a:rPr lang="en-US" b="1"/>
              <a:t>Integration with Decision Support Systems</a:t>
            </a:r>
            <a:r>
              <a:rPr lang="en-US"/>
              <a:t>: Integrating forecasting models with decision support systems used by city planners, transportation authorities, and emergency services to enhance operational efficiency and responsiveness</a:t>
            </a:r>
          </a:p>
          <a:p>
            <a:pPr marL="342900" indent="-342900">
              <a:buFont typeface="Wingdings" panose="05000000000000000000" pitchFamily="2" charset="2"/>
              <a:buChar char="Ø"/>
            </a:pPr>
            <a:endParaRPr lang="en-US"/>
          </a:p>
          <a:p>
            <a:pPr marL="342900" indent="-342900">
              <a:buFont typeface="Wingdings" panose="05000000000000000000" pitchFamily="2" charset="2"/>
              <a:buChar char="§"/>
            </a:pPr>
            <a:r>
              <a:rPr lang="en-US" sz="2400" b="1"/>
              <a:t>Visualization and Reporting</a:t>
            </a:r>
            <a:r>
              <a:rPr lang="en-US" sz="2400"/>
              <a:t>:</a:t>
            </a:r>
          </a:p>
          <a:p>
            <a:endParaRPr lang="en-US" sz="2400"/>
          </a:p>
          <a:p>
            <a:pPr marL="285750" indent="-285750">
              <a:buFont typeface="Wingdings" panose="05000000000000000000" pitchFamily="2" charset="2"/>
              <a:buChar char="Ø"/>
            </a:pPr>
            <a:r>
              <a:rPr lang="en-US" b="1"/>
              <a:t>Visualizing Predictions</a:t>
            </a:r>
            <a:r>
              <a:rPr lang="en-US"/>
              <a:t>: Generating visualizations such as maps, graphs, and dashboards to communicate forecasted traffic patterns effectively.</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b="1"/>
              <a:t>Reporting</a:t>
            </a:r>
            <a:r>
              <a:rPr lang="en-US"/>
              <a:t>: Providing comprehensive reports and insights derived from the forecasting models to stakeholders and decision-makers.</a:t>
            </a:r>
          </a:p>
          <a:p>
            <a:pPr marL="342900" indent="-342900">
              <a:buFont typeface="Wingdings" panose="05000000000000000000" pitchFamily="2" charset="2"/>
              <a:buChar char="Ø"/>
            </a:pPr>
            <a:endParaRPr lang="en-IN"/>
          </a:p>
        </p:txBody>
      </p:sp>
    </p:spTree>
    <p:extLst>
      <p:ext uri="{BB962C8B-B14F-4D97-AF65-F5344CB8AC3E}">
        <p14:creationId xmlns:p14="http://schemas.microsoft.com/office/powerpoint/2010/main" val="401889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215D-EA3B-D634-1F6C-66D9312C3D7D}"/>
              </a:ext>
            </a:extLst>
          </p:cNvPr>
          <p:cNvSpPr>
            <a:spLocks noGrp="1"/>
          </p:cNvSpPr>
          <p:nvPr>
            <p:ph type="title"/>
          </p:nvPr>
        </p:nvSpPr>
        <p:spPr/>
        <p:txBody>
          <a:bodyPr>
            <a:normAutofit fontScale="90000"/>
          </a:bodyPr>
          <a:lstStyle/>
          <a:p>
            <a:r>
              <a:rPr lang="en-IN" dirty="0">
                <a:solidFill>
                  <a:schemeClr val="accent1">
                    <a:lumMod val="60000"/>
                    <a:lumOff val="40000"/>
                  </a:schemeClr>
                </a:solidFill>
              </a:rPr>
              <a:t>RESULT</a:t>
            </a:r>
          </a:p>
        </p:txBody>
      </p:sp>
      <p:pic>
        <p:nvPicPr>
          <p:cNvPr id="6" name="Content Placeholder 5" descr="A screenshot of a graph&#10;&#10;Description automatically generated">
            <a:extLst>
              <a:ext uri="{FF2B5EF4-FFF2-40B4-BE49-F238E27FC236}">
                <a16:creationId xmlns:a16="http://schemas.microsoft.com/office/drawing/2014/main" id="{7B2CF3A7-8BFD-41E9-DE86-C6C3DE4BDC76}"/>
              </a:ext>
            </a:extLst>
          </p:cNvPr>
          <p:cNvPicPr>
            <a:picLocks noGrp="1" noChangeAspect="1"/>
          </p:cNvPicPr>
          <p:nvPr>
            <p:ph sz="half" idx="1"/>
          </p:nvPr>
        </p:nvPicPr>
        <p:blipFill>
          <a:blip r:embed="rId2"/>
          <a:stretch>
            <a:fillRect/>
          </a:stretch>
        </p:blipFill>
        <p:spPr>
          <a:xfrm>
            <a:off x="1053974" y="1392238"/>
            <a:ext cx="4248402" cy="4468812"/>
          </a:xfrm>
        </p:spPr>
      </p:pic>
      <p:pic>
        <p:nvPicPr>
          <p:cNvPr id="8" name="Content Placeholder 7" descr="A screenshot of a graph&#10;&#10;Description automatically generated">
            <a:extLst>
              <a:ext uri="{FF2B5EF4-FFF2-40B4-BE49-F238E27FC236}">
                <a16:creationId xmlns:a16="http://schemas.microsoft.com/office/drawing/2014/main" id="{60A3B02D-A0C5-BD7F-3BF9-C697909FB616}"/>
              </a:ext>
            </a:extLst>
          </p:cNvPr>
          <p:cNvPicPr>
            <a:picLocks noGrp="1" noChangeAspect="1"/>
          </p:cNvPicPr>
          <p:nvPr>
            <p:ph sz="half" idx="2"/>
          </p:nvPr>
        </p:nvPicPr>
        <p:blipFill>
          <a:blip r:embed="rId3"/>
          <a:stretch>
            <a:fillRect/>
          </a:stretch>
        </p:blipFill>
        <p:spPr>
          <a:xfrm>
            <a:off x="6004561" y="1392238"/>
            <a:ext cx="4145279" cy="4468812"/>
          </a:xfrm>
        </p:spPr>
      </p:pic>
    </p:spTree>
    <p:extLst>
      <p:ext uri="{BB962C8B-B14F-4D97-AF65-F5344CB8AC3E}">
        <p14:creationId xmlns:p14="http://schemas.microsoft.com/office/powerpoint/2010/main" val="137592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4E39-1233-7CEE-B3F9-5ADDB11E1D3A}"/>
              </a:ext>
            </a:extLst>
          </p:cNvPr>
          <p:cNvSpPr>
            <a:spLocks noGrp="1"/>
          </p:cNvSpPr>
          <p:nvPr>
            <p:ph type="title"/>
          </p:nvPr>
        </p:nvSpPr>
        <p:spPr/>
        <p:txBody>
          <a:bodyPr>
            <a:normAutofit fontScale="90000"/>
          </a:bodyPr>
          <a:lstStyle/>
          <a:p>
            <a:endParaRPr lang="en-IN"/>
          </a:p>
        </p:txBody>
      </p:sp>
      <p:pic>
        <p:nvPicPr>
          <p:cNvPr id="12" name="Content Placeholder 11" descr="A screenshot of a graph&#10;&#10;Description automatically generated">
            <a:extLst>
              <a:ext uri="{FF2B5EF4-FFF2-40B4-BE49-F238E27FC236}">
                <a16:creationId xmlns:a16="http://schemas.microsoft.com/office/drawing/2014/main" id="{EAFDAC96-CF40-E742-02BA-AC44D4806DE6}"/>
              </a:ext>
            </a:extLst>
          </p:cNvPr>
          <p:cNvPicPr>
            <a:picLocks noGrp="1" noChangeAspect="1"/>
          </p:cNvPicPr>
          <p:nvPr>
            <p:ph sz="half" idx="2"/>
          </p:nvPr>
        </p:nvPicPr>
        <p:blipFill>
          <a:blip r:embed="rId2"/>
          <a:stretch>
            <a:fillRect/>
          </a:stretch>
        </p:blipFill>
        <p:spPr>
          <a:xfrm>
            <a:off x="6096001" y="1392238"/>
            <a:ext cx="4198686" cy="4468812"/>
          </a:xfrm>
        </p:spPr>
      </p:pic>
      <p:pic>
        <p:nvPicPr>
          <p:cNvPr id="10" name="Content Placeholder 9" descr="A screenshot of a graph&#10;&#10;Description automatically generated">
            <a:extLst>
              <a:ext uri="{FF2B5EF4-FFF2-40B4-BE49-F238E27FC236}">
                <a16:creationId xmlns:a16="http://schemas.microsoft.com/office/drawing/2014/main" id="{07218667-61A9-0CB0-B955-FDEAFEB3BA42}"/>
              </a:ext>
            </a:extLst>
          </p:cNvPr>
          <p:cNvPicPr>
            <a:picLocks noGrp="1" noChangeAspect="1"/>
          </p:cNvPicPr>
          <p:nvPr>
            <p:ph sz="half" idx="1"/>
          </p:nvPr>
        </p:nvPicPr>
        <p:blipFill>
          <a:blip r:embed="rId3"/>
          <a:stretch>
            <a:fillRect/>
          </a:stretch>
        </p:blipFill>
        <p:spPr>
          <a:xfrm>
            <a:off x="1078832" y="1392238"/>
            <a:ext cx="4198686" cy="4468812"/>
          </a:xfrm>
        </p:spPr>
      </p:pic>
    </p:spTree>
    <p:extLst>
      <p:ext uri="{BB962C8B-B14F-4D97-AF65-F5344CB8AC3E}">
        <p14:creationId xmlns:p14="http://schemas.microsoft.com/office/powerpoint/2010/main" val="215213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B02D-A423-8A60-BE09-B90C6B307F81}"/>
              </a:ext>
            </a:extLst>
          </p:cNvPr>
          <p:cNvSpPr>
            <a:spLocks noGrp="1"/>
          </p:cNvSpPr>
          <p:nvPr>
            <p:ph type="title"/>
          </p:nvPr>
        </p:nvSpPr>
        <p:spPr/>
        <p:txBody>
          <a:bodyPr/>
          <a:lstStyle/>
          <a:p>
            <a:r>
              <a:rPr lang="en-IN" dirty="0"/>
              <a:t>OUTPUT</a:t>
            </a:r>
          </a:p>
        </p:txBody>
      </p:sp>
      <p:pic>
        <p:nvPicPr>
          <p:cNvPr id="5" name="Content Placeholder 4" descr="A screen shot of a computer screen&#10;&#10;Description automatically generated">
            <a:extLst>
              <a:ext uri="{FF2B5EF4-FFF2-40B4-BE49-F238E27FC236}">
                <a16:creationId xmlns:a16="http://schemas.microsoft.com/office/drawing/2014/main" id="{5EDCA1C2-43D6-D136-5872-074FDF7493DC}"/>
              </a:ext>
            </a:extLst>
          </p:cNvPr>
          <p:cNvPicPr>
            <a:picLocks noGrp="1" noChangeAspect="1"/>
          </p:cNvPicPr>
          <p:nvPr>
            <p:ph idx="1"/>
          </p:nvPr>
        </p:nvPicPr>
        <p:blipFill>
          <a:blip r:embed="rId2"/>
          <a:stretch>
            <a:fillRect/>
          </a:stretch>
        </p:blipFill>
        <p:spPr>
          <a:xfrm>
            <a:off x="1168400" y="1301750"/>
            <a:ext cx="8392160" cy="4673600"/>
          </a:xfrm>
        </p:spPr>
      </p:pic>
    </p:spTree>
    <p:extLst>
      <p:ext uri="{BB962C8B-B14F-4D97-AF65-F5344CB8AC3E}">
        <p14:creationId xmlns:p14="http://schemas.microsoft.com/office/powerpoint/2010/main" val="24017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8805-5D64-90D6-1F65-52829FEC1267}"/>
              </a:ext>
            </a:extLst>
          </p:cNvPr>
          <p:cNvSpPr>
            <a:spLocks noGrp="1"/>
          </p:cNvSpPr>
          <p:nvPr>
            <p:ph type="title"/>
          </p:nvPr>
        </p:nvSpPr>
        <p:spPr/>
        <p:txBody>
          <a:bodyPr>
            <a:normAutofit fontScale="90000"/>
          </a:bodyPr>
          <a:lstStyle/>
          <a:p>
            <a:endParaRPr lang="en-IN"/>
          </a:p>
        </p:txBody>
      </p:sp>
      <p:pic>
        <p:nvPicPr>
          <p:cNvPr id="14" name="Content Placeholder 13" descr="A screenshot of a graph&#10;&#10;Description automatically generated">
            <a:extLst>
              <a:ext uri="{FF2B5EF4-FFF2-40B4-BE49-F238E27FC236}">
                <a16:creationId xmlns:a16="http://schemas.microsoft.com/office/drawing/2014/main" id="{A1E36B41-7F3C-69B6-3451-D06C49FFEA7C}"/>
              </a:ext>
            </a:extLst>
          </p:cNvPr>
          <p:cNvPicPr>
            <a:picLocks noGrp="1" noChangeAspect="1"/>
          </p:cNvPicPr>
          <p:nvPr>
            <p:ph sz="half" idx="1"/>
          </p:nvPr>
        </p:nvPicPr>
        <p:blipFill>
          <a:blip r:embed="rId2"/>
          <a:stretch>
            <a:fillRect/>
          </a:stretch>
        </p:blipFill>
        <p:spPr>
          <a:xfrm>
            <a:off x="679839" y="1392238"/>
            <a:ext cx="4857361" cy="4468812"/>
          </a:xfrm>
        </p:spPr>
      </p:pic>
      <p:pic>
        <p:nvPicPr>
          <p:cNvPr id="16" name="Content Placeholder 15" descr="A screenshot of a graph&#10;&#10;Description automatically generated">
            <a:extLst>
              <a:ext uri="{FF2B5EF4-FFF2-40B4-BE49-F238E27FC236}">
                <a16:creationId xmlns:a16="http://schemas.microsoft.com/office/drawing/2014/main" id="{8B96DC8F-D48D-EA09-B7C2-7743DA2D7218}"/>
              </a:ext>
            </a:extLst>
          </p:cNvPr>
          <p:cNvPicPr>
            <a:picLocks noGrp="1" noChangeAspect="1"/>
          </p:cNvPicPr>
          <p:nvPr>
            <p:ph sz="half" idx="2"/>
          </p:nvPr>
        </p:nvPicPr>
        <p:blipFill>
          <a:blip r:embed="rId3"/>
          <a:stretch>
            <a:fillRect/>
          </a:stretch>
        </p:blipFill>
        <p:spPr>
          <a:xfrm>
            <a:off x="5913120" y="1392238"/>
            <a:ext cx="4500880" cy="4468812"/>
          </a:xfrm>
        </p:spPr>
      </p:pic>
    </p:spTree>
    <p:extLst>
      <p:ext uri="{BB962C8B-B14F-4D97-AF65-F5344CB8AC3E}">
        <p14:creationId xmlns:p14="http://schemas.microsoft.com/office/powerpoint/2010/main" val="59467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F27AB-5CE3-F9D1-D767-A94FAF5C0989}"/>
              </a:ext>
            </a:extLst>
          </p:cNvPr>
          <p:cNvSpPr txBox="1"/>
          <p:nvPr/>
        </p:nvSpPr>
        <p:spPr>
          <a:xfrm>
            <a:off x="769434" y="925551"/>
            <a:ext cx="10036098" cy="3293209"/>
          </a:xfrm>
          <a:prstGeom prst="rect">
            <a:avLst/>
          </a:prstGeom>
          <a:noFill/>
        </p:spPr>
        <p:txBody>
          <a:bodyPr wrap="square">
            <a:spAutoFit/>
          </a:bodyPr>
          <a:lstStyle/>
          <a:p>
            <a:r>
              <a:rPr lang="en-US" sz="2400" b="1"/>
              <a:t>Durability: </a:t>
            </a:r>
          </a:p>
          <a:p>
            <a:endParaRPr lang="en-US"/>
          </a:p>
          <a:p>
            <a:r>
              <a:rPr lang="en-US"/>
              <a:t>• Issue: The system needs to be reliable and durable for long-term use. </a:t>
            </a:r>
          </a:p>
          <a:p>
            <a:r>
              <a:rPr lang="en-US"/>
              <a:t>• Solution: Conducted stress testing and ensured robust error handling mechanisms are in place. </a:t>
            </a:r>
          </a:p>
          <a:p>
            <a:endParaRPr lang="en-US"/>
          </a:p>
          <a:p>
            <a:r>
              <a:rPr lang="en-US" sz="2000" b="1"/>
              <a:t>Implemented regular model retraining to maintain performance over time. Power Consumption:</a:t>
            </a:r>
            <a:r>
              <a:rPr lang="en-US"/>
              <a:t> </a:t>
            </a:r>
          </a:p>
          <a:p>
            <a:endParaRPr lang="en-US"/>
          </a:p>
          <a:p>
            <a:r>
              <a:rPr lang="en-US"/>
              <a:t>• Issue: The system should be energy-efficient, especially if deployed on edge devices. </a:t>
            </a:r>
          </a:p>
          <a:p>
            <a:r>
              <a:rPr lang="en-US"/>
              <a:t>• Solution: Used efficient algorithms and optimized the code to reduce power consumption.    Considered deploying on energy-efficient hardware if needed. </a:t>
            </a:r>
            <a:endParaRPr lang="en-IN"/>
          </a:p>
        </p:txBody>
      </p:sp>
    </p:spTree>
    <p:extLst>
      <p:ext uri="{BB962C8B-B14F-4D97-AF65-F5344CB8AC3E}">
        <p14:creationId xmlns:p14="http://schemas.microsoft.com/office/powerpoint/2010/main" val="240967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800"/>
              <a:t>In conclusion, our endeavor in forecasting smart city traffic patterns has not only delivered tangible benefits in terms of improved traffic management and urban planning but has also laid the foundation for a smarter, more connected city. By harnessing data-driven insights and fostering collaboration, we are committed to shaping a future where urban mobility is efficient, sustainable, and inclusive.</a:t>
            </a:r>
          </a:p>
          <a:p>
            <a:pPr marL="305435" indent="-305435"/>
            <a:r>
              <a:rPr lang="en-US" sz="1800" b="1"/>
              <a:t>Impact on Urban Mobility</a:t>
            </a:r>
            <a:r>
              <a:rPr lang="en-US" sz="1800"/>
              <a:t>: The implementation of forecasting models has positively impacted urban mobility. By anticipating traffic flows and congestion hotspots, we have enabled proactive measures to optimize traffic management and enhance commuter experiences.</a:t>
            </a:r>
          </a:p>
          <a:p>
            <a:pPr marL="305435" indent="-305435"/>
            <a:r>
              <a:rPr lang="en-US" sz="1800" b="1"/>
              <a:t>Support for Infrastructure Planning</a:t>
            </a:r>
            <a:r>
              <a:rPr lang="en-US" sz="1800"/>
              <a:t>: Our forecasts have informed infrastructure development and urban planning initiatives. By predicting future traffic demands, we have guided the expansion of road networks, public transit systems, and other critical infrastructure</a:t>
            </a:r>
            <a:r>
              <a:rPr lang="en-US" sz="2000"/>
              <a:t>.</a:t>
            </a:r>
          </a:p>
          <a:p>
            <a:pPr marL="305435" indent="-305435"/>
            <a:r>
              <a:rPr lang="en-US" sz="2000" b="1"/>
              <a:t>Continuous Improvement</a:t>
            </a:r>
            <a:r>
              <a:rPr lang="en-US" sz="2000"/>
              <a:t>: The project highlighted the importance of continuous improvement and adaptation. Feedback loops and ongoing data analysis have allowed us to refine our models, ensuring they remain responsive to evolving city dynamics and user needs.</a:t>
            </a:r>
            <a:endParaRPr lang="en-IN" sz="200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
        <p:nvSpPr>
          <p:cNvPr id="4" name="TextBox 3">
            <a:extLst>
              <a:ext uri="{FF2B5EF4-FFF2-40B4-BE49-F238E27FC236}">
                <a16:creationId xmlns:a16="http://schemas.microsoft.com/office/drawing/2014/main" id="{62FD02A0-1966-F32D-AAB3-EB7AE27F23B1}"/>
              </a:ext>
            </a:extLst>
          </p:cNvPr>
          <p:cNvSpPr txBox="1"/>
          <p:nvPr/>
        </p:nvSpPr>
        <p:spPr>
          <a:xfrm>
            <a:off x="626713" y="1374955"/>
            <a:ext cx="11029616" cy="4801314"/>
          </a:xfrm>
          <a:prstGeom prst="rect">
            <a:avLst/>
          </a:prstGeom>
          <a:noFill/>
        </p:spPr>
        <p:txBody>
          <a:bodyPr wrap="square">
            <a:spAutoFit/>
          </a:bodyPr>
          <a:lstStyle/>
          <a:p>
            <a:r>
              <a:rPr lang="en-US"/>
              <a:t>While the project achieved significant milestones, there are several areas for future work that could further enhance the utility and robustness of the traffic pattern prediction model. Due to time constraints, some ideas and enhancements were not implemented but hold promise for future development: </a:t>
            </a:r>
          </a:p>
          <a:p>
            <a:endParaRPr lang="en-US"/>
          </a:p>
          <a:p>
            <a:r>
              <a:rPr lang="en-US" b="1"/>
              <a:t>• Deployment Using Flask </a:t>
            </a:r>
          </a:p>
          <a:p>
            <a:endParaRPr lang="en-US"/>
          </a:p>
          <a:p>
            <a:r>
              <a:rPr lang="en-US"/>
              <a:t>One of the major future enhancements would be to deploy the traffic prediction model using Flask. This would involve creating a web application that allows city planners and traffic management authorities to interact with the model in real-time. Key components of this future work include: </a:t>
            </a:r>
          </a:p>
          <a:p>
            <a:endParaRPr lang="en-US"/>
          </a:p>
          <a:p>
            <a:r>
              <a:rPr lang="en-US" b="1"/>
              <a:t>• User Interface (UI):</a:t>
            </a:r>
          </a:p>
          <a:p>
            <a:endParaRPr lang="en-US"/>
          </a:p>
          <a:p>
            <a:r>
              <a:rPr lang="en-US"/>
              <a:t> Develop a user-friendly interface where users can input parameters such as date, time, and specific junctions to get traffic predictions.</a:t>
            </a:r>
          </a:p>
          <a:p>
            <a:endParaRPr lang="en-US" b="1"/>
          </a:p>
          <a:p>
            <a:r>
              <a:rPr lang="en-US" b="1"/>
              <a:t>• API Development</a:t>
            </a:r>
            <a:r>
              <a:rPr lang="en-US"/>
              <a:t>: </a:t>
            </a:r>
          </a:p>
          <a:p>
            <a:r>
              <a:rPr lang="en-US"/>
              <a:t> Create RESTful APIs using Flask to handle requests and responses between the user interface and the model.</a:t>
            </a:r>
            <a:endParaRPr lang="en-IN"/>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B2344-E120-1204-C4FC-CB550CAA0EE7}"/>
              </a:ext>
            </a:extLst>
          </p:cNvPr>
          <p:cNvSpPr txBox="1"/>
          <p:nvPr/>
        </p:nvSpPr>
        <p:spPr>
          <a:xfrm>
            <a:off x="470209" y="786579"/>
            <a:ext cx="11251581" cy="5355312"/>
          </a:xfrm>
          <a:prstGeom prst="rect">
            <a:avLst/>
          </a:prstGeom>
          <a:noFill/>
        </p:spPr>
        <p:txBody>
          <a:bodyPr wrap="square">
            <a:spAutoFit/>
          </a:bodyPr>
          <a:lstStyle/>
          <a:p>
            <a:r>
              <a:rPr lang="en-US"/>
              <a:t>• </a:t>
            </a:r>
            <a:r>
              <a:rPr lang="en-US" b="1"/>
              <a:t>Real-Time Data Collection Currently</a:t>
            </a:r>
            <a:r>
              <a:rPr lang="en-US"/>
              <a:t>, </a:t>
            </a:r>
          </a:p>
          <a:p>
            <a:endParaRPr lang="en-US"/>
          </a:p>
          <a:p>
            <a:r>
              <a:rPr lang="en-US"/>
              <a:t>the model is based on historical traffic data provided in the dataset. To enhance the accuracy and reliability of predictions, real-time data collection using actual sensors could be integrated. Future work in this area includes: </a:t>
            </a:r>
          </a:p>
          <a:p>
            <a:endParaRPr lang="en-US"/>
          </a:p>
          <a:p>
            <a:r>
              <a:rPr lang="en-US"/>
              <a:t>• </a:t>
            </a:r>
            <a:r>
              <a:rPr lang="en-US" b="1"/>
              <a:t>Sensor Integration: </a:t>
            </a:r>
          </a:p>
          <a:p>
            <a:endParaRPr lang="en-US" b="1"/>
          </a:p>
          <a:p>
            <a:r>
              <a:rPr lang="en-US"/>
              <a:t>Deploy IoT sensors at various junctions to collect real-time traffic data, including vehicle counts, speeds, and congestion levels. </a:t>
            </a:r>
          </a:p>
          <a:p>
            <a:endParaRPr lang="en-US" b="1"/>
          </a:p>
          <a:p>
            <a:r>
              <a:rPr lang="en-US" b="1"/>
              <a:t>• Data Pipeline:</a:t>
            </a:r>
          </a:p>
          <a:p>
            <a:endParaRPr lang="en-US" b="1"/>
          </a:p>
          <a:p>
            <a:r>
              <a:rPr lang="en-US" b="1"/>
              <a:t> </a:t>
            </a:r>
            <a:r>
              <a:rPr lang="en-US"/>
              <a:t>Establish a robust data pipeline to ingest, preprocess, and store real-time data from sensors. This could involve using cloud services for scalable data storage and processing.</a:t>
            </a:r>
          </a:p>
          <a:p>
            <a:endParaRPr lang="en-US"/>
          </a:p>
          <a:p>
            <a:r>
              <a:rPr lang="en-US"/>
              <a:t>• </a:t>
            </a:r>
            <a:r>
              <a:rPr lang="en-US" b="1"/>
              <a:t>Model Retraining: </a:t>
            </a:r>
          </a:p>
          <a:p>
            <a:endParaRPr lang="en-US" b="1"/>
          </a:p>
          <a:p>
            <a:r>
              <a:rPr lang="en-US"/>
              <a:t>Implement mechanisms for continuous model retraining with the influx of </a:t>
            </a:r>
            <a:r>
              <a:rPr lang="en-US" err="1"/>
              <a:t>realtime</a:t>
            </a:r>
            <a:r>
              <a:rPr lang="en-US"/>
              <a:t> data to ensure that the model remains accurate and up-to-date with the latest traffic patterns. </a:t>
            </a:r>
          </a:p>
        </p:txBody>
      </p:sp>
    </p:spTree>
    <p:extLst>
      <p:ext uri="{BB962C8B-B14F-4D97-AF65-F5344CB8AC3E}">
        <p14:creationId xmlns:p14="http://schemas.microsoft.com/office/powerpoint/2010/main" val="1890834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63788-F3BC-495B-F6BE-E416FBF6D427}"/>
              </a:ext>
            </a:extLst>
          </p:cNvPr>
          <p:cNvSpPr txBox="1"/>
          <p:nvPr/>
        </p:nvSpPr>
        <p:spPr>
          <a:xfrm>
            <a:off x="635620" y="869796"/>
            <a:ext cx="10972800" cy="5355312"/>
          </a:xfrm>
          <a:prstGeom prst="rect">
            <a:avLst/>
          </a:prstGeom>
          <a:noFill/>
        </p:spPr>
        <p:txBody>
          <a:bodyPr wrap="square">
            <a:spAutoFit/>
          </a:bodyPr>
          <a:lstStyle/>
          <a:p>
            <a:r>
              <a:rPr lang="en-US"/>
              <a:t>• </a:t>
            </a:r>
            <a:r>
              <a:rPr lang="en-US" b="1"/>
              <a:t>Advanced Modeling Techniques</a:t>
            </a:r>
          </a:p>
          <a:p>
            <a:endParaRPr lang="en-US" b="1"/>
          </a:p>
          <a:p>
            <a:r>
              <a:rPr lang="en-US" b="1"/>
              <a:t> </a:t>
            </a:r>
            <a:r>
              <a:rPr lang="en-US"/>
              <a:t>Exploring more advanced modeling techniques and algorithms could further improve prediction accuracy. Some potential future enhancements include: </a:t>
            </a:r>
          </a:p>
          <a:p>
            <a:endParaRPr lang="en-US"/>
          </a:p>
          <a:p>
            <a:r>
              <a:rPr lang="en-US"/>
              <a:t>• </a:t>
            </a:r>
            <a:r>
              <a:rPr lang="en-US" b="1"/>
              <a:t>Deep Learning Models:</a:t>
            </a:r>
          </a:p>
          <a:p>
            <a:endParaRPr lang="en-US" b="1"/>
          </a:p>
          <a:p>
            <a:r>
              <a:rPr lang="en-US" b="1"/>
              <a:t> </a:t>
            </a:r>
            <a:r>
              <a:rPr lang="en-US"/>
              <a:t>Investigate the use of deep learning models such as Recurrent Neural Networks (RNNs) or Long Short-Term Memory (LSTM) networks, which are well-suited for timeseries prediction tasks.</a:t>
            </a:r>
          </a:p>
          <a:p>
            <a:endParaRPr lang="en-US"/>
          </a:p>
          <a:p>
            <a:r>
              <a:rPr lang="en-US"/>
              <a:t>• </a:t>
            </a:r>
            <a:r>
              <a:rPr lang="en-US" b="1"/>
              <a:t>Ensemble Methods: </a:t>
            </a:r>
          </a:p>
          <a:p>
            <a:endParaRPr lang="en-US"/>
          </a:p>
          <a:p>
            <a:r>
              <a:rPr lang="en-US"/>
              <a:t>Combine multiple models, including LGBM, Random Forest, and deep learning models, in an ensemble approach to leverage the strengths of each model for better predictions. </a:t>
            </a:r>
          </a:p>
          <a:p>
            <a:endParaRPr lang="en-US" b="1"/>
          </a:p>
          <a:p>
            <a:r>
              <a:rPr lang="en-US"/>
              <a:t>. </a:t>
            </a:r>
            <a:r>
              <a:rPr lang="en-US" b="1"/>
              <a:t>• Enhanced Data Visualization</a:t>
            </a:r>
          </a:p>
          <a:p>
            <a:endParaRPr lang="en-US" b="1"/>
          </a:p>
          <a:p>
            <a:r>
              <a:rPr lang="en-US"/>
              <a:t> Improving the visualization aspects of the project can provide more actionable insights to stakeholders. Future work could focus on: </a:t>
            </a:r>
          </a:p>
        </p:txBody>
      </p:sp>
    </p:spTree>
    <p:extLst>
      <p:ext uri="{BB962C8B-B14F-4D97-AF65-F5344CB8AC3E}">
        <p14:creationId xmlns:p14="http://schemas.microsoft.com/office/powerpoint/2010/main" val="186739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a:hlinkClick r:id="rId2"/>
              </a:rPr>
              <a:t>https://www.uniconvergetech.in/</a:t>
            </a:r>
            <a:endParaRPr lang="en-IN" sz="2400"/>
          </a:p>
          <a:p>
            <a:pPr marL="305435" indent="-305435"/>
            <a:r>
              <a:rPr lang="en-IN" sz="2400">
                <a:hlinkClick r:id="rId3"/>
              </a:rPr>
              <a:t>https://www.theiotacademy.co/</a:t>
            </a:r>
            <a:endParaRPr lang="en-IN" sz="2400"/>
          </a:p>
          <a:p>
            <a:pPr marL="305435" indent="-305435"/>
            <a:r>
              <a:rPr lang="en-IN" sz="2400">
                <a:hlinkClick r:id="rId4"/>
              </a:rPr>
              <a:t>https://mail.edunetmail.com/</a:t>
            </a:r>
            <a:endParaRPr lang="en-IN" sz="2400"/>
          </a:p>
          <a:p>
            <a:pPr marL="0" indent="0">
              <a:buNone/>
            </a:pPr>
            <a:endParaRPr lang="en-IN" sz="1800" b="1"/>
          </a:p>
          <a:p>
            <a:pPr marL="0" indent="0">
              <a:buNone/>
            </a:pPr>
            <a:endParaRPr lang="en-IN" sz="2400"/>
          </a:p>
          <a:p>
            <a:pPr marL="0" indent="0">
              <a:buNone/>
            </a:pPr>
            <a:endParaRPr lang="en-IN" sz="2400"/>
          </a:p>
          <a:p>
            <a:pPr marL="305435" indent="-305435"/>
            <a:endParaRPr lang="en-IN" sz="2400"/>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2F73-7BF1-1780-5E27-26B07FB68EC1}"/>
              </a:ext>
            </a:extLst>
          </p:cNvPr>
          <p:cNvSpPr>
            <a:spLocks noGrp="1"/>
          </p:cNvSpPr>
          <p:nvPr>
            <p:ph type="title"/>
          </p:nvPr>
        </p:nvSpPr>
        <p:spPr/>
        <p:txBody>
          <a:bodyPr/>
          <a:lstStyle/>
          <a:p>
            <a:r>
              <a:rPr lang="en-US"/>
              <a:t>Certificate1</a:t>
            </a:r>
          </a:p>
        </p:txBody>
      </p:sp>
      <p:pic>
        <p:nvPicPr>
          <p:cNvPr id="9" name="Content Placeholder 8" descr="A screenshot of a computer&#10;&#10;Description automatically generated">
            <a:extLst>
              <a:ext uri="{FF2B5EF4-FFF2-40B4-BE49-F238E27FC236}">
                <a16:creationId xmlns:a16="http://schemas.microsoft.com/office/drawing/2014/main" id="{B18D54C3-F755-B5A7-268E-A3F8031AC2BD}"/>
              </a:ext>
            </a:extLst>
          </p:cNvPr>
          <p:cNvPicPr>
            <a:picLocks noGrp="1" noChangeAspect="1"/>
          </p:cNvPicPr>
          <p:nvPr>
            <p:ph idx="1"/>
          </p:nvPr>
        </p:nvPicPr>
        <p:blipFill>
          <a:blip r:embed="rId2"/>
          <a:stretch>
            <a:fillRect/>
          </a:stretch>
        </p:blipFill>
        <p:spPr>
          <a:xfrm>
            <a:off x="3103397" y="1301750"/>
            <a:ext cx="5985205" cy="4673600"/>
          </a:xfrm>
        </p:spPr>
      </p:pic>
    </p:spTree>
    <p:extLst>
      <p:ext uri="{BB962C8B-B14F-4D97-AF65-F5344CB8AC3E}">
        <p14:creationId xmlns:p14="http://schemas.microsoft.com/office/powerpoint/2010/main" val="22092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6528-CBFF-E512-4A49-BC905533638F}"/>
              </a:ext>
            </a:extLst>
          </p:cNvPr>
          <p:cNvSpPr>
            <a:spLocks noGrp="1"/>
          </p:cNvSpPr>
          <p:nvPr>
            <p:ph type="title"/>
          </p:nvPr>
        </p:nvSpPr>
        <p:spPr/>
        <p:txBody>
          <a:bodyPr/>
          <a:lstStyle/>
          <a:p>
            <a:r>
              <a:rPr lang="en-US"/>
              <a:t>Cetificate 2</a:t>
            </a:r>
          </a:p>
        </p:txBody>
      </p:sp>
      <p:pic>
        <p:nvPicPr>
          <p:cNvPr id="11" name="Content Placeholder 10" descr="A screenshot of a computer&#10;&#10;Description automatically generated">
            <a:extLst>
              <a:ext uri="{FF2B5EF4-FFF2-40B4-BE49-F238E27FC236}">
                <a16:creationId xmlns:a16="http://schemas.microsoft.com/office/drawing/2014/main" id="{41EA233B-AB6F-A69C-0E95-D4B1187BC5F2}"/>
              </a:ext>
            </a:extLst>
          </p:cNvPr>
          <p:cNvPicPr>
            <a:picLocks noGrp="1" noChangeAspect="1"/>
          </p:cNvPicPr>
          <p:nvPr>
            <p:ph idx="1"/>
          </p:nvPr>
        </p:nvPicPr>
        <p:blipFill>
          <a:blip r:embed="rId2"/>
          <a:stretch>
            <a:fillRect/>
          </a:stretch>
        </p:blipFill>
        <p:spPr>
          <a:xfrm>
            <a:off x="3096914" y="1301750"/>
            <a:ext cx="5998172" cy="4673600"/>
          </a:xfrm>
        </p:spPr>
      </p:pic>
    </p:spTree>
    <p:extLst>
      <p:ext uri="{BB962C8B-B14F-4D97-AF65-F5344CB8AC3E}">
        <p14:creationId xmlns:p14="http://schemas.microsoft.com/office/powerpoint/2010/main" val="367189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140866"/>
          </a:xfrm>
        </p:spPr>
        <p:txBody>
          <a:bodyPr>
            <a:normAutofit fontScale="92500" lnSpcReduction="20000"/>
          </a:bodyPr>
          <a:lstStyle/>
          <a:p>
            <a:pPr marL="305435" indent="-305435"/>
            <a:r>
              <a:rPr lang="en-US" sz="1900"/>
              <a:t>The project aims to analyze and predict traffic patterns in a smart city using advanced data science techniques. The goal is to develop a predictive model capable of accurately forecasting traffic congestion at various city junctions, thereby aiding in improved traffic management and reducing congestion. With rapid urbanization and an increasing number of vehicles on the roads, traffic congestion has become a significant challenge for city planners and administrators. Traditional traffic management systems, which rely on static and historical data, often fall short in addressing the dynamic nature of urban traffic. Consequently, there is a pressing need for innovative solutions that leverage real-time data and advanced analytics to predict and manage traffic flow more effectively. </a:t>
            </a:r>
          </a:p>
          <a:p>
            <a:pPr marL="305435" indent="-305435"/>
            <a:r>
              <a:rPr lang="en-US" sz="2000" b="1"/>
              <a:t>Detailed Explanation: </a:t>
            </a:r>
            <a:r>
              <a:rPr lang="en-US" sz="1900"/>
              <a:t>The specific objectives of this project are to: </a:t>
            </a:r>
          </a:p>
          <a:p>
            <a:pPr marL="305435" indent="-305435"/>
            <a:r>
              <a:rPr lang="en-US" sz="1900" b="1"/>
              <a:t>1. Understand Traffic Patterns</a:t>
            </a:r>
            <a:r>
              <a:rPr lang="en-US" sz="2200"/>
              <a:t>: </a:t>
            </a:r>
            <a:r>
              <a:rPr lang="en-US" sz="1900"/>
              <a:t>-</a:t>
            </a:r>
            <a:r>
              <a:rPr lang="en-US" sz="1900" b="1"/>
              <a:t> </a:t>
            </a:r>
            <a:r>
              <a:rPr lang="en-US" sz="1900"/>
              <a:t>Collect and analyze traffic data from multiple junctions within the city. - Identify the factors influencing traffic flow, such as time of day, day of the week, and special events. - Examine historical traffic data to discern patterns and trends that can inform predictive models</a:t>
            </a:r>
            <a:r>
              <a:rPr lang="en-US"/>
              <a:t>.</a:t>
            </a:r>
          </a:p>
          <a:p>
            <a:pPr marL="305435" indent="-305435"/>
            <a:r>
              <a:rPr lang="en-US"/>
              <a:t> </a:t>
            </a:r>
            <a:r>
              <a:rPr lang="en-US" sz="1900" b="1"/>
              <a:t>2. Data Preprocessing</a:t>
            </a:r>
            <a:r>
              <a:rPr lang="en-US" sz="1900"/>
              <a:t>: - Handle missing or null values in the dataset to ensure the accuracy and reliability of the data. - Transform datetime information into meaningful features such as day, month, year, and hour to capture temporal patterns. - Clean the data to remove any inconsistencies or anomalies that could skew the analysis. </a:t>
            </a:r>
          </a:p>
          <a:p>
            <a:pPr marL="305435" indent="-305435"/>
            <a:r>
              <a:rPr lang="en-US" sz="1900" b="1"/>
              <a:t>3. Exploratory Data Analysis (EDA</a:t>
            </a:r>
            <a:r>
              <a:rPr lang="en-US" sz="1900"/>
              <a:t>): - Visualize the traffic data using histograms, time-series plots, count plots, and scatter plots to gain insights into traffic behavior.</a:t>
            </a:r>
            <a:endParaRPr lang="en-IN" sz="190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2A575-45E6-1179-1EA0-DE23E59E3D24}"/>
              </a:ext>
            </a:extLst>
          </p:cNvPr>
          <p:cNvSpPr txBox="1"/>
          <p:nvPr/>
        </p:nvSpPr>
        <p:spPr>
          <a:xfrm>
            <a:off x="501805" y="836339"/>
            <a:ext cx="11307337" cy="5447645"/>
          </a:xfrm>
          <a:prstGeom prst="rect">
            <a:avLst/>
          </a:prstGeom>
          <a:noFill/>
        </p:spPr>
        <p:txBody>
          <a:bodyPr wrap="square">
            <a:spAutoFit/>
          </a:bodyPr>
          <a:lstStyle/>
          <a:p>
            <a:pPr marL="285750" indent="-285750">
              <a:buFont typeface="Wingdings" panose="05000000000000000000" pitchFamily="2" charset="2"/>
              <a:buChar char="Ø"/>
            </a:pPr>
            <a:r>
              <a:rPr lang="en-US"/>
              <a:t>Determine peak traffic hours and analyze variations in traffic volume across different junctions and times. </a:t>
            </a:r>
          </a:p>
          <a:p>
            <a:pPr marL="285750" indent="-285750">
              <a:buFont typeface="Wingdings" panose="05000000000000000000" pitchFamily="2" charset="2"/>
              <a:buChar char="Ø"/>
            </a:pPr>
            <a:r>
              <a:rPr lang="en-US"/>
              <a:t>Identify correlations between different variables to inform the development of predictive models.</a:t>
            </a:r>
          </a:p>
          <a:p>
            <a:endParaRPr lang="en-US"/>
          </a:p>
          <a:p>
            <a:pPr marL="285750" indent="-285750">
              <a:buFont typeface="Wingdings" panose="05000000000000000000" pitchFamily="2" charset="2"/>
              <a:buChar char="§"/>
            </a:pPr>
            <a:r>
              <a:rPr lang="en-US" b="1"/>
              <a:t>4. Model Development: - </a:t>
            </a:r>
            <a:r>
              <a:rPr lang="en-US"/>
              <a:t>Train various machine learning models, starting with linear regression to establish a   baseline performance.</a:t>
            </a:r>
          </a:p>
          <a:p>
            <a:r>
              <a:rPr lang="en-US"/>
              <a:t>     - Explore more advanced models such as Light Gradient Boosting Machine (LGBM) and Random Forest </a:t>
            </a:r>
          </a:p>
          <a:p>
            <a:r>
              <a:rPr lang="en-US"/>
              <a:t>       improve predictive accuracy. </a:t>
            </a:r>
          </a:p>
          <a:p>
            <a:r>
              <a:rPr lang="en-US"/>
              <a:t>      - Evaluate model performance using metrics like Mean Absolute Error (MAE), Mean Squared Error (MSE), and </a:t>
            </a:r>
          </a:p>
          <a:p>
            <a:r>
              <a:rPr lang="en-US"/>
              <a:t>       R-squared (R²) to select the best model for traffic prediction.</a:t>
            </a:r>
          </a:p>
          <a:p>
            <a:endParaRPr lang="en-US"/>
          </a:p>
          <a:p>
            <a:pPr marL="285750" indent="-285750">
              <a:buFont typeface="Wingdings" panose="05000000000000000000" pitchFamily="2" charset="2"/>
              <a:buChar char="v"/>
            </a:pPr>
            <a:r>
              <a:rPr lang="en-US">
                <a:solidFill>
                  <a:srgbClr val="0070C0"/>
                </a:solidFill>
              </a:rPr>
              <a:t> </a:t>
            </a:r>
            <a:r>
              <a:rPr lang="en-US" sz="2400" b="1">
                <a:solidFill>
                  <a:srgbClr val="0070C0"/>
                </a:solidFill>
              </a:rPr>
              <a:t>Needs and Significance: </a:t>
            </a:r>
            <a:r>
              <a:rPr lang="en-US"/>
              <a:t>The need for this project arises from the increasing challenges posed by urban traffic congestion. Efficient traffic management is crucial for several reasons:</a:t>
            </a:r>
          </a:p>
          <a:p>
            <a:endParaRPr lang="en-IN" b="1"/>
          </a:p>
          <a:p>
            <a:pPr marL="342900" indent="-342900">
              <a:buFont typeface="+mj-lt"/>
              <a:buAutoNum type="arabicPeriod"/>
            </a:pPr>
            <a:r>
              <a:rPr lang="en-IN" b="1"/>
              <a:t>Reducing Commuter Stress</a:t>
            </a:r>
            <a:r>
              <a:rPr lang="en-IN"/>
              <a:t>:</a:t>
            </a:r>
          </a:p>
          <a:p>
            <a:r>
              <a:rPr lang="en-US"/>
              <a:t>      - Traffic congestion leads to longer travel times, increased fuel consumption, and heightened stress commuter. </a:t>
            </a:r>
          </a:p>
          <a:p>
            <a:r>
              <a:rPr lang="en-US"/>
              <a:t>       </a:t>
            </a:r>
          </a:p>
          <a:p>
            <a:r>
              <a:rPr lang="en-US"/>
              <a:t>      -By predicting and managing traffic flow, the project aims to alleviate these issues and enhance the overall</a:t>
            </a:r>
          </a:p>
          <a:p>
            <a:r>
              <a:rPr lang="en-US" b="1"/>
              <a:t>       </a:t>
            </a:r>
            <a:r>
              <a:rPr lang="en-US"/>
              <a:t>commuting experience</a:t>
            </a:r>
          </a:p>
          <a:p>
            <a:pPr lvl="2"/>
            <a:endParaRPr lang="en-IN" b="1"/>
          </a:p>
        </p:txBody>
      </p:sp>
    </p:spTree>
    <p:extLst>
      <p:ext uri="{BB962C8B-B14F-4D97-AF65-F5344CB8AC3E}">
        <p14:creationId xmlns:p14="http://schemas.microsoft.com/office/powerpoint/2010/main" val="176797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0D2242-6FA4-4C00-DE86-D8F5FE627D10}"/>
              </a:ext>
            </a:extLst>
          </p:cNvPr>
          <p:cNvSpPr txBox="1"/>
          <p:nvPr/>
        </p:nvSpPr>
        <p:spPr>
          <a:xfrm>
            <a:off x="431181" y="1070516"/>
            <a:ext cx="11329638" cy="4370427"/>
          </a:xfrm>
          <a:prstGeom prst="rect">
            <a:avLst/>
          </a:prstGeom>
          <a:noFill/>
        </p:spPr>
        <p:txBody>
          <a:bodyPr wrap="square">
            <a:spAutoFit/>
          </a:bodyPr>
          <a:lstStyle/>
          <a:p>
            <a:r>
              <a:rPr lang="en-US" b="1"/>
              <a:t>2. Environmental Impact</a:t>
            </a:r>
            <a:r>
              <a:rPr lang="en-US" sz="2000"/>
              <a:t>: - </a:t>
            </a:r>
            <a:r>
              <a:rPr lang="en-US"/>
              <a:t>Congested traffic contributes to higher emissions of greenhouse gases and pollutants. Efficient traffic management can help reduce the environmental footprint of urban transportation by minimizing idle times and optimizing routes. </a:t>
            </a:r>
          </a:p>
          <a:p>
            <a:r>
              <a:rPr lang="en-US" b="1"/>
              <a:t>3. Economic Benefits</a:t>
            </a:r>
            <a:r>
              <a:rPr lang="en-US" sz="2000"/>
              <a:t>: -</a:t>
            </a:r>
            <a:r>
              <a:rPr lang="en-US" b="1"/>
              <a:t> </a:t>
            </a:r>
            <a:r>
              <a:rPr lang="en-US"/>
              <a:t>Traffic congestion has significant economic costs, including lost productivity, increased transportation costs, and delays in goods and services delivery. Improving traffic flow can enhance economic efficiency and productivity. </a:t>
            </a:r>
          </a:p>
          <a:p>
            <a:r>
              <a:rPr lang="en-US" b="1"/>
              <a:t>4. Safety</a:t>
            </a:r>
            <a:r>
              <a:rPr lang="en-US" sz="2000" b="1"/>
              <a:t>: - </a:t>
            </a:r>
            <a:r>
              <a:rPr lang="en-US"/>
              <a:t>High traffic congestion is often associated with an increased risk of accidents. By predicting traffic patterns and managing congestion, the project can contribute to safer road conditions and reduce the likelihood of traffic accidents.</a:t>
            </a:r>
          </a:p>
          <a:p>
            <a:r>
              <a:rPr lang="en-US"/>
              <a:t> </a:t>
            </a:r>
            <a:r>
              <a:rPr lang="en-US" b="1"/>
              <a:t>5. Urban Planning</a:t>
            </a:r>
            <a:r>
              <a:rPr lang="en-US" sz="2000" b="1"/>
              <a:t>: - </a:t>
            </a:r>
            <a:r>
              <a:rPr lang="en-US"/>
              <a:t>Data-driven insights from the project can inform urban planning and infrastructure development. City planners can use the predictions to design better road networks, optimize traffic signal timings, and plan for future transportation needs. In summary, this project addresses a critical urban challenge by leveraging data science to develop a smart traffic management solution. The predictive model aims to enhance traffic flow, reduce congestion, and contribute to the development of more efficient and sustainable urban transportation systems.</a:t>
            </a:r>
            <a:endParaRPr lang="en-IN"/>
          </a:p>
        </p:txBody>
      </p:sp>
    </p:spTree>
    <p:extLst>
      <p:ext uri="{BB962C8B-B14F-4D97-AF65-F5344CB8AC3E}">
        <p14:creationId xmlns:p14="http://schemas.microsoft.com/office/powerpoint/2010/main" val="32681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007B6-857A-D34B-10B9-B33A9D939E5F}"/>
              </a:ext>
            </a:extLst>
          </p:cNvPr>
          <p:cNvSpPr>
            <a:spLocks noGrp="1"/>
          </p:cNvSpPr>
          <p:nvPr>
            <p:ph type="title"/>
          </p:nvPr>
        </p:nvSpPr>
        <p:spPr>
          <a:xfrm>
            <a:off x="446534" y="944753"/>
            <a:ext cx="3259016" cy="1462692"/>
          </a:xfrm>
        </p:spPr>
        <p:txBody>
          <a:bodyPr vert="horz" lIns="91440" tIns="45720" rIns="91440" bIns="45720" rtlCol="0" anchor="b">
            <a:normAutofit/>
          </a:bodyPr>
          <a:lstStyle/>
          <a:p>
            <a:r>
              <a:rPr lang="en-US" sz="2800" b="0" kern="1200" cap="all">
                <a:solidFill>
                  <a:schemeClr val="bg1">
                    <a:lumMod val="75000"/>
                    <a:lumOff val="25000"/>
                  </a:schemeClr>
                </a:solidFill>
                <a:latin typeface="+mj-lt"/>
                <a:ea typeface="+mj-ea"/>
                <a:cs typeface="+mj-cs"/>
              </a:rPr>
              <a:t>Model Development: -</a:t>
            </a:r>
          </a:p>
        </p:txBody>
      </p:sp>
      <p:sp>
        <p:nvSpPr>
          <p:cNvPr id="19" name="Rectangle 18">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F9071010-AFBE-512E-CC6E-350CCBF057D2}"/>
              </a:ext>
            </a:extLst>
          </p:cNvPr>
          <p:cNvSpPr>
            <a:spLocks noGrp="1"/>
          </p:cNvSpPr>
          <p:nvPr>
            <p:ph type="body" sz="half" idx="2"/>
          </p:nvPr>
        </p:nvSpPr>
        <p:spPr>
          <a:xfrm>
            <a:off x="446535" y="2407445"/>
            <a:ext cx="3590206" cy="3062017"/>
          </a:xfrm>
        </p:spPr>
        <p:txBody>
          <a:bodyPr vert="horz" lIns="91440" tIns="45720" rIns="91440" bIns="45720" rtlCol="0" anchor="t">
            <a:noAutofit/>
          </a:bodyPr>
          <a:lstStyle/>
          <a:p>
            <a:r>
              <a:rPr lang="en-US" sz="1800" b="0" i="0">
                <a:solidFill>
                  <a:schemeClr val="bg1">
                    <a:lumMod val="75000"/>
                    <a:lumOff val="25000"/>
                  </a:schemeClr>
                </a:solidFill>
                <a:effectLst/>
                <a:highlight>
                  <a:srgbClr val="FFFFFF"/>
                </a:highlight>
              </a:rPr>
              <a:t>Most importantly, we wanted to ensure that the list represented not only ways to improve city living and urban efficiency, but that also demonstrated a commitment to the greater good, on a global scale.</a:t>
            </a:r>
            <a:r>
              <a:rPr lang="en-US" sz="1800" b="1">
                <a:solidFill>
                  <a:schemeClr val="bg1">
                    <a:lumMod val="75000"/>
                    <a:lumOff val="25000"/>
                  </a:schemeClr>
                </a:solidFill>
              </a:rPr>
              <a:t> - </a:t>
            </a:r>
            <a:r>
              <a:rPr lang="en-US" sz="1800">
                <a:solidFill>
                  <a:schemeClr val="bg1">
                    <a:lumMod val="75000"/>
                    <a:lumOff val="25000"/>
                  </a:schemeClr>
                </a:solidFill>
              </a:rPr>
              <a:t>Train various machine learning models, starting with linear regression to establish a baseline performance.</a:t>
            </a:r>
          </a:p>
        </p:txBody>
      </p:sp>
      <p:pic>
        <p:nvPicPr>
          <p:cNvPr id="6" name="Picture Placeholder 5" descr="A aerial view of a freeway&#10;&#10;Description automatically generated">
            <a:extLst>
              <a:ext uri="{FF2B5EF4-FFF2-40B4-BE49-F238E27FC236}">
                <a16:creationId xmlns:a16="http://schemas.microsoft.com/office/drawing/2014/main" id="{7D50EC84-32F9-04B9-6208-1B123D1123BB}"/>
              </a:ext>
            </a:extLst>
          </p:cNvPr>
          <p:cNvPicPr>
            <a:picLocks noGrp="1" noChangeAspect="1"/>
          </p:cNvPicPr>
          <p:nvPr>
            <p:ph type="pic" idx="1"/>
          </p:nvPr>
        </p:nvPicPr>
        <p:blipFill>
          <a:blip r:embed="rId2"/>
          <a:srcRect l="9662" r="17434" b="2"/>
          <a:stretch/>
        </p:blipFill>
        <p:spPr>
          <a:xfrm>
            <a:off x="4241830" y="601200"/>
            <a:ext cx="7503636" cy="5789365"/>
          </a:xfrm>
          <a:prstGeom prst="rect">
            <a:avLst/>
          </a:prstGeom>
        </p:spPr>
      </p:pic>
    </p:spTree>
    <p:extLst>
      <p:ext uri="{BB962C8B-B14F-4D97-AF65-F5344CB8AC3E}">
        <p14:creationId xmlns:p14="http://schemas.microsoft.com/office/powerpoint/2010/main" val="24535924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1083" y="713307"/>
            <a:ext cx="11309725"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169137" cy="5057315"/>
          </a:xfrm>
        </p:spPr>
        <p:txBody>
          <a:bodyPr vert="horz" lIns="91440" tIns="45720" rIns="91440" bIns="45720" rtlCol="0" anchor="ctr">
            <a:noAutofit/>
          </a:bodyPr>
          <a:lstStyle/>
          <a:p>
            <a:pPr marL="305435" indent="-305435"/>
            <a:endParaRPr lang="en-IN" sz="1200" b="1">
              <a:latin typeface="Calibri"/>
              <a:cs typeface="Calibri"/>
            </a:endParaRPr>
          </a:p>
          <a:p>
            <a:pPr marL="0" indent="0">
              <a:buNone/>
            </a:pPr>
            <a:endParaRPr lang="en-IN"/>
          </a:p>
        </p:txBody>
      </p:sp>
      <p:sp>
        <p:nvSpPr>
          <p:cNvPr id="4" name="TextBox 3">
            <a:extLst>
              <a:ext uri="{FF2B5EF4-FFF2-40B4-BE49-F238E27FC236}">
                <a16:creationId xmlns:a16="http://schemas.microsoft.com/office/drawing/2014/main" id="{8B22CB68-6602-87EE-02BC-3E09DE1CD41E}"/>
              </a:ext>
            </a:extLst>
          </p:cNvPr>
          <p:cNvSpPr txBox="1"/>
          <p:nvPr/>
        </p:nvSpPr>
        <p:spPr>
          <a:xfrm>
            <a:off x="301083" y="1087378"/>
            <a:ext cx="11653024" cy="5416868"/>
          </a:xfrm>
          <a:prstGeom prst="rect">
            <a:avLst/>
          </a:prstGeom>
          <a:noFill/>
        </p:spPr>
        <p:txBody>
          <a:bodyPr wrap="square">
            <a:spAutoFit/>
          </a:bodyPr>
          <a:lstStyle/>
          <a:p>
            <a:endParaRPr lang="en-US"/>
          </a:p>
          <a:p>
            <a:r>
              <a:rPr lang="en-US"/>
              <a:t>To address these limitations, my project focuses on leveraging Light Gradient Boosting Machine (LGBM) and Random Forest models for traffic pattern prediction. These models offer a balance between accuracy, computational efficiency, and scalability. </a:t>
            </a:r>
          </a:p>
          <a:p>
            <a:r>
              <a:rPr lang="en-US" b="1"/>
              <a:t>1 Model Selection</a:t>
            </a:r>
            <a:r>
              <a:rPr lang="en-US" sz="2000"/>
              <a:t>: - </a:t>
            </a:r>
            <a:r>
              <a:rPr lang="en-US"/>
              <a:t>LGBM (Light Gradient Boosting Machine): This model is known for its high efficiency and accuracy in handling large datasets. It builds multiple decision trees sequentially, improving the model's performance with each iteration</a:t>
            </a:r>
            <a:r>
              <a:rPr lang="en-US" b="1"/>
              <a:t>.</a:t>
            </a:r>
          </a:p>
          <a:p>
            <a:r>
              <a:rPr lang="en-US"/>
              <a:t> </a:t>
            </a:r>
          </a:p>
          <a:p>
            <a:r>
              <a:rPr lang="en-US" b="1"/>
              <a:t>-</a:t>
            </a:r>
            <a:r>
              <a:rPr lang="en-US"/>
              <a:t> Random Forest: This model is robust and can handle large datasets with high dimensionality. It creates an ensemble of decision trees, providing more accurate and stable predictions compared to single decision tree models.</a:t>
            </a:r>
          </a:p>
          <a:p>
            <a:endParaRPr lang="en-US" b="1"/>
          </a:p>
          <a:p>
            <a:r>
              <a:rPr lang="en-US" b="1"/>
              <a:t>2</a:t>
            </a:r>
            <a:r>
              <a:rPr lang="en-US"/>
              <a:t> </a:t>
            </a:r>
            <a:r>
              <a:rPr lang="en-US" b="1"/>
              <a:t>Value Addition</a:t>
            </a:r>
            <a:r>
              <a:rPr lang="en-US" sz="2000" b="1"/>
              <a:t>: </a:t>
            </a:r>
            <a:r>
              <a:rPr lang="en-US" sz="2000"/>
              <a:t>-</a:t>
            </a:r>
            <a:r>
              <a:rPr lang="en-US"/>
              <a:t> Efficiency and Speed: LGBM and Random Forest models are faster to train and deploy compared to deep learning models, making them suitable for real-time applications. </a:t>
            </a:r>
          </a:p>
          <a:p>
            <a:r>
              <a:rPr lang="en-US"/>
              <a:t> </a:t>
            </a:r>
          </a:p>
          <a:p>
            <a:r>
              <a:rPr lang="en-US"/>
              <a:t>- Interpretability: These models provide better interpretability, allowing city planners and traffic managers to understand the factors influencing traffic patterns and make informed decisions. </a:t>
            </a:r>
          </a:p>
          <a:p>
            <a:endParaRPr lang="en-US"/>
          </a:p>
          <a:p>
            <a:r>
              <a:rPr lang="en-US"/>
              <a:t>- Scalability: Both models can efficiently handle increasing data volumes and complexity, ensuring scalability to larger urban environments.</a:t>
            </a:r>
            <a:endParaRPr lang="en-IN"/>
          </a:p>
        </p:txBody>
      </p:sp>
    </p:spTree>
    <p:extLst>
      <p:ext uri="{BB962C8B-B14F-4D97-AF65-F5344CB8AC3E}">
        <p14:creationId xmlns:p14="http://schemas.microsoft.com/office/powerpoint/2010/main" val="321035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3385" y="702156"/>
            <a:ext cx="7272230" cy="524478"/>
          </a:xfrm>
        </p:spPr>
        <p:txBody>
          <a:bodyPr>
            <a:normAutofit/>
          </a:bodyPr>
          <a:lstStyle/>
          <a:p>
            <a:r>
              <a:rPr lang="en-US" b="1">
                <a:solidFill>
                  <a:schemeClr val="tx2"/>
                </a:solidFill>
                <a:latin typeface="Arial"/>
                <a:ea typeface="+mj-lt"/>
                <a:cs typeface="Arial"/>
              </a:rPr>
              <a:t>System  Approach</a:t>
            </a:r>
            <a:endParaRPr lang="en-US">
              <a:solidFill>
                <a:schemeClr val="tx2"/>
              </a:solidFill>
              <a:latin typeface="Calibri Light"/>
              <a:cs typeface="Calibri Light"/>
            </a:endParaRPr>
          </a:p>
        </p:txBody>
      </p:sp>
      <p:sp>
        <p:nvSpPr>
          <p:cNvPr id="26" name="Rectangle 25">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Content Placeholder 9">
            <a:extLst>
              <a:ext uri="{FF2B5EF4-FFF2-40B4-BE49-F238E27FC236}">
                <a16:creationId xmlns:a16="http://schemas.microsoft.com/office/drawing/2014/main" id="{BCACB857-EAF1-6EE5-747C-9E8D004CD2E5}"/>
              </a:ext>
            </a:extLst>
          </p:cNvPr>
          <p:cNvSpPr>
            <a:spLocks noGrp="1"/>
          </p:cNvSpPr>
          <p:nvPr>
            <p:ph idx="1"/>
          </p:nvPr>
        </p:nvSpPr>
        <p:spPr>
          <a:xfrm>
            <a:off x="492223" y="1226633"/>
            <a:ext cx="7457947" cy="5051504"/>
          </a:xfrm>
        </p:spPr>
        <p:txBody>
          <a:bodyPr>
            <a:normAutofit/>
          </a:bodyPr>
          <a:lstStyle/>
          <a:p>
            <a:pPr marL="0" indent="0">
              <a:buNone/>
            </a:pPr>
            <a:endParaRPr lang="en-US"/>
          </a:p>
          <a:p>
            <a:pPr marL="0" indent="0">
              <a:buNone/>
            </a:pPr>
            <a:endParaRPr lang="en-US"/>
          </a:p>
          <a:p>
            <a:pPr marL="0" indent="0">
              <a:buNone/>
            </a:pPr>
            <a:endParaRPr lang="en-US"/>
          </a:p>
        </p:txBody>
      </p:sp>
      <p:pic>
        <p:nvPicPr>
          <p:cNvPr id="6" name="Content Placeholder 5" descr="A diagram of a router">
            <a:extLst>
              <a:ext uri="{FF2B5EF4-FFF2-40B4-BE49-F238E27FC236}">
                <a16:creationId xmlns:a16="http://schemas.microsoft.com/office/drawing/2014/main" id="{8C603EB5-6989-00BC-7772-F51F129B305A}"/>
              </a:ext>
            </a:extLst>
          </p:cNvPr>
          <p:cNvPicPr>
            <a:picLocks noChangeAspect="1"/>
          </p:cNvPicPr>
          <p:nvPr/>
        </p:nvPicPr>
        <p:blipFill>
          <a:blip r:embed="rId2"/>
          <a:srcRect r="-1" b="14633"/>
          <a:stretch/>
        </p:blipFill>
        <p:spPr>
          <a:xfrm>
            <a:off x="8042147" y="601201"/>
            <a:ext cx="3703320" cy="5774200"/>
          </a:xfrm>
          <a:prstGeom prst="rect">
            <a:avLst/>
          </a:prstGeom>
        </p:spPr>
      </p:pic>
      <p:sp>
        <p:nvSpPr>
          <p:cNvPr id="11" name="TextBox 10">
            <a:extLst>
              <a:ext uri="{FF2B5EF4-FFF2-40B4-BE49-F238E27FC236}">
                <a16:creationId xmlns:a16="http://schemas.microsoft.com/office/drawing/2014/main" id="{E4D9A429-96DB-B475-027B-2F2C19AA5CBF}"/>
              </a:ext>
            </a:extLst>
          </p:cNvPr>
          <p:cNvSpPr txBox="1"/>
          <p:nvPr/>
        </p:nvSpPr>
        <p:spPr>
          <a:xfrm>
            <a:off x="323385" y="1320065"/>
            <a:ext cx="7626785" cy="5139869"/>
          </a:xfrm>
          <a:prstGeom prst="rect">
            <a:avLst/>
          </a:prstGeom>
          <a:noFill/>
        </p:spPr>
        <p:txBody>
          <a:bodyPr wrap="square">
            <a:spAutoFit/>
          </a:bodyPr>
          <a:lstStyle/>
          <a:p>
            <a:pPr marL="0" indent="0">
              <a:buNone/>
            </a:pPr>
            <a:r>
              <a:rPr lang="en-US"/>
              <a:t>In the realm of smart city traffic forecasting, adopting a systematic approach is crucial for comprehensively analyzing and predicting traffic patterns. This approach involves integrating various components and factors that influence traffic dynamics within a city environment. Here’s how each element contributes to the system:</a:t>
            </a:r>
          </a:p>
          <a:p>
            <a:pPr marL="342900" indent="-342900">
              <a:buFont typeface="+mj-lt"/>
              <a:buAutoNum type="arabicPeriod"/>
            </a:pPr>
            <a:r>
              <a:rPr lang="en-US" b="1"/>
              <a:t>Data Collection and Integration</a:t>
            </a:r>
            <a:r>
              <a:rPr lang="en-US" sz="2000" b="1"/>
              <a:t>:</a:t>
            </a:r>
            <a:r>
              <a:rPr lang="en-US"/>
              <a:t> Gathering real-time and historical data from diverse sources such as traffic sensors, GPS devices, public transportation systems, and weather reports. Integration of this data provides a holistic view of traffic conditions.</a:t>
            </a:r>
          </a:p>
          <a:p>
            <a:pPr marL="342900" indent="-342900">
              <a:buFont typeface="+mj-lt"/>
              <a:buAutoNum type="arabicPeriod"/>
            </a:pPr>
            <a:r>
              <a:rPr lang="en-US" b="1"/>
              <a:t> Data Processing and Analysis</a:t>
            </a:r>
            <a:r>
              <a:rPr lang="en-US" sz="2000"/>
              <a:t>:</a:t>
            </a:r>
            <a:r>
              <a:rPr lang="en-US"/>
              <a:t> Utilizing advanced analytics techniques including machine learning algorithms, statistical models, and data visualization tools to process and analyze the collected data. This step identifies patterns, trends, and anomalies within the traffic data.</a:t>
            </a:r>
          </a:p>
          <a:p>
            <a:pPr marL="342900" indent="-342900">
              <a:buFont typeface="+mj-lt"/>
              <a:buAutoNum type="arabicPeriod"/>
            </a:pPr>
            <a:r>
              <a:rPr lang="en-US" b="1"/>
              <a:t>Predictive Modeling</a:t>
            </a:r>
            <a:r>
              <a:rPr lang="en-US" sz="2000"/>
              <a:t>:</a:t>
            </a:r>
            <a:r>
              <a:rPr lang="en-US"/>
              <a:t> Developing predictive models based on the analyzed data to forecast future traffic patterns. These models incorporate factors such as time of day, day of the week, special events, weather conditions, and historical traffic data.</a:t>
            </a:r>
          </a:p>
          <a:p>
            <a:pPr marL="0" indent="0">
              <a:buNone/>
            </a:pPr>
            <a:endParaRPr lang="en-US"/>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12234" y="702156"/>
            <a:ext cx="11298574" cy="530296"/>
          </a:xfrm>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2234" y="535260"/>
            <a:ext cx="11586117" cy="5865540"/>
          </a:xfrm>
        </p:spPr>
        <p:txBody>
          <a:bodyPr>
            <a:normAutofit fontScale="25000" lnSpcReduction="20000"/>
          </a:bodyPr>
          <a:lstStyle/>
          <a:p>
            <a:pPr marL="0" indent="0">
              <a:buNone/>
            </a:pPr>
            <a:endParaRPr lang="en-US" sz="7200" b="1"/>
          </a:p>
          <a:p>
            <a:endParaRPr lang="en-IN" sz="7200" b="1"/>
          </a:p>
          <a:p>
            <a:endParaRPr lang="en-IN" sz="7200" b="1"/>
          </a:p>
          <a:p>
            <a:r>
              <a:rPr lang="en-IN" sz="9600" b="1"/>
              <a:t>Algorithm Selection: </a:t>
            </a:r>
          </a:p>
          <a:p>
            <a:pPr>
              <a:buFont typeface="Wingdings" panose="05000000000000000000" pitchFamily="2" charset="2"/>
              <a:buChar char="Ø"/>
            </a:pPr>
            <a:r>
              <a:rPr lang="en-US" sz="7200" b="1"/>
              <a:t>Machine Learning Techniques</a:t>
            </a:r>
            <a:r>
              <a:rPr lang="en-US" sz="7200"/>
              <a:t>: Utilizing machine learning algorithms such as supervised learning (e.g., regression, classification), unsupervised learning (e.g., clustering), and reinforcement learning to extract patterns from historical traffic data.</a:t>
            </a:r>
          </a:p>
          <a:p>
            <a:pPr>
              <a:buFont typeface="Wingdings" panose="05000000000000000000" pitchFamily="2" charset="2"/>
              <a:buChar char="Ø"/>
            </a:pPr>
            <a:r>
              <a:rPr lang="en-US" sz="7200" b="1"/>
              <a:t>Statistical Models</a:t>
            </a:r>
            <a:r>
              <a:rPr lang="en-US" sz="7200"/>
              <a:t>: Employing statistical models like time series analysis, spatial analysis, and Bayesian inference to capture trends and correlations in traffic patterns.</a:t>
            </a:r>
          </a:p>
          <a:p>
            <a:pPr>
              <a:buFont typeface="Wingdings" panose="05000000000000000000" pitchFamily="2" charset="2"/>
              <a:buChar char="Ø"/>
            </a:pPr>
            <a:r>
              <a:rPr lang="en-US" sz="7200" b="1"/>
              <a:t>Simulation and Optimization</a:t>
            </a:r>
            <a:r>
              <a:rPr lang="en-US" sz="7200"/>
              <a:t>: Integrating simulation models and optimization algorithms to simulate traffic scenarios and optimize traffic flow based on predicted patterns.</a:t>
            </a:r>
          </a:p>
          <a:p>
            <a:pPr marL="342900" indent="-342900">
              <a:buFont typeface="+mj-lt"/>
              <a:buAutoNum type="arabicPeriod"/>
            </a:pPr>
            <a:endParaRPr lang="en-US" sz="7200"/>
          </a:p>
          <a:p>
            <a:r>
              <a:rPr lang="en-US" sz="9600" b="1"/>
              <a:t>Data Preprocessing</a:t>
            </a:r>
            <a:r>
              <a:rPr lang="en-US" sz="9600"/>
              <a:t>:</a:t>
            </a:r>
          </a:p>
          <a:p>
            <a:pPr>
              <a:buFont typeface="Wingdings" panose="05000000000000000000" pitchFamily="2" charset="2"/>
              <a:buChar char="Ø"/>
            </a:pPr>
            <a:r>
              <a:rPr lang="en-US" sz="7200" b="1"/>
              <a:t>Feature Engineering</a:t>
            </a:r>
            <a:r>
              <a:rPr lang="en-US" sz="7200"/>
              <a:t>: Extracting relevant features from raw data sources such as traffic volume, speed, historical patterns, weather conditions, and special events.</a:t>
            </a:r>
          </a:p>
          <a:p>
            <a:pPr>
              <a:buFont typeface="Wingdings" panose="05000000000000000000" pitchFamily="2" charset="2"/>
              <a:buChar char="Ø"/>
            </a:pPr>
            <a:r>
              <a:rPr lang="en-US" sz="7200" b="1"/>
              <a:t>Normalization and Scaling: </a:t>
            </a:r>
            <a:r>
              <a:rPr lang="en-US" sz="7200"/>
              <a:t>Preprocessing data to ensure consistency and compatibility across different datasets and input variables.</a:t>
            </a:r>
          </a:p>
          <a:p>
            <a:pPr marL="342900" indent="-342900">
              <a:buFont typeface="+mj-lt"/>
              <a:buAutoNum type="arabicPeriod"/>
            </a:pPr>
            <a:endParaRPr lang="en-US" sz="7200"/>
          </a:p>
          <a:p>
            <a:pPr marL="0" indent="0">
              <a:buNone/>
            </a:pPr>
            <a:endParaRPr lang="en-US" sz="720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c0fa2617-96bd-425d-8578-e93563fe37c5"/>
    <ds:schemaRef ds:uri="http://purl.org/dc/dcmitype/"/>
    <ds:schemaRef ds:uri="http://schemas.microsoft.com/office/infopath/2007/PartnerControls"/>
    <ds:schemaRef ds:uri="9162bd5b-4ed9-4da3-b376-05204580ba3f"/>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2165</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Franklin Gothic Book</vt:lpstr>
      <vt:lpstr>Franklin Gothic Demi</vt:lpstr>
      <vt:lpstr>Wingdings</vt:lpstr>
      <vt:lpstr>Wingdings 2</vt:lpstr>
      <vt:lpstr>DividendVTI</vt:lpstr>
      <vt:lpstr>” FORECASTING OF SMART CITY TRAFFIC PATTERNS”</vt:lpstr>
      <vt:lpstr>OUTLINE</vt:lpstr>
      <vt:lpstr>Problem Statement</vt:lpstr>
      <vt:lpstr>PowerPoint Presentation</vt:lpstr>
      <vt:lpstr>PowerPoint Presentation</vt:lpstr>
      <vt:lpstr>Model Development: -</vt:lpstr>
      <vt:lpstr>Proposed Solution</vt:lpstr>
      <vt:lpstr>System  Approach</vt:lpstr>
      <vt:lpstr>Algorithm &amp; Deployment</vt:lpstr>
      <vt:lpstr>PowerPoint Presentation</vt:lpstr>
      <vt:lpstr>RESULT</vt:lpstr>
      <vt:lpstr>PowerPoint Presentation</vt:lpstr>
      <vt:lpstr>OUTPUT</vt:lpstr>
      <vt:lpstr>PowerPoint Presentation</vt:lpstr>
      <vt:lpstr>PowerPoint Presentation</vt:lpstr>
      <vt:lpstr>Conclusion</vt:lpstr>
      <vt:lpstr>PowerPoint Presentation</vt:lpstr>
      <vt:lpstr>PowerPoint Presentation</vt:lpstr>
      <vt:lpstr>PowerPoint Presentation</vt:lpstr>
      <vt:lpstr>References</vt:lpstr>
      <vt:lpstr>Certificate1</vt:lpstr>
      <vt:lpstr>Cetificate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Jayvanti Palwe</cp:lastModifiedBy>
  <cp:revision>2</cp:revision>
  <dcterms:created xsi:type="dcterms:W3CDTF">2021-05-26T16:50:10Z</dcterms:created>
  <dcterms:modified xsi:type="dcterms:W3CDTF">2024-07-29T10:12:10Z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