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3iQk6hVT1SnmCqTxJkGJi1DGNO_rPu6F/view?usp=sharing" TargetMode="External"/><Relationship Id="rId4"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image" Target="../media/image-2-2.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348389" y="1634966"/>
            <a:ext cx="9933503" cy="1388745"/>
          </a:xfrm>
          <a:prstGeom prst="rect">
            <a:avLst/>
          </a:prstGeom>
          <a:noFill/>
          <a:ln/>
        </p:spPr>
        <p:txBody>
          <a:bodyPr wrap="square" rtlCol="0" anchor="t"/>
          <a:lstStyle/>
          <a:p>
            <a:pPr algn="ctr" indent="0" marL="0">
              <a:lnSpc>
                <a:spcPts val="5468"/>
              </a:lnSpc>
              <a:buNone/>
            </a:pPr>
            <a:r>
              <a:rPr lang="en-US" sz="4374" dirty="0">
                <a:solidFill>
                  <a:srgbClr val="FFFFFF"/>
                </a:solidFill>
                <a:latin typeface="Kanit" pitchFamily="34" charset="0"/>
                <a:ea typeface="Kanit" pitchFamily="34" charset="-122"/>
                <a:cs typeface="Kanit" pitchFamily="34" charset="-120"/>
              </a:rPr>
              <a:t>Contactless Biometric Authentication       and Actuation</a:t>
            </a:r>
            <a:pPr algn="ctr" indent="0" marL="0">
              <a:lnSpc>
                <a:spcPts val="5468"/>
              </a:lnSpc>
              <a:buNone/>
            </a:pPr>
            <a:r>
              <a:rPr lang="en-US" sz="4374" dirty="0">
                <a:solidFill>
                  <a:srgbClr val="FA2F5C"/>
                </a:solidFill>
                <a:latin typeface="Kanit" pitchFamily="34" charset="0"/>
                <a:ea typeface="Kanit" pitchFamily="34" charset="-122"/>
                <a:cs typeface="Kanit" pitchFamily="34" charset="-120"/>
              </a:rPr>
              <a:t> </a:t>
            </a:r>
            <a:endParaRPr lang="en-US" sz="4374" dirty="0"/>
          </a:p>
        </p:txBody>
      </p:sp>
      <p:sp>
        <p:nvSpPr>
          <p:cNvPr id="5" name="Text 3"/>
          <p:cNvSpPr/>
          <p:nvPr/>
        </p:nvSpPr>
        <p:spPr>
          <a:xfrm>
            <a:off x="2348389" y="3356967"/>
            <a:ext cx="9933503" cy="355402"/>
          </a:xfrm>
          <a:prstGeom prst="rect">
            <a:avLst/>
          </a:prstGeom>
          <a:noFill/>
          <a:ln/>
        </p:spPr>
        <p:txBody>
          <a:bodyPr wrap="none" rtlCol="0" anchor="t"/>
          <a:lstStyle/>
          <a:p>
            <a:pPr algn="ct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Group No.- Mon-22</a:t>
            </a:r>
            <a:endParaRPr lang="en-US" sz="1750" dirty="0"/>
          </a:p>
        </p:txBody>
      </p:sp>
      <p:sp>
        <p:nvSpPr>
          <p:cNvPr id="6" name="Text 4"/>
          <p:cNvSpPr/>
          <p:nvPr/>
        </p:nvSpPr>
        <p:spPr>
          <a:xfrm>
            <a:off x="2348389" y="3962281"/>
            <a:ext cx="9933503" cy="710803"/>
          </a:xfrm>
          <a:prstGeom prst="rect">
            <a:avLst/>
          </a:prstGeom>
          <a:noFill/>
          <a:ln/>
        </p:spPr>
        <p:txBody>
          <a:bodyPr wrap="square" rtlCol="0" anchor="t"/>
          <a:lstStyle/>
          <a:p>
            <a:pPr algn="ct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Sujay Kandalkar(210070088), Reet Singh Solanki(21d070054), Jayveer Singh Sikarwar(21d070033), Sujeet Mehta(21d070076)</a:t>
            </a:r>
            <a:endParaRPr lang="en-US" sz="1750" dirty="0"/>
          </a:p>
        </p:txBody>
      </p:sp>
      <p:sp>
        <p:nvSpPr>
          <p:cNvPr id="7" name="Text 5"/>
          <p:cNvSpPr/>
          <p:nvPr/>
        </p:nvSpPr>
        <p:spPr>
          <a:xfrm>
            <a:off x="2348389" y="4922996"/>
            <a:ext cx="9933503" cy="1066205"/>
          </a:xfrm>
          <a:prstGeom prst="rect">
            <a:avLst/>
          </a:prstGeom>
          <a:noFill/>
          <a:ln/>
        </p:spPr>
        <p:txBody>
          <a:bodyPr wrap="square" rtlCol="0" anchor="t"/>
          <a:lstStyle/>
          <a:p>
            <a:pPr indent="0" marL="0">
              <a:lnSpc>
                <a:spcPts val="2799"/>
              </a:lnSpc>
              <a:buNone/>
            </a:pPr>
            <a:r>
              <a:rPr lang="en-US" sz="1750" dirty="0">
                <a:solidFill>
                  <a:srgbClr val="FFFFFF"/>
                </a:solidFill>
                <a:latin typeface="Martel Sans" pitchFamily="34" charset="0"/>
                <a:ea typeface="Martel Sans" pitchFamily="34" charset="-122"/>
                <a:cs typeface="Martel Sans" pitchFamily="34" charset="-120"/>
              </a:rPr>
              <a:t>Project description: </a:t>
            </a:r>
            <a:pP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A palm vein-based biometric authentication and actuation system can be installed in offices and colleges, ensuring hygiene and reliability due to the unique internal structure of veins.</a:t>
            </a:r>
            <a:endParaRPr lang="en-US" sz="1750" dirty="0"/>
          </a:p>
        </p:txBody>
      </p:sp>
      <p:sp>
        <p:nvSpPr>
          <p:cNvPr id="8" name="Text 6"/>
          <p:cNvSpPr/>
          <p:nvPr/>
        </p:nvSpPr>
        <p:spPr>
          <a:xfrm>
            <a:off x="2348389" y="6239113"/>
            <a:ext cx="9933503" cy="355402"/>
          </a:xfrm>
          <a:prstGeom prst="rect">
            <a:avLst/>
          </a:prstGeom>
          <a:noFill/>
          <a:ln/>
        </p:spPr>
        <p:txBody>
          <a:bodyPr wrap="none" rtlCol="0" anchor="t"/>
          <a:lstStyle/>
          <a:p>
            <a:pPr indent="0" marL="0">
              <a:lnSpc>
                <a:spcPts val="2799"/>
              </a:lnSpc>
              <a:buNone/>
            </a:pP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4537591" y="2980730"/>
            <a:ext cx="5554980" cy="694373"/>
          </a:xfrm>
          <a:prstGeom prst="rect">
            <a:avLst/>
          </a:prstGeom>
          <a:noFill/>
          <a:ln/>
        </p:spPr>
        <p:txBody>
          <a:bodyPr wrap="none" rtlCol="0" anchor="t"/>
          <a:lstStyle/>
          <a:p>
            <a:pPr algn="ctr" indent="0" marL="0">
              <a:lnSpc>
                <a:spcPts val="5468"/>
              </a:lnSpc>
              <a:buNone/>
            </a:pPr>
            <a:r>
              <a:rPr lang="en-US" sz="4374" dirty="0">
                <a:solidFill>
                  <a:srgbClr val="FFFFFF"/>
                </a:solidFill>
                <a:latin typeface="Kanit" pitchFamily="34" charset="0"/>
                <a:ea typeface="Kanit" pitchFamily="34" charset="-122"/>
                <a:cs typeface="Kanit" pitchFamily="34" charset="-120"/>
              </a:rPr>
              <a:t>Demo Video</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2348389" y="4119443"/>
            <a:ext cx="9933503" cy="1129427"/>
          </a:xfrm>
          <a:prstGeom prst="rect">
            <a:avLst/>
          </a:prstGeom>
        </p:spPr>
      </p:pic>
      <p:pic>
        <p:nvPicPr>
          <p:cNvPr id="6"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4537591" y="1466850"/>
            <a:ext cx="5554980" cy="694373"/>
          </a:xfrm>
          <a:prstGeom prst="rect">
            <a:avLst/>
          </a:prstGeom>
          <a:noFill/>
          <a:ln/>
        </p:spPr>
        <p:txBody>
          <a:bodyPr wrap="none" rtlCol="0" anchor="t"/>
          <a:lstStyle/>
          <a:p>
            <a:pPr algn="ctr" indent="0" marL="0">
              <a:lnSpc>
                <a:spcPts val="5468"/>
              </a:lnSpc>
              <a:buNone/>
            </a:pPr>
            <a:r>
              <a:rPr lang="en-US" sz="4374" dirty="0">
                <a:solidFill>
                  <a:srgbClr val="FFFFFF"/>
                </a:solidFill>
                <a:latin typeface="Kanit" pitchFamily="34" charset="0"/>
                <a:ea typeface="Kanit" pitchFamily="34" charset="-122"/>
                <a:cs typeface="Kanit" pitchFamily="34" charset="-120"/>
              </a:rPr>
              <a:t>Methodology</a:t>
            </a:r>
            <a:endParaRPr lang="en-US" sz="4374" dirty="0"/>
          </a:p>
        </p:txBody>
      </p:sp>
      <p:pic>
        <p:nvPicPr>
          <p:cNvPr id="5" name="Image 0" descr="preencoded.png">    </p:cNvPr>
          <p:cNvPicPr>
            <a:picLocks noChangeAspect="1"/>
          </p:cNvPicPr>
          <p:nvPr/>
        </p:nvPicPr>
        <p:blipFill>
          <a:blip r:embed="rId1"/>
          <a:stretch>
            <a:fillRect/>
          </a:stretch>
        </p:blipFill>
        <p:spPr>
          <a:xfrm>
            <a:off x="2348389" y="2494478"/>
            <a:ext cx="9933503" cy="3662958"/>
          </a:xfrm>
          <a:prstGeom prst="rect">
            <a:avLst/>
          </a:prstGeom>
        </p:spPr>
      </p:pic>
      <p:sp>
        <p:nvSpPr>
          <p:cNvPr id="6" name="Text 3"/>
          <p:cNvSpPr/>
          <p:nvPr/>
        </p:nvSpPr>
        <p:spPr>
          <a:xfrm>
            <a:off x="2348389" y="6407348"/>
            <a:ext cx="9933503" cy="355402"/>
          </a:xfrm>
          <a:prstGeom prst="rect">
            <a:avLst/>
          </a:prstGeom>
          <a:noFill/>
          <a:ln/>
        </p:spPr>
        <p:txBody>
          <a:bodyPr wrap="none" rtlCol="0" anchor="t"/>
          <a:lstStyle/>
          <a:p>
            <a:pPr indent="0" marL="0">
              <a:lnSpc>
                <a:spcPts val="2799"/>
              </a:lnSpc>
              <a:buNone/>
            </a:pP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4537591" y="1539478"/>
            <a:ext cx="5554980" cy="694373"/>
          </a:xfrm>
          <a:prstGeom prst="rect">
            <a:avLst/>
          </a:prstGeom>
          <a:noFill/>
          <a:ln/>
        </p:spPr>
        <p:txBody>
          <a:bodyPr wrap="none" rtlCol="0" anchor="t"/>
          <a:lstStyle/>
          <a:p>
            <a:pPr algn="ctr" indent="0" marL="0">
              <a:lnSpc>
                <a:spcPts val="5468"/>
              </a:lnSpc>
              <a:buNone/>
            </a:pPr>
            <a:r>
              <a:rPr lang="en-US" sz="4374" dirty="0">
                <a:solidFill>
                  <a:srgbClr val="FFFFFF"/>
                </a:solidFill>
                <a:latin typeface="Kanit" pitchFamily="34" charset="0"/>
                <a:ea typeface="Kanit" pitchFamily="34" charset="-122"/>
                <a:cs typeface="Kanit" pitchFamily="34" charset="-120"/>
              </a:rPr>
              <a:t>Methodology</a:t>
            </a:r>
            <a:endParaRPr lang="en-US" sz="4374" dirty="0"/>
          </a:p>
        </p:txBody>
      </p:sp>
      <p:pic>
        <p:nvPicPr>
          <p:cNvPr id="5" name="Image 0" descr="preencoded.png">    </p:cNvPr>
          <p:cNvPicPr>
            <a:picLocks noChangeAspect="1"/>
          </p:cNvPicPr>
          <p:nvPr/>
        </p:nvPicPr>
        <p:blipFill>
          <a:blip r:embed="rId1"/>
          <a:stretch>
            <a:fillRect/>
          </a:stretch>
        </p:blipFill>
        <p:spPr>
          <a:xfrm>
            <a:off x="2348389" y="2817019"/>
            <a:ext cx="2076807" cy="2109668"/>
          </a:xfrm>
          <a:prstGeom prst="rect">
            <a:avLst/>
          </a:prstGeom>
        </p:spPr>
      </p:pic>
      <p:sp>
        <p:nvSpPr>
          <p:cNvPr id="6" name="Text 3"/>
          <p:cNvSpPr/>
          <p:nvPr/>
        </p:nvSpPr>
        <p:spPr>
          <a:xfrm>
            <a:off x="2348389" y="5176599"/>
            <a:ext cx="2076807" cy="347186"/>
          </a:xfrm>
          <a:prstGeom prst="rect">
            <a:avLst/>
          </a:prstGeom>
          <a:noFill/>
          <a:ln/>
        </p:spPr>
        <p:txBody>
          <a:bodyPr wrap="none" rtlCol="0" anchor="t"/>
          <a:lstStyle/>
          <a:p>
            <a:pPr indent="0" marL="0">
              <a:lnSpc>
                <a:spcPts val="2734"/>
              </a:lnSpc>
              <a:buNone/>
            </a:pPr>
            <a:r>
              <a:rPr lang="en-US" sz="2187" dirty="0">
                <a:solidFill>
                  <a:srgbClr val="FFFFFF"/>
                </a:solidFill>
                <a:latin typeface="Kanit" pitchFamily="34" charset="0"/>
                <a:ea typeface="Kanit" pitchFamily="34" charset="-122"/>
                <a:cs typeface="Kanit" pitchFamily="34" charset="-120"/>
              </a:rPr>
              <a:t>IR Image</a:t>
            </a:r>
            <a:endParaRPr lang="en-US" sz="2187" dirty="0"/>
          </a:p>
        </p:txBody>
      </p:sp>
      <p:sp>
        <p:nvSpPr>
          <p:cNvPr id="7" name="Text 4"/>
          <p:cNvSpPr/>
          <p:nvPr/>
        </p:nvSpPr>
        <p:spPr>
          <a:xfrm>
            <a:off x="2348389" y="5745956"/>
            <a:ext cx="2076807" cy="355402"/>
          </a:xfrm>
          <a:prstGeom prst="rect">
            <a:avLst/>
          </a:prstGeom>
          <a:noFill/>
          <a:ln/>
        </p:spPr>
        <p:txBody>
          <a:bodyPr wrap="none" rtlCol="0" anchor="t"/>
          <a:lstStyle/>
          <a:p>
            <a:pPr indent="0" marL="0">
              <a:lnSpc>
                <a:spcPts val="2799"/>
              </a:lnSpc>
              <a:buNone/>
            </a:pPr>
            <a:endParaRPr lang="en-US" sz="1750" dirty="0"/>
          </a:p>
        </p:txBody>
      </p:sp>
      <p:pic>
        <p:nvPicPr>
          <p:cNvPr id="8" name="Image 1" descr="preencoded.png">    </p:cNvPr>
          <p:cNvPicPr>
            <a:picLocks noChangeAspect="1"/>
          </p:cNvPicPr>
          <p:nvPr/>
        </p:nvPicPr>
        <p:blipFill>
          <a:blip r:embed="rId2"/>
          <a:stretch>
            <a:fillRect/>
          </a:stretch>
        </p:blipFill>
        <p:spPr>
          <a:xfrm>
            <a:off x="4974788" y="2817019"/>
            <a:ext cx="2076807" cy="2090857"/>
          </a:xfrm>
          <a:prstGeom prst="rect">
            <a:avLst/>
          </a:prstGeom>
        </p:spPr>
      </p:pic>
      <p:sp>
        <p:nvSpPr>
          <p:cNvPr id="9" name="Text 5"/>
          <p:cNvSpPr/>
          <p:nvPr/>
        </p:nvSpPr>
        <p:spPr>
          <a:xfrm>
            <a:off x="4974788" y="5157788"/>
            <a:ext cx="2076807" cy="694373"/>
          </a:xfrm>
          <a:prstGeom prst="rect">
            <a:avLst/>
          </a:prstGeom>
          <a:noFill/>
          <a:ln/>
        </p:spPr>
        <p:txBody>
          <a:bodyPr wrap="square" rtlCol="0" anchor="t"/>
          <a:lstStyle/>
          <a:p>
            <a:pPr indent="0" marL="0">
              <a:lnSpc>
                <a:spcPts val="2734"/>
              </a:lnSpc>
              <a:buNone/>
            </a:pPr>
            <a:r>
              <a:rPr lang="en-US" sz="2187" dirty="0">
                <a:solidFill>
                  <a:srgbClr val="FFFFFF"/>
                </a:solidFill>
                <a:latin typeface="Kanit" pitchFamily="34" charset="0"/>
                <a:ea typeface="Kanit" pitchFamily="34" charset="-122"/>
                <a:cs typeface="Kanit" pitchFamily="34" charset="-120"/>
              </a:rPr>
              <a:t>Gray Scale Image</a:t>
            </a:r>
            <a:endParaRPr lang="en-US" sz="2187" dirty="0"/>
          </a:p>
        </p:txBody>
      </p:sp>
      <p:sp>
        <p:nvSpPr>
          <p:cNvPr id="10" name="Text 6"/>
          <p:cNvSpPr/>
          <p:nvPr/>
        </p:nvSpPr>
        <p:spPr>
          <a:xfrm>
            <a:off x="4974788" y="6074331"/>
            <a:ext cx="2076807" cy="355402"/>
          </a:xfrm>
          <a:prstGeom prst="rect">
            <a:avLst/>
          </a:prstGeom>
          <a:noFill/>
          <a:ln/>
        </p:spPr>
        <p:txBody>
          <a:bodyPr wrap="none" rtlCol="0" anchor="t"/>
          <a:lstStyle/>
          <a:p>
            <a:pPr indent="0" marL="0">
              <a:lnSpc>
                <a:spcPts val="2799"/>
              </a:lnSpc>
              <a:buNone/>
            </a:pPr>
            <a:endParaRPr lang="en-US" sz="1750" dirty="0"/>
          </a:p>
        </p:txBody>
      </p:sp>
      <p:pic>
        <p:nvPicPr>
          <p:cNvPr id="11" name="Image 2" descr="preencoded.png">    </p:cNvPr>
          <p:cNvPicPr>
            <a:picLocks noChangeAspect="1"/>
          </p:cNvPicPr>
          <p:nvPr/>
        </p:nvPicPr>
        <p:blipFill>
          <a:blip r:embed="rId3"/>
          <a:stretch>
            <a:fillRect/>
          </a:stretch>
        </p:blipFill>
        <p:spPr>
          <a:xfrm>
            <a:off x="7601188" y="2817019"/>
            <a:ext cx="2076807" cy="2091452"/>
          </a:xfrm>
          <a:prstGeom prst="rect">
            <a:avLst/>
          </a:prstGeom>
        </p:spPr>
      </p:pic>
      <p:sp>
        <p:nvSpPr>
          <p:cNvPr id="12" name="Text 7"/>
          <p:cNvSpPr/>
          <p:nvPr/>
        </p:nvSpPr>
        <p:spPr>
          <a:xfrm>
            <a:off x="7601188" y="5158383"/>
            <a:ext cx="2076807" cy="694373"/>
          </a:xfrm>
          <a:prstGeom prst="rect">
            <a:avLst/>
          </a:prstGeom>
          <a:noFill/>
          <a:ln/>
        </p:spPr>
        <p:txBody>
          <a:bodyPr wrap="square" rtlCol="0" anchor="t"/>
          <a:lstStyle/>
          <a:p>
            <a:pPr indent="0" marL="0">
              <a:lnSpc>
                <a:spcPts val="2734"/>
              </a:lnSpc>
              <a:buNone/>
            </a:pPr>
            <a:r>
              <a:rPr lang="en-US" sz="2187" dirty="0">
                <a:solidFill>
                  <a:srgbClr val="FFFFFF"/>
                </a:solidFill>
                <a:latin typeface="Kanit" pitchFamily="34" charset="0"/>
                <a:ea typeface="Kanit" pitchFamily="34" charset="-122"/>
                <a:cs typeface="Kanit" pitchFamily="34" charset="-120"/>
              </a:rPr>
              <a:t>Histogram Image</a:t>
            </a:r>
            <a:endParaRPr lang="en-US" sz="2187" dirty="0"/>
          </a:p>
        </p:txBody>
      </p:sp>
      <p:sp>
        <p:nvSpPr>
          <p:cNvPr id="13" name="Text 8"/>
          <p:cNvSpPr/>
          <p:nvPr/>
        </p:nvSpPr>
        <p:spPr>
          <a:xfrm>
            <a:off x="7601188" y="6074926"/>
            <a:ext cx="2076807" cy="355402"/>
          </a:xfrm>
          <a:prstGeom prst="rect">
            <a:avLst/>
          </a:prstGeom>
          <a:noFill/>
          <a:ln/>
        </p:spPr>
        <p:txBody>
          <a:bodyPr wrap="none" rtlCol="0" anchor="t"/>
          <a:lstStyle/>
          <a:p>
            <a:pPr indent="0" marL="0">
              <a:lnSpc>
                <a:spcPts val="2799"/>
              </a:lnSpc>
              <a:buNone/>
            </a:pPr>
            <a:endParaRPr lang="en-US" sz="1750" dirty="0"/>
          </a:p>
        </p:txBody>
      </p:sp>
      <p:pic>
        <p:nvPicPr>
          <p:cNvPr id="14" name="Image 3" descr="preencoded.png">    </p:cNvPr>
          <p:cNvPicPr>
            <a:picLocks noChangeAspect="1"/>
          </p:cNvPicPr>
          <p:nvPr/>
        </p:nvPicPr>
        <p:blipFill>
          <a:blip r:embed="rId4"/>
          <a:stretch>
            <a:fillRect/>
          </a:stretch>
        </p:blipFill>
        <p:spPr>
          <a:xfrm>
            <a:off x="10227588" y="2817019"/>
            <a:ext cx="2076807" cy="2151221"/>
          </a:xfrm>
          <a:prstGeom prst="rect">
            <a:avLst/>
          </a:prstGeom>
        </p:spPr>
      </p:pic>
      <p:sp>
        <p:nvSpPr>
          <p:cNvPr id="15" name="Text 9"/>
          <p:cNvSpPr/>
          <p:nvPr/>
        </p:nvSpPr>
        <p:spPr>
          <a:xfrm>
            <a:off x="10227588" y="5218152"/>
            <a:ext cx="2076807" cy="694373"/>
          </a:xfrm>
          <a:prstGeom prst="rect">
            <a:avLst/>
          </a:prstGeom>
          <a:noFill/>
          <a:ln/>
        </p:spPr>
        <p:txBody>
          <a:bodyPr wrap="square" rtlCol="0" anchor="t"/>
          <a:lstStyle/>
          <a:p>
            <a:pPr indent="0" marL="0">
              <a:lnSpc>
                <a:spcPts val="2734"/>
              </a:lnSpc>
              <a:buNone/>
            </a:pPr>
            <a:r>
              <a:rPr lang="en-US" sz="2187" dirty="0">
                <a:solidFill>
                  <a:srgbClr val="FFFFFF"/>
                </a:solidFill>
                <a:latin typeface="Kanit" pitchFamily="34" charset="0"/>
                <a:ea typeface="Kanit" pitchFamily="34" charset="-122"/>
                <a:cs typeface="Kanit" pitchFamily="34" charset="-120"/>
              </a:rPr>
              <a:t>Inverted Pixels Image</a:t>
            </a:r>
            <a:endParaRPr lang="en-US" sz="2187" dirty="0"/>
          </a:p>
        </p:txBody>
      </p:sp>
      <p:sp>
        <p:nvSpPr>
          <p:cNvPr id="16" name="Text 10"/>
          <p:cNvSpPr/>
          <p:nvPr/>
        </p:nvSpPr>
        <p:spPr>
          <a:xfrm>
            <a:off x="10227588" y="6134695"/>
            <a:ext cx="2076807" cy="355402"/>
          </a:xfrm>
          <a:prstGeom prst="rect">
            <a:avLst/>
          </a:prstGeom>
          <a:noFill/>
          <a:ln/>
        </p:spPr>
        <p:txBody>
          <a:bodyPr wrap="none" rtlCol="0" anchor="t"/>
          <a:lstStyle/>
          <a:p>
            <a:pPr indent="0" marL="0">
              <a:lnSpc>
                <a:spcPts val="2799"/>
              </a:lnSpc>
              <a:buNone/>
            </a:pP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49364"/>
          </a:xfrm>
          <a:prstGeom prst="rect">
            <a:avLst/>
          </a:prstGeom>
          <a:solidFill>
            <a:srgbClr val="100C35"/>
          </a:solidFill>
          <a:ln/>
        </p:spPr>
      </p:sp>
      <p:sp>
        <p:nvSpPr>
          <p:cNvPr id="4" name="Text 2"/>
          <p:cNvSpPr/>
          <p:nvPr/>
        </p:nvSpPr>
        <p:spPr>
          <a:xfrm>
            <a:off x="3425071" y="520422"/>
            <a:ext cx="7780020" cy="591383"/>
          </a:xfrm>
          <a:prstGeom prst="rect">
            <a:avLst/>
          </a:prstGeom>
          <a:noFill/>
          <a:ln/>
        </p:spPr>
        <p:txBody>
          <a:bodyPr wrap="none" rtlCol="0" anchor="t"/>
          <a:lstStyle/>
          <a:p>
            <a:pPr algn="ctr" indent="0" marL="0">
              <a:lnSpc>
                <a:spcPts val="4657"/>
              </a:lnSpc>
              <a:buNone/>
            </a:pPr>
            <a:r>
              <a:rPr lang="en-US" sz="3725" dirty="0">
                <a:solidFill>
                  <a:srgbClr val="FFFFFF"/>
                </a:solidFill>
                <a:latin typeface="Kanit" pitchFamily="34" charset="0"/>
                <a:ea typeface="Kanit" pitchFamily="34" charset="-122"/>
                <a:cs typeface="Kanit" pitchFamily="34" charset="-120"/>
              </a:rPr>
              <a:t>Challenges Faced and their Solutions</a:t>
            </a:r>
            <a:endParaRPr lang="en-US" sz="3725" dirty="0"/>
          </a:p>
        </p:txBody>
      </p:sp>
      <p:sp>
        <p:nvSpPr>
          <p:cNvPr id="5" name="Text 3"/>
          <p:cNvSpPr/>
          <p:nvPr/>
        </p:nvSpPr>
        <p:spPr>
          <a:xfrm>
            <a:off x="3273981" y="1611392"/>
            <a:ext cx="3179683" cy="302895"/>
          </a:xfrm>
          <a:prstGeom prst="rect">
            <a:avLst/>
          </a:prstGeom>
          <a:noFill/>
          <a:ln/>
        </p:spPr>
        <p:txBody>
          <a:bodyPr wrap="none" rtlCol="0" anchor="t"/>
          <a:lstStyle/>
          <a:p>
            <a:pPr indent="0" marL="0">
              <a:lnSpc>
                <a:spcPts val="2384"/>
              </a:lnSpc>
              <a:buNone/>
            </a:pPr>
            <a:r>
              <a:rPr lang="en-US" sz="1490" b="1" dirty="0">
                <a:solidFill>
                  <a:srgbClr val="D9E1FF"/>
                </a:solidFill>
                <a:latin typeface="Martel Sans" pitchFamily="34" charset="0"/>
                <a:ea typeface="Martel Sans" pitchFamily="34" charset="-122"/>
                <a:cs typeface="Martel Sans" pitchFamily="34" charset="-120"/>
              </a:rPr>
              <a:t>Challenges Faced</a:t>
            </a:r>
            <a:endParaRPr lang="en-US" sz="1490" dirty="0"/>
          </a:p>
        </p:txBody>
      </p:sp>
      <p:sp>
        <p:nvSpPr>
          <p:cNvPr id="6" name="Text 4"/>
          <p:cNvSpPr/>
          <p:nvPr/>
        </p:nvSpPr>
        <p:spPr>
          <a:xfrm>
            <a:off x="6839664" y="1611392"/>
            <a:ext cx="3075265" cy="302895"/>
          </a:xfrm>
          <a:prstGeom prst="rect">
            <a:avLst/>
          </a:prstGeom>
          <a:noFill/>
          <a:ln/>
        </p:spPr>
        <p:txBody>
          <a:bodyPr wrap="none" rtlCol="0" anchor="t"/>
          <a:lstStyle/>
          <a:p>
            <a:pPr indent="0" marL="0">
              <a:lnSpc>
                <a:spcPts val="2384"/>
              </a:lnSpc>
              <a:buNone/>
            </a:pPr>
            <a:r>
              <a:rPr lang="en-US" sz="1490" b="1" dirty="0">
                <a:solidFill>
                  <a:srgbClr val="D9E1FF"/>
                </a:solidFill>
                <a:latin typeface="Martel Sans" pitchFamily="34" charset="0"/>
                <a:ea typeface="Martel Sans" pitchFamily="34" charset="-122"/>
                <a:cs typeface="Martel Sans" pitchFamily="34" charset="-120"/>
              </a:rPr>
              <a:t>Solutions</a:t>
            </a:r>
            <a:endParaRPr lang="en-US" sz="1490" dirty="0"/>
          </a:p>
        </p:txBody>
      </p:sp>
      <p:sp>
        <p:nvSpPr>
          <p:cNvPr id="7" name="Text 5"/>
          <p:cNvSpPr/>
          <p:nvPr/>
        </p:nvSpPr>
        <p:spPr>
          <a:xfrm>
            <a:off x="10300930" y="1611392"/>
            <a:ext cx="1055251" cy="302895"/>
          </a:xfrm>
          <a:prstGeom prst="rect">
            <a:avLst/>
          </a:prstGeom>
          <a:noFill/>
          <a:ln/>
        </p:spPr>
        <p:txBody>
          <a:bodyPr wrap="none" rtlCol="0" anchor="t"/>
          <a:lstStyle/>
          <a:p>
            <a:pPr indent="0" marL="0">
              <a:lnSpc>
                <a:spcPts val="2384"/>
              </a:lnSpc>
              <a:buNone/>
            </a:pPr>
            <a:r>
              <a:rPr lang="en-US" sz="1490" b="1" dirty="0">
                <a:solidFill>
                  <a:srgbClr val="D9E1FF"/>
                </a:solidFill>
                <a:latin typeface="Martel Sans" pitchFamily="34" charset="0"/>
                <a:ea typeface="Martel Sans" pitchFamily="34" charset="-122"/>
                <a:cs typeface="Martel Sans" pitchFamily="34" charset="-120"/>
              </a:rPr>
              <a:t>Remarks</a:t>
            </a:r>
            <a:endParaRPr lang="en-US" sz="1490" dirty="0"/>
          </a:p>
        </p:txBody>
      </p:sp>
      <p:sp>
        <p:nvSpPr>
          <p:cNvPr id="8" name="Shape 6"/>
          <p:cNvSpPr/>
          <p:nvPr/>
        </p:nvSpPr>
        <p:spPr>
          <a:xfrm>
            <a:off x="3084790" y="2035373"/>
            <a:ext cx="8460700" cy="1150858"/>
          </a:xfrm>
          <a:prstGeom prst="rect">
            <a:avLst/>
          </a:prstGeom>
          <a:solidFill>
            <a:srgbClr val="221D4C"/>
          </a:solidFill>
          <a:ln/>
        </p:spPr>
      </p:sp>
      <p:sp>
        <p:nvSpPr>
          <p:cNvPr id="9" name="Text 7"/>
          <p:cNvSpPr/>
          <p:nvPr/>
        </p:nvSpPr>
        <p:spPr>
          <a:xfrm>
            <a:off x="3273981" y="2156460"/>
            <a:ext cx="3179683" cy="908685"/>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Legacy camera not turning on in Geanny, leading to extra zoomed(3x) and bad quality image,</a:t>
            </a:r>
            <a:endParaRPr lang="en-US" sz="1490" dirty="0"/>
          </a:p>
        </p:txBody>
      </p:sp>
      <p:sp>
        <p:nvSpPr>
          <p:cNvPr id="10" name="Text 8"/>
          <p:cNvSpPr/>
          <p:nvPr/>
        </p:nvSpPr>
        <p:spPr>
          <a:xfrm>
            <a:off x="6839664" y="2156460"/>
            <a:ext cx="3075265" cy="908685"/>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Decided to capture image using terminal as it was easy to turn legacy camera on.</a:t>
            </a:r>
            <a:endParaRPr lang="en-US" sz="1490" dirty="0"/>
          </a:p>
        </p:txBody>
      </p:sp>
      <p:sp>
        <p:nvSpPr>
          <p:cNvPr id="11" name="Text 9"/>
          <p:cNvSpPr/>
          <p:nvPr/>
        </p:nvSpPr>
        <p:spPr>
          <a:xfrm>
            <a:off x="10300930" y="2156460"/>
            <a:ext cx="1055251" cy="302895"/>
          </a:xfrm>
          <a:prstGeom prst="rect">
            <a:avLst/>
          </a:prstGeom>
          <a:noFill/>
          <a:ln/>
        </p:spPr>
        <p:txBody>
          <a:bodyPr wrap="none" rtlCol="0" anchor="t"/>
          <a:lstStyle/>
          <a:p>
            <a:pPr indent="0" marL="0">
              <a:lnSpc>
                <a:spcPts val="2384"/>
              </a:lnSpc>
              <a:buNone/>
            </a:pPr>
            <a:r>
              <a:rPr lang="en-US" sz="1490" dirty="0">
                <a:solidFill>
                  <a:srgbClr val="5CC97B"/>
                </a:solidFill>
                <a:latin typeface="Martel Sans" pitchFamily="34" charset="0"/>
                <a:ea typeface="Martel Sans" pitchFamily="34" charset="-122"/>
                <a:cs typeface="Martel Sans" pitchFamily="34" charset="-120"/>
              </a:rPr>
              <a:t>successful</a:t>
            </a:r>
            <a:endParaRPr lang="en-US" sz="1490" dirty="0"/>
          </a:p>
        </p:txBody>
      </p:sp>
      <p:sp>
        <p:nvSpPr>
          <p:cNvPr id="12" name="Text 10"/>
          <p:cNvSpPr/>
          <p:nvPr/>
        </p:nvSpPr>
        <p:spPr>
          <a:xfrm>
            <a:off x="3273981" y="3307318"/>
            <a:ext cx="3179683"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Unable to make the setup work without laptop</a:t>
            </a:r>
            <a:endParaRPr lang="en-US" sz="1490" dirty="0"/>
          </a:p>
        </p:txBody>
      </p:sp>
      <p:sp>
        <p:nvSpPr>
          <p:cNvPr id="13" name="Text 11"/>
          <p:cNvSpPr/>
          <p:nvPr/>
        </p:nvSpPr>
        <p:spPr>
          <a:xfrm>
            <a:off x="6839664" y="3307318"/>
            <a:ext cx="3075265"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Planned to install sensor to detect hand and proceed but failed</a:t>
            </a:r>
            <a:endParaRPr lang="en-US" sz="1490" dirty="0"/>
          </a:p>
        </p:txBody>
      </p:sp>
      <p:sp>
        <p:nvSpPr>
          <p:cNvPr id="14" name="Text 12"/>
          <p:cNvSpPr/>
          <p:nvPr/>
        </p:nvSpPr>
        <p:spPr>
          <a:xfrm>
            <a:off x="10300930" y="3307318"/>
            <a:ext cx="1055251" cy="302895"/>
          </a:xfrm>
          <a:prstGeom prst="rect">
            <a:avLst/>
          </a:prstGeom>
          <a:noFill/>
          <a:ln/>
        </p:spPr>
        <p:txBody>
          <a:bodyPr wrap="none" rtlCol="0" anchor="t"/>
          <a:lstStyle/>
          <a:p>
            <a:pPr indent="0" marL="0">
              <a:lnSpc>
                <a:spcPts val="2384"/>
              </a:lnSpc>
              <a:buNone/>
            </a:pPr>
            <a:r>
              <a:rPr lang="en-US" sz="1490" dirty="0">
                <a:solidFill>
                  <a:srgbClr val="FA2F5C"/>
                </a:solidFill>
                <a:latin typeface="Martel Sans" pitchFamily="34" charset="0"/>
                <a:ea typeface="Martel Sans" pitchFamily="34" charset="-122"/>
                <a:cs typeface="Martel Sans" pitchFamily="34" charset="-120"/>
              </a:rPr>
              <a:t>Failed</a:t>
            </a:r>
            <a:endParaRPr lang="en-US" sz="1490" dirty="0"/>
          </a:p>
        </p:txBody>
      </p:sp>
      <p:sp>
        <p:nvSpPr>
          <p:cNvPr id="15" name="Shape 13"/>
          <p:cNvSpPr/>
          <p:nvPr/>
        </p:nvSpPr>
        <p:spPr>
          <a:xfrm>
            <a:off x="3084790" y="4034195"/>
            <a:ext cx="8460700" cy="847963"/>
          </a:xfrm>
          <a:prstGeom prst="rect">
            <a:avLst/>
          </a:prstGeom>
          <a:solidFill>
            <a:srgbClr val="221D4C"/>
          </a:solidFill>
          <a:ln/>
        </p:spPr>
      </p:sp>
      <p:sp>
        <p:nvSpPr>
          <p:cNvPr id="16" name="Text 14"/>
          <p:cNvSpPr/>
          <p:nvPr/>
        </p:nvSpPr>
        <p:spPr>
          <a:xfrm>
            <a:off x="3273981" y="4155281"/>
            <a:ext cx="3179683"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Large no. of LEDs causing bright patches on hand</a:t>
            </a:r>
            <a:endParaRPr lang="en-US" sz="1490" dirty="0"/>
          </a:p>
        </p:txBody>
      </p:sp>
      <p:sp>
        <p:nvSpPr>
          <p:cNvPr id="17" name="Text 15"/>
          <p:cNvSpPr/>
          <p:nvPr/>
        </p:nvSpPr>
        <p:spPr>
          <a:xfrm>
            <a:off x="6839664" y="4155281"/>
            <a:ext cx="3075265"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Decreased no. of LEDs and tried reducing their intensity.</a:t>
            </a:r>
            <a:endParaRPr lang="en-US" sz="1490" dirty="0"/>
          </a:p>
        </p:txBody>
      </p:sp>
      <p:sp>
        <p:nvSpPr>
          <p:cNvPr id="18" name="Text 16"/>
          <p:cNvSpPr/>
          <p:nvPr/>
        </p:nvSpPr>
        <p:spPr>
          <a:xfrm>
            <a:off x="10300930" y="4155281"/>
            <a:ext cx="1055251" cy="302895"/>
          </a:xfrm>
          <a:prstGeom prst="rect">
            <a:avLst/>
          </a:prstGeom>
          <a:noFill/>
          <a:ln/>
        </p:spPr>
        <p:txBody>
          <a:bodyPr wrap="none" rtlCol="0" anchor="t"/>
          <a:lstStyle/>
          <a:p>
            <a:pPr indent="0" marL="0">
              <a:lnSpc>
                <a:spcPts val="2384"/>
              </a:lnSpc>
              <a:buNone/>
            </a:pPr>
            <a:r>
              <a:rPr lang="en-US" sz="1490" dirty="0">
                <a:solidFill>
                  <a:srgbClr val="5CC97B"/>
                </a:solidFill>
                <a:latin typeface="Martel Sans" pitchFamily="34" charset="0"/>
                <a:ea typeface="Martel Sans" pitchFamily="34" charset="-122"/>
                <a:cs typeface="Martel Sans" pitchFamily="34" charset="-120"/>
              </a:rPr>
              <a:t>successful</a:t>
            </a:r>
            <a:endParaRPr lang="en-US" sz="1490" dirty="0"/>
          </a:p>
        </p:txBody>
      </p:sp>
      <p:sp>
        <p:nvSpPr>
          <p:cNvPr id="19" name="Text 17"/>
          <p:cNvSpPr/>
          <p:nvPr/>
        </p:nvSpPr>
        <p:spPr>
          <a:xfrm>
            <a:off x="3273981" y="5003244"/>
            <a:ext cx="3179683"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Use of ethernet was making system messy and complex</a:t>
            </a:r>
            <a:endParaRPr lang="en-US" sz="1490" dirty="0"/>
          </a:p>
        </p:txBody>
      </p:sp>
      <p:sp>
        <p:nvSpPr>
          <p:cNvPr id="20" name="Text 18"/>
          <p:cNvSpPr/>
          <p:nvPr/>
        </p:nvSpPr>
        <p:spPr>
          <a:xfrm>
            <a:off x="6839664" y="5003244"/>
            <a:ext cx="3075265"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Used WIFI as an alternate and trading off with internet speed</a:t>
            </a:r>
            <a:endParaRPr lang="en-US" sz="1490" dirty="0"/>
          </a:p>
        </p:txBody>
      </p:sp>
      <p:sp>
        <p:nvSpPr>
          <p:cNvPr id="21" name="Text 19"/>
          <p:cNvSpPr/>
          <p:nvPr/>
        </p:nvSpPr>
        <p:spPr>
          <a:xfrm>
            <a:off x="10300930" y="5003244"/>
            <a:ext cx="1055251" cy="302895"/>
          </a:xfrm>
          <a:prstGeom prst="rect">
            <a:avLst/>
          </a:prstGeom>
          <a:noFill/>
          <a:ln/>
        </p:spPr>
        <p:txBody>
          <a:bodyPr wrap="none" rtlCol="0" anchor="t"/>
          <a:lstStyle/>
          <a:p>
            <a:pPr indent="0" marL="0">
              <a:lnSpc>
                <a:spcPts val="2384"/>
              </a:lnSpc>
              <a:buNone/>
            </a:pPr>
            <a:r>
              <a:rPr lang="en-US" sz="1490" dirty="0">
                <a:solidFill>
                  <a:srgbClr val="5CC97B"/>
                </a:solidFill>
                <a:latin typeface="Martel Sans" pitchFamily="34" charset="0"/>
                <a:ea typeface="Martel Sans" pitchFamily="34" charset="-122"/>
                <a:cs typeface="Martel Sans" pitchFamily="34" charset="-120"/>
              </a:rPr>
              <a:t>successful</a:t>
            </a:r>
            <a:endParaRPr lang="en-US" sz="1490" dirty="0"/>
          </a:p>
        </p:txBody>
      </p:sp>
      <p:sp>
        <p:nvSpPr>
          <p:cNvPr id="22" name="Shape 20"/>
          <p:cNvSpPr/>
          <p:nvPr/>
        </p:nvSpPr>
        <p:spPr>
          <a:xfrm>
            <a:off x="3084790" y="5730121"/>
            <a:ext cx="8460700" cy="847963"/>
          </a:xfrm>
          <a:prstGeom prst="rect">
            <a:avLst/>
          </a:prstGeom>
          <a:solidFill>
            <a:srgbClr val="221D4C"/>
          </a:solidFill>
          <a:ln/>
        </p:spPr>
      </p:sp>
      <p:sp>
        <p:nvSpPr>
          <p:cNvPr id="23" name="Text 21"/>
          <p:cNvSpPr/>
          <p:nvPr/>
        </p:nvSpPr>
        <p:spPr>
          <a:xfrm>
            <a:off x="3273981" y="5851208"/>
            <a:ext cx="3179683"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Camera got damaged while increasing focus</a:t>
            </a:r>
            <a:endParaRPr lang="en-US" sz="1490" dirty="0"/>
          </a:p>
        </p:txBody>
      </p:sp>
      <p:sp>
        <p:nvSpPr>
          <p:cNvPr id="24" name="Text 22"/>
          <p:cNvSpPr/>
          <p:nvPr/>
        </p:nvSpPr>
        <p:spPr>
          <a:xfrm>
            <a:off x="6839664" y="5851208"/>
            <a:ext cx="3075265"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Thankfully, another camera was available in WEL</a:t>
            </a:r>
            <a:endParaRPr lang="en-US" sz="1490" dirty="0"/>
          </a:p>
        </p:txBody>
      </p:sp>
      <p:sp>
        <p:nvSpPr>
          <p:cNvPr id="25" name="Text 23"/>
          <p:cNvSpPr/>
          <p:nvPr/>
        </p:nvSpPr>
        <p:spPr>
          <a:xfrm>
            <a:off x="10300930" y="5851208"/>
            <a:ext cx="1055251" cy="302895"/>
          </a:xfrm>
          <a:prstGeom prst="rect">
            <a:avLst/>
          </a:prstGeom>
          <a:noFill/>
          <a:ln/>
        </p:spPr>
        <p:txBody>
          <a:bodyPr wrap="none" rtlCol="0" anchor="t"/>
          <a:lstStyle/>
          <a:p>
            <a:pPr indent="0" marL="0">
              <a:lnSpc>
                <a:spcPts val="2384"/>
              </a:lnSpc>
              <a:buNone/>
            </a:pPr>
            <a:r>
              <a:rPr lang="en-US" sz="1490" dirty="0">
                <a:solidFill>
                  <a:srgbClr val="5CC97B"/>
                </a:solidFill>
                <a:latin typeface="Martel Sans" pitchFamily="34" charset="0"/>
                <a:ea typeface="Martel Sans" pitchFamily="34" charset="-122"/>
                <a:cs typeface="Martel Sans" pitchFamily="34" charset="-120"/>
              </a:rPr>
              <a:t>successful</a:t>
            </a:r>
            <a:endParaRPr lang="en-US" sz="1490" dirty="0"/>
          </a:p>
        </p:txBody>
      </p:sp>
      <p:sp>
        <p:nvSpPr>
          <p:cNvPr id="26" name="Text 24"/>
          <p:cNvSpPr/>
          <p:nvPr/>
        </p:nvSpPr>
        <p:spPr>
          <a:xfrm>
            <a:off x="3273981" y="6699171"/>
            <a:ext cx="3179683" cy="908685"/>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Image quality dropped while transferring LEDs from breadboard to PCB</a:t>
            </a:r>
            <a:endParaRPr lang="en-US" sz="1490" dirty="0"/>
          </a:p>
        </p:txBody>
      </p:sp>
      <p:sp>
        <p:nvSpPr>
          <p:cNvPr id="27" name="Text 25"/>
          <p:cNvSpPr/>
          <p:nvPr/>
        </p:nvSpPr>
        <p:spPr>
          <a:xfrm>
            <a:off x="6839664" y="6699171"/>
            <a:ext cx="3075265" cy="605790"/>
          </a:xfrm>
          <a:prstGeom prst="rect">
            <a:avLst/>
          </a:prstGeom>
          <a:noFill/>
          <a:ln/>
        </p:spPr>
        <p:txBody>
          <a:bodyPr wrap="square" rtlCol="0" anchor="t"/>
          <a:lstStyle/>
          <a:p>
            <a:pPr indent="0" marL="0">
              <a:lnSpc>
                <a:spcPts val="2384"/>
              </a:lnSpc>
              <a:buNone/>
            </a:pPr>
            <a:r>
              <a:rPr lang="en-US" sz="1490" dirty="0">
                <a:solidFill>
                  <a:srgbClr val="D9E1FF"/>
                </a:solidFill>
                <a:latin typeface="Martel Sans" pitchFamily="34" charset="0"/>
                <a:ea typeface="Martel Sans" pitchFamily="34" charset="-122"/>
                <a:cs typeface="Martel Sans" pitchFamily="34" charset="-120"/>
              </a:rPr>
              <a:t>Took 3 days to focus LED again for proper image</a:t>
            </a:r>
            <a:endParaRPr lang="en-US" sz="1490" dirty="0"/>
          </a:p>
        </p:txBody>
      </p:sp>
      <p:sp>
        <p:nvSpPr>
          <p:cNvPr id="28" name="Text 26"/>
          <p:cNvSpPr/>
          <p:nvPr/>
        </p:nvSpPr>
        <p:spPr>
          <a:xfrm>
            <a:off x="10300930" y="6699171"/>
            <a:ext cx="1055251" cy="302895"/>
          </a:xfrm>
          <a:prstGeom prst="rect">
            <a:avLst/>
          </a:prstGeom>
          <a:noFill/>
          <a:ln/>
        </p:spPr>
        <p:txBody>
          <a:bodyPr wrap="none" rtlCol="0" anchor="t"/>
          <a:lstStyle/>
          <a:p>
            <a:pPr indent="0" marL="0">
              <a:lnSpc>
                <a:spcPts val="2384"/>
              </a:lnSpc>
              <a:buNone/>
            </a:pPr>
            <a:r>
              <a:rPr lang="en-US" sz="1490" dirty="0">
                <a:solidFill>
                  <a:srgbClr val="5CC97B"/>
                </a:solidFill>
                <a:latin typeface="Martel Sans" pitchFamily="34" charset="0"/>
                <a:ea typeface="Martel Sans" pitchFamily="34" charset="-122"/>
                <a:cs typeface="Martel Sans" pitchFamily="34" charset="-120"/>
              </a:rPr>
              <a:t>successful</a:t>
            </a:r>
            <a:endParaRPr lang="en-US" sz="1490" dirty="0"/>
          </a:p>
        </p:txBody>
      </p:sp>
      <p:pic>
        <p:nvPicPr>
          <p:cNvPr id="2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40673"/>
          </a:xfrm>
          <a:prstGeom prst="rect">
            <a:avLst/>
          </a:prstGeom>
          <a:solidFill>
            <a:srgbClr val="100C35"/>
          </a:solidFill>
          <a:ln/>
        </p:spPr>
      </p:sp>
      <p:sp>
        <p:nvSpPr>
          <p:cNvPr id="4" name="Text 2"/>
          <p:cNvSpPr/>
          <p:nvPr/>
        </p:nvSpPr>
        <p:spPr>
          <a:xfrm>
            <a:off x="4785955" y="512326"/>
            <a:ext cx="5058489" cy="582216"/>
          </a:xfrm>
          <a:prstGeom prst="rect">
            <a:avLst/>
          </a:prstGeom>
          <a:noFill/>
          <a:ln/>
        </p:spPr>
        <p:txBody>
          <a:bodyPr wrap="none" rtlCol="0" anchor="t"/>
          <a:lstStyle/>
          <a:p>
            <a:pPr algn="ctr" indent="0" marL="0">
              <a:lnSpc>
                <a:spcPts val="4585"/>
              </a:lnSpc>
              <a:buNone/>
            </a:pPr>
            <a:r>
              <a:rPr lang="en-US" sz="3668" dirty="0">
                <a:solidFill>
                  <a:srgbClr val="FFFFFF"/>
                </a:solidFill>
                <a:latin typeface="Kanit" pitchFamily="34" charset="0"/>
                <a:ea typeface="Kanit" pitchFamily="34" charset="-122"/>
                <a:cs typeface="Kanit" pitchFamily="34" charset="-120"/>
              </a:rPr>
              <a:t>Individual Contributions</a:t>
            </a:r>
            <a:endParaRPr lang="en-US" sz="3668" dirty="0"/>
          </a:p>
        </p:txBody>
      </p:sp>
      <p:sp>
        <p:nvSpPr>
          <p:cNvPr id="5" name="Text 3"/>
          <p:cNvSpPr/>
          <p:nvPr/>
        </p:nvSpPr>
        <p:spPr>
          <a:xfrm>
            <a:off x="3336846" y="1586389"/>
            <a:ext cx="737354"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Member</a:t>
            </a:r>
            <a:endParaRPr lang="en-US" sz="1467" dirty="0"/>
          </a:p>
        </p:txBody>
      </p:sp>
      <p:sp>
        <p:nvSpPr>
          <p:cNvPr id="6" name="Text 4"/>
          <p:cNvSpPr/>
          <p:nvPr/>
        </p:nvSpPr>
        <p:spPr>
          <a:xfrm>
            <a:off x="4454247" y="1586389"/>
            <a:ext cx="2806660" cy="596265"/>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Contributions made over entire duration of project</a:t>
            </a:r>
            <a:endParaRPr lang="en-US" sz="1467" dirty="0"/>
          </a:p>
        </p:txBody>
      </p:sp>
      <p:sp>
        <p:nvSpPr>
          <p:cNvPr id="7" name="Text 5"/>
          <p:cNvSpPr/>
          <p:nvPr/>
        </p:nvSpPr>
        <p:spPr>
          <a:xfrm>
            <a:off x="7640955" y="1586389"/>
            <a:ext cx="1703070" cy="1192530"/>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Average hours spent on EDL per week in Jan and Feb</a:t>
            </a:r>
            <a:endParaRPr lang="en-US" sz="1467" dirty="0"/>
          </a:p>
        </p:txBody>
      </p:sp>
      <p:sp>
        <p:nvSpPr>
          <p:cNvPr id="8" name="Text 6"/>
          <p:cNvSpPr/>
          <p:nvPr/>
        </p:nvSpPr>
        <p:spPr>
          <a:xfrm>
            <a:off x="9724073" y="1586389"/>
            <a:ext cx="1569482" cy="1192530"/>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Average hours spent on EDL per week in March and April</a:t>
            </a:r>
            <a:endParaRPr lang="en-US" sz="1467" dirty="0"/>
          </a:p>
        </p:txBody>
      </p:sp>
      <p:sp>
        <p:nvSpPr>
          <p:cNvPr id="9" name="Shape 7"/>
          <p:cNvSpPr/>
          <p:nvPr/>
        </p:nvSpPr>
        <p:spPr>
          <a:xfrm>
            <a:off x="3150513" y="2898219"/>
            <a:ext cx="8329374" cy="1132999"/>
          </a:xfrm>
          <a:prstGeom prst="rect">
            <a:avLst/>
          </a:prstGeom>
          <a:solidFill>
            <a:srgbClr val="221D4C"/>
          </a:solidFill>
          <a:ln/>
        </p:spPr>
      </p:sp>
      <p:sp>
        <p:nvSpPr>
          <p:cNvPr id="10" name="Text 8"/>
          <p:cNvSpPr/>
          <p:nvPr/>
        </p:nvSpPr>
        <p:spPr>
          <a:xfrm>
            <a:off x="3336846" y="3017520"/>
            <a:ext cx="737354"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Sujay</a:t>
            </a:r>
            <a:endParaRPr lang="en-US" sz="1467" dirty="0"/>
          </a:p>
        </p:txBody>
      </p:sp>
      <p:sp>
        <p:nvSpPr>
          <p:cNvPr id="11" name="Text 9"/>
          <p:cNvSpPr/>
          <p:nvPr/>
        </p:nvSpPr>
        <p:spPr>
          <a:xfrm>
            <a:off x="4454247" y="3017520"/>
            <a:ext cx="2806660" cy="894398"/>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Image processing, CAD design, Raspberry pi configuration, authentication.</a:t>
            </a:r>
            <a:endParaRPr lang="en-US" sz="1467" dirty="0"/>
          </a:p>
        </p:txBody>
      </p:sp>
      <p:sp>
        <p:nvSpPr>
          <p:cNvPr id="12" name="Text 10"/>
          <p:cNvSpPr/>
          <p:nvPr/>
        </p:nvSpPr>
        <p:spPr>
          <a:xfrm>
            <a:off x="7640955" y="3017520"/>
            <a:ext cx="1703070"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9</a:t>
            </a:r>
            <a:endParaRPr lang="en-US" sz="1467" dirty="0"/>
          </a:p>
        </p:txBody>
      </p:sp>
      <p:sp>
        <p:nvSpPr>
          <p:cNvPr id="13" name="Text 11"/>
          <p:cNvSpPr/>
          <p:nvPr/>
        </p:nvSpPr>
        <p:spPr>
          <a:xfrm>
            <a:off x="9724073" y="3017520"/>
            <a:ext cx="1569482"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14</a:t>
            </a:r>
            <a:endParaRPr lang="en-US" sz="1467" dirty="0"/>
          </a:p>
        </p:txBody>
      </p:sp>
      <p:sp>
        <p:nvSpPr>
          <p:cNvPr id="14" name="Text 12"/>
          <p:cNvSpPr/>
          <p:nvPr/>
        </p:nvSpPr>
        <p:spPr>
          <a:xfrm>
            <a:off x="3336846" y="4150519"/>
            <a:ext cx="737354"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Jayveer</a:t>
            </a:r>
            <a:endParaRPr lang="en-US" sz="1467" dirty="0"/>
          </a:p>
        </p:txBody>
      </p:sp>
      <p:sp>
        <p:nvSpPr>
          <p:cNvPr id="15" name="Text 13"/>
          <p:cNvSpPr/>
          <p:nvPr/>
        </p:nvSpPr>
        <p:spPr>
          <a:xfrm>
            <a:off x="4454247" y="4150519"/>
            <a:ext cx="2806660" cy="1192530"/>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PCB designing, Camera setup for image acquisition, PCB soldering, Vending machine code.</a:t>
            </a:r>
            <a:endParaRPr lang="en-US" sz="1467" dirty="0"/>
          </a:p>
        </p:txBody>
      </p:sp>
      <p:sp>
        <p:nvSpPr>
          <p:cNvPr id="16" name="Text 14"/>
          <p:cNvSpPr/>
          <p:nvPr/>
        </p:nvSpPr>
        <p:spPr>
          <a:xfrm>
            <a:off x="7640955" y="4150519"/>
            <a:ext cx="1703070"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8</a:t>
            </a:r>
            <a:endParaRPr lang="en-US" sz="1467" dirty="0"/>
          </a:p>
        </p:txBody>
      </p:sp>
      <p:sp>
        <p:nvSpPr>
          <p:cNvPr id="17" name="Text 15"/>
          <p:cNvSpPr/>
          <p:nvPr/>
        </p:nvSpPr>
        <p:spPr>
          <a:xfrm>
            <a:off x="9724073" y="4150519"/>
            <a:ext cx="1569482"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12</a:t>
            </a:r>
            <a:endParaRPr lang="en-US" sz="1467" dirty="0"/>
          </a:p>
        </p:txBody>
      </p:sp>
      <p:sp>
        <p:nvSpPr>
          <p:cNvPr id="18" name="Shape 16"/>
          <p:cNvSpPr/>
          <p:nvPr/>
        </p:nvSpPr>
        <p:spPr>
          <a:xfrm>
            <a:off x="3150513" y="5462349"/>
            <a:ext cx="8329374" cy="1132999"/>
          </a:xfrm>
          <a:prstGeom prst="rect">
            <a:avLst/>
          </a:prstGeom>
          <a:solidFill>
            <a:srgbClr val="221D4C"/>
          </a:solidFill>
          <a:ln/>
        </p:spPr>
      </p:sp>
      <p:sp>
        <p:nvSpPr>
          <p:cNvPr id="19" name="Text 17"/>
          <p:cNvSpPr/>
          <p:nvPr/>
        </p:nvSpPr>
        <p:spPr>
          <a:xfrm>
            <a:off x="3336846" y="5581650"/>
            <a:ext cx="737354"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Reet</a:t>
            </a:r>
            <a:endParaRPr lang="en-US" sz="1467" dirty="0"/>
          </a:p>
        </p:txBody>
      </p:sp>
      <p:sp>
        <p:nvSpPr>
          <p:cNvPr id="20" name="Text 18"/>
          <p:cNvSpPr/>
          <p:nvPr/>
        </p:nvSpPr>
        <p:spPr>
          <a:xfrm>
            <a:off x="4454247" y="5581650"/>
            <a:ext cx="2806660" cy="894398"/>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 Camera setup for image acquisition and coding, making flow for final prototype.</a:t>
            </a:r>
            <a:endParaRPr lang="en-US" sz="1467" dirty="0"/>
          </a:p>
        </p:txBody>
      </p:sp>
      <p:sp>
        <p:nvSpPr>
          <p:cNvPr id="21" name="Text 19"/>
          <p:cNvSpPr/>
          <p:nvPr/>
        </p:nvSpPr>
        <p:spPr>
          <a:xfrm>
            <a:off x="7640955" y="5581650"/>
            <a:ext cx="1703070" cy="596265"/>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7</a:t>
            </a:r>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
</a:t>
            </a:r>
            <a:endParaRPr lang="en-US" sz="1467" dirty="0"/>
          </a:p>
        </p:txBody>
      </p:sp>
      <p:sp>
        <p:nvSpPr>
          <p:cNvPr id="22" name="Text 20"/>
          <p:cNvSpPr/>
          <p:nvPr/>
        </p:nvSpPr>
        <p:spPr>
          <a:xfrm>
            <a:off x="9724073" y="5581650"/>
            <a:ext cx="1569482"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12</a:t>
            </a:r>
            <a:endParaRPr lang="en-US" sz="1467" dirty="0"/>
          </a:p>
        </p:txBody>
      </p:sp>
      <p:sp>
        <p:nvSpPr>
          <p:cNvPr id="23" name="Text 21"/>
          <p:cNvSpPr/>
          <p:nvPr/>
        </p:nvSpPr>
        <p:spPr>
          <a:xfrm>
            <a:off x="3336846" y="6714649"/>
            <a:ext cx="737354"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Sujeet</a:t>
            </a:r>
            <a:endParaRPr lang="en-US" sz="1467" dirty="0"/>
          </a:p>
        </p:txBody>
      </p:sp>
      <p:sp>
        <p:nvSpPr>
          <p:cNvPr id="24" name="Text 22"/>
          <p:cNvSpPr/>
          <p:nvPr/>
        </p:nvSpPr>
        <p:spPr>
          <a:xfrm>
            <a:off x="4454247" y="6714649"/>
            <a:ext cx="2806660" cy="894398"/>
          </a:xfrm>
          <a:prstGeom prst="rect">
            <a:avLst/>
          </a:prstGeom>
          <a:noFill/>
          <a:ln/>
        </p:spPr>
        <p:txBody>
          <a:bodyPr wrap="squar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Setup for image capturing, Setup for actuation part i.e. Vending Machine</a:t>
            </a:r>
            <a:endParaRPr lang="en-US" sz="1467" dirty="0"/>
          </a:p>
        </p:txBody>
      </p:sp>
      <p:sp>
        <p:nvSpPr>
          <p:cNvPr id="25" name="Text 23"/>
          <p:cNvSpPr/>
          <p:nvPr/>
        </p:nvSpPr>
        <p:spPr>
          <a:xfrm>
            <a:off x="7640955" y="6714649"/>
            <a:ext cx="1703070"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5</a:t>
            </a:r>
            <a:endParaRPr lang="en-US" sz="1467" dirty="0"/>
          </a:p>
        </p:txBody>
      </p:sp>
      <p:sp>
        <p:nvSpPr>
          <p:cNvPr id="26" name="Text 24"/>
          <p:cNvSpPr/>
          <p:nvPr/>
        </p:nvSpPr>
        <p:spPr>
          <a:xfrm>
            <a:off x="9724073" y="6714649"/>
            <a:ext cx="1569482" cy="298133"/>
          </a:xfrm>
          <a:prstGeom prst="rect">
            <a:avLst/>
          </a:prstGeom>
          <a:noFill/>
          <a:ln/>
        </p:spPr>
        <p:txBody>
          <a:bodyPr wrap="none" rtlCol="0" anchor="t"/>
          <a:lstStyle/>
          <a:p>
            <a:pPr indent="0" marL="0">
              <a:lnSpc>
                <a:spcPts val="2347"/>
              </a:lnSpc>
              <a:buNone/>
            </a:pPr>
            <a:r>
              <a:rPr lang="en-US" sz="1467" dirty="0">
                <a:solidFill>
                  <a:srgbClr val="D9E1FF"/>
                </a:solidFill>
                <a:latin typeface="Martel Sans" pitchFamily="34" charset="0"/>
                <a:ea typeface="Martel Sans" pitchFamily="34" charset="-122"/>
                <a:cs typeface="Martel Sans" pitchFamily="34" charset="-120"/>
              </a:rPr>
              <a:t>8</a:t>
            </a:r>
            <a:endParaRPr lang="en-US" sz="1467" dirty="0"/>
          </a:p>
        </p:txBody>
      </p:sp>
      <p:pic>
        <p:nvPicPr>
          <p:cNvPr id="2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2708910" y="877014"/>
            <a:ext cx="5554980" cy="694373"/>
          </a:xfrm>
          <a:prstGeom prst="rect">
            <a:avLst/>
          </a:prstGeom>
          <a:noFill/>
          <a:ln/>
        </p:spPr>
        <p:txBody>
          <a:bodyPr wrap="none" rtlCol="0" anchor="t"/>
          <a:lstStyle/>
          <a:p>
            <a:pPr algn="ctr" indent="0" marL="0">
              <a:lnSpc>
                <a:spcPts val="5468"/>
              </a:lnSpc>
              <a:buNone/>
            </a:pPr>
            <a:r>
              <a:rPr lang="en-US" sz="4374" dirty="0">
                <a:solidFill>
                  <a:srgbClr val="FFFFFF"/>
                </a:solidFill>
                <a:latin typeface="Kanit" pitchFamily="34" charset="0"/>
                <a:ea typeface="Kanit" pitchFamily="34" charset="-122"/>
                <a:cs typeface="Kanit" pitchFamily="34" charset="-120"/>
              </a:rPr>
              <a:t>Conclusions</a:t>
            </a:r>
            <a:endParaRPr lang="en-US" sz="4374" dirty="0"/>
          </a:p>
        </p:txBody>
      </p:sp>
      <p:sp>
        <p:nvSpPr>
          <p:cNvPr id="6" name="Text 3"/>
          <p:cNvSpPr/>
          <p:nvPr/>
        </p:nvSpPr>
        <p:spPr>
          <a:xfrm>
            <a:off x="1166455" y="2154555"/>
            <a:ext cx="8973145" cy="1066205"/>
          </a:xfrm>
          <a:prstGeom prst="rect">
            <a:avLst/>
          </a:prstGeom>
          <a:noFill/>
          <a:ln/>
        </p:spPr>
        <p:txBody>
          <a:bodyPr wrap="square" rtlCol="0" anchor="t"/>
          <a:lstStyle/>
          <a:p>
            <a:pPr indent="0" marL="0">
              <a:lnSpc>
                <a:spcPts val="2799"/>
              </a:lnSpc>
              <a:buNone/>
            </a:pPr>
            <a:r>
              <a:rPr lang="en-US" sz="1750" b="1" dirty="0">
                <a:solidFill>
                  <a:srgbClr val="FA2F5C"/>
                </a:solidFill>
                <a:latin typeface="Martel Sans" pitchFamily="34" charset="0"/>
                <a:ea typeface="Martel Sans" pitchFamily="34" charset="-122"/>
                <a:cs typeface="Martel Sans" pitchFamily="34" charset="-120"/>
              </a:rPr>
              <a:t>Key functionalities:</a:t>
            </a:r>
            <a:pP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 When, we put hand on the window of the box, the IR rays from LEDs gets absorbs by blood and camera captures this. Camera then captures this and we then match this image with database. Product is released for valid input.</a:t>
            </a:r>
            <a:endParaRPr lang="en-US" sz="1750" dirty="0"/>
          </a:p>
        </p:txBody>
      </p:sp>
      <p:sp>
        <p:nvSpPr>
          <p:cNvPr id="7" name="Shape 4"/>
          <p:cNvSpPr/>
          <p:nvPr/>
        </p:nvSpPr>
        <p:spPr>
          <a:xfrm>
            <a:off x="833199" y="1904643"/>
            <a:ext cx="27742" cy="1566029"/>
          </a:xfrm>
          <a:prstGeom prst="rect">
            <a:avLst/>
          </a:prstGeom>
          <a:solidFill>
            <a:srgbClr val="FA2F5C"/>
          </a:solidFill>
          <a:ln/>
        </p:spPr>
      </p:sp>
      <p:sp>
        <p:nvSpPr>
          <p:cNvPr id="8" name="Text 5"/>
          <p:cNvSpPr/>
          <p:nvPr/>
        </p:nvSpPr>
        <p:spPr>
          <a:xfrm>
            <a:off x="1166455" y="3970496"/>
            <a:ext cx="8973145" cy="710803"/>
          </a:xfrm>
          <a:prstGeom prst="rect">
            <a:avLst/>
          </a:prstGeom>
          <a:noFill/>
          <a:ln/>
        </p:spPr>
        <p:txBody>
          <a:bodyPr wrap="square" rtlCol="0" anchor="t"/>
          <a:lstStyle/>
          <a:p>
            <a:pPr indent="0" marL="0">
              <a:lnSpc>
                <a:spcPts val="2799"/>
              </a:lnSpc>
              <a:buNone/>
            </a:pPr>
            <a:r>
              <a:rPr lang="en-US" sz="1750" b="1" dirty="0">
                <a:solidFill>
                  <a:srgbClr val="FA2F5C"/>
                </a:solidFill>
                <a:latin typeface="Martel Sans" pitchFamily="34" charset="0"/>
                <a:ea typeface="Martel Sans" pitchFamily="34" charset="-122"/>
                <a:cs typeface="Martel Sans" pitchFamily="34" charset="-120"/>
              </a:rPr>
              <a:t>Lessons Learnt:</a:t>
            </a:r>
            <a:pP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 Working of Raspberry pi board and its camera module and how we have to focus IR LEDs for a good image.</a:t>
            </a:r>
            <a:endParaRPr lang="en-US" sz="1750" dirty="0"/>
          </a:p>
        </p:txBody>
      </p:sp>
      <p:sp>
        <p:nvSpPr>
          <p:cNvPr id="9" name="Shape 6"/>
          <p:cNvSpPr/>
          <p:nvPr/>
        </p:nvSpPr>
        <p:spPr>
          <a:xfrm>
            <a:off x="833199" y="3720584"/>
            <a:ext cx="27742" cy="1210628"/>
          </a:xfrm>
          <a:prstGeom prst="rect">
            <a:avLst/>
          </a:prstGeom>
          <a:solidFill>
            <a:srgbClr val="FA2F5C"/>
          </a:solidFill>
          <a:ln/>
        </p:spPr>
      </p:sp>
      <p:sp>
        <p:nvSpPr>
          <p:cNvPr id="10" name="Text 7"/>
          <p:cNvSpPr/>
          <p:nvPr/>
        </p:nvSpPr>
        <p:spPr>
          <a:xfrm>
            <a:off x="1166455" y="5431036"/>
            <a:ext cx="8973145" cy="710803"/>
          </a:xfrm>
          <a:prstGeom prst="rect">
            <a:avLst/>
          </a:prstGeom>
          <a:noFill/>
          <a:ln/>
        </p:spPr>
        <p:txBody>
          <a:bodyPr wrap="square" rtlCol="0" anchor="t"/>
          <a:lstStyle/>
          <a:p>
            <a:pPr indent="0" marL="0">
              <a:lnSpc>
                <a:spcPts val="2799"/>
              </a:lnSpc>
              <a:buNone/>
            </a:pPr>
            <a:r>
              <a:rPr lang="en-US" sz="1750" b="1" dirty="0">
                <a:solidFill>
                  <a:srgbClr val="FA2F5C"/>
                </a:solidFill>
                <a:latin typeface="Martel Sans" pitchFamily="34" charset="0"/>
                <a:ea typeface="Martel Sans" pitchFamily="34" charset="-122"/>
                <a:cs typeface="Martel Sans" pitchFamily="34" charset="-120"/>
              </a:rPr>
              <a:t>Key Gaps to be addressed: </a:t>
            </a:r>
            <a:pP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Making the system totally hardware remained a key problem for us and would have been done for a good final product.</a:t>
            </a:r>
            <a:endParaRPr lang="en-US" sz="1750" dirty="0"/>
          </a:p>
        </p:txBody>
      </p:sp>
      <p:sp>
        <p:nvSpPr>
          <p:cNvPr id="11" name="Text 8"/>
          <p:cNvSpPr/>
          <p:nvPr/>
        </p:nvSpPr>
        <p:spPr>
          <a:xfrm>
            <a:off x="1166455" y="6391751"/>
            <a:ext cx="8973145" cy="710803"/>
          </a:xfrm>
          <a:prstGeom prst="rect">
            <a:avLst/>
          </a:prstGeom>
          <a:noFill/>
          <a:ln/>
        </p:spPr>
        <p:txBody>
          <a:bodyPr wrap="square" rtlCol="0" anchor="t"/>
          <a:lstStyle/>
          <a:p>
            <a:pPr indent="0" marL="0">
              <a:lnSpc>
                <a:spcPts val="2799"/>
              </a:lnSpc>
              <a:buNone/>
            </a:pPr>
            <a:r>
              <a:rPr lang="en-US" sz="1750" dirty="0">
                <a:solidFill>
                  <a:srgbClr val="D9E1FF"/>
                </a:solidFill>
                <a:latin typeface="Martel Sans" pitchFamily="34" charset="0"/>
                <a:ea typeface="Martel Sans" pitchFamily="34" charset="-122"/>
                <a:cs typeface="Martel Sans" pitchFamily="34" charset="-120"/>
              </a:rPr>
              <a:t>Accuracy in authentication could have been increased. It will require a good knowledge of image processing for good accuracy and accurate results.</a:t>
            </a:r>
            <a:endParaRPr lang="en-US" sz="1750" dirty="0"/>
          </a:p>
        </p:txBody>
      </p:sp>
      <p:sp>
        <p:nvSpPr>
          <p:cNvPr id="12" name="Shape 9"/>
          <p:cNvSpPr/>
          <p:nvPr/>
        </p:nvSpPr>
        <p:spPr>
          <a:xfrm>
            <a:off x="833199" y="5181124"/>
            <a:ext cx="27742" cy="2171343"/>
          </a:xfrm>
          <a:prstGeom prst="rect">
            <a:avLst/>
          </a:prstGeom>
          <a:solidFill>
            <a:srgbClr val="FA2F5C"/>
          </a:solidFill>
          <a:ln/>
        </p:spPr>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2024-04-14T01:42:40Z</dcterms:created>
  <dcterms:modified xsi:type="dcterms:W3CDTF">2024-04-14T01:42:40Z</dcterms:modified>
</cp:coreProperties>
</file>