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ca50411d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ca50411d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ca50411d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ca50411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cfea3d75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cfea3d75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cfea3d759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cfea3d75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ca50411d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ca50411d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ca50411d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ca50411d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cfea3d7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cfea3d7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cfea3d75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cfea3d75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cfea3d759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cfea3d759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cfea3d759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cfea3d759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ce8bb306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ce8bb306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95D46"/>
              </a:buClr>
              <a:buSzPts val="1800"/>
              <a:buFont typeface="Open Sans"/>
              <a:buChar char="●"/>
            </a:pPr>
            <a:r>
              <a:rPr lang="ru" sz="1800">
                <a:solidFill>
                  <a:srgbClr val="695D46"/>
                </a:solidFill>
                <a:latin typeface="Open Sans"/>
                <a:ea typeface="Open Sans"/>
                <a:cs typeface="Open Sans"/>
                <a:sym typeface="Open Sans"/>
              </a:rPr>
              <a:t>focus on developing models capable of processing data in multiple languages</a:t>
            </a:r>
            <a:endParaRPr sz="1800">
              <a:solidFill>
                <a:srgbClr val="695D46"/>
              </a:solidFill>
              <a:latin typeface="Open Sans"/>
              <a:ea typeface="Open Sans"/>
              <a:cs typeface="Open Sans"/>
              <a:sym typeface="Open Sans"/>
            </a:endParaRPr>
          </a:p>
          <a:p>
            <a:pPr indent="-342900" lvl="0" marL="457200" rtl="0" algn="l">
              <a:lnSpc>
                <a:spcPct val="115000"/>
              </a:lnSpc>
              <a:spcBef>
                <a:spcPts val="0"/>
              </a:spcBef>
              <a:spcAft>
                <a:spcPts val="0"/>
              </a:spcAft>
              <a:buClr>
                <a:srgbClr val="695D46"/>
              </a:buClr>
              <a:buSzPts val="1800"/>
              <a:buFont typeface="Open Sans"/>
              <a:buChar char="●"/>
            </a:pPr>
            <a:r>
              <a:rPr lang="ru" sz="1800">
                <a:solidFill>
                  <a:srgbClr val="695D46"/>
                </a:solidFill>
                <a:latin typeface="Open Sans"/>
                <a:ea typeface="Open Sans"/>
                <a:cs typeface="Open Sans"/>
                <a:sym typeface="Open Sans"/>
              </a:rPr>
              <a:t>extremely relevant in globalised and interconnected business environment</a:t>
            </a:r>
            <a:endParaRPr sz="1800">
              <a:solidFill>
                <a:srgbClr val="695D46"/>
              </a:solidFill>
              <a:latin typeface="Open Sans"/>
              <a:ea typeface="Open Sans"/>
              <a:cs typeface="Open Sans"/>
              <a:sym typeface="Open Sans"/>
            </a:endParaRPr>
          </a:p>
          <a:p>
            <a:pPr indent="-342900" lvl="0" marL="457200" rtl="0" algn="l">
              <a:lnSpc>
                <a:spcPct val="115000"/>
              </a:lnSpc>
              <a:spcBef>
                <a:spcPts val="0"/>
              </a:spcBef>
              <a:spcAft>
                <a:spcPts val="0"/>
              </a:spcAft>
              <a:buClr>
                <a:srgbClr val="695D46"/>
              </a:buClr>
              <a:buSzPts val="1800"/>
              <a:buFont typeface="Open Sans"/>
              <a:buChar char="●"/>
            </a:pPr>
            <a:r>
              <a:rPr lang="ru" sz="1800">
                <a:solidFill>
                  <a:srgbClr val="695D46"/>
                </a:solidFill>
                <a:latin typeface="Open Sans"/>
                <a:ea typeface="Open Sans"/>
                <a:cs typeface="Open Sans"/>
                <a:sym typeface="Open Sans"/>
              </a:rPr>
              <a:t>useful in machine translation, cross-lingual information retrieval, sentiment analysis, named entity recognition</a:t>
            </a:r>
            <a:endParaRPr sz="1800">
              <a:solidFill>
                <a:srgbClr val="695D46"/>
              </a:solidFill>
              <a:latin typeface="Open Sans"/>
              <a:ea typeface="Open Sans"/>
              <a:cs typeface="Open Sans"/>
              <a:sym typeface="Open Sans"/>
            </a:endParaRPr>
          </a:p>
          <a:p>
            <a:pPr indent="-342900" lvl="0" marL="457200" rtl="0" algn="l">
              <a:lnSpc>
                <a:spcPct val="115000"/>
              </a:lnSpc>
              <a:spcBef>
                <a:spcPts val="0"/>
              </a:spcBef>
              <a:spcAft>
                <a:spcPts val="0"/>
              </a:spcAft>
              <a:buClr>
                <a:srgbClr val="695D46"/>
              </a:buClr>
              <a:buSzPts val="1800"/>
              <a:buFont typeface="Open Sans"/>
              <a:buChar char="●"/>
            </a:pPr>
            <a:r>
              <a:rPr lang="ru" sz="1800">
                <a:solidFill>
                  <a:srgbClr val="695D46"/>
                </a:solidFill>
                <a:latin typeface="Open Sans"/>
                <a:ea typeface="Open Sans"/>
                <a:cs typeface="Open Sans"/>
                <a:sym typeface="Open Sans"/>
              </a:rPr>
              <a:t>many challenges: language diversity, lack of parallel data, idiomatic expressions, differing word orders</a:t>
            </a:r>
            <a:endParaRPr sz="14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ca50411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ca50411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cfea3d75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cfea3d75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cfea3d75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cfea3d75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ca50411d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ca50411d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ce8bb306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ce8bb306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ca50411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ca50411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ca50411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ca50411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ca50411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ca50411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ca50411d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ca50411d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95D46"/>
              </a:buClr>
              <a:buSzPts val="1800"/>
              <a:buFont typeface="Open Sans"/>
              <a:buChar char="●"/>
            </a:pPr>
            <a:r>
              <a:rPr lang="ru" sz="1800">
                <a:solidFill>
                  <a:srgbClr val="695D46"/>
                </a:solidFill>
                <a:latin typeface="Open Sans"/>
                <a:ea typeface="Open Sans"/>
                <a:cs typeface="Open Sans"/>
                <a:sym typeface="Open Sans"/>
              </a:rPr>
              <a:t>50 toxic and 50 non-toxic comments were composed and labeled</a:t>
            </a:r>
            <a:endParaRPr sz="1800">
              <a:solidFill>
                <a:srgbClr val="695D46"/>
              </a:solidFill>
              <a:latin typeface="Open Sans"/>
              <a:ea typeface="Open Sans"/>
              <a:cs typeface="Open Sans"/>
              <a:sym typeface="Open Sans"/>
            </a:endParaRPr>
          </a:p>
          <a:p>
            <a:pPr indent="-342900" lvl="0" marL="457200" rtl="0" algn="l">
              <a:lnSpc>
                <a:spcPct val="115000"/>
              </a:lnSpc>
              <a:spcBef>
                <a:spcPts val="0"/>
              </a:spcBef>
              <a:spcAft>
                <a:spcPts val="0"/>
              </a:spcAft>
              <a:buClr>
                <a:srgbClr val="695D46"/>
              </a:buClr>
              <a:buSzPts val="1800"/>
              <a:buFont typeface="Open Sans"/>
              <a:buChar char="●"/>
            </a:pPr>
            <a:r>
              <a:rPr lang="ru" sz="1800">
                <a:solidFill>
                  <a:srgbClr val="695D46"/>
                </a:solidFill>
                <a:latin typeface="Open Sans"/>
                <a:ea typeface="Open Sans"/>
                <a:cs typeface="Open Sans"/>
                <a:sym typeface="Open Sans"/>
              </a:rPr>
              <a:t>we have used languages from different families: e.g. German, Italian, Chinese, Arabic</a:t>
            </a:r>
            <a:endParaRPr sz="1800">
              <a:solidFill>
                <a:srgbClr val="695D46"/>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ca50411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ca50411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ca50411d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ca50411d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ca50411d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ca50411d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arxiv-vanity.com/papers/2103.0963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gif"/><Relationship Id="rId4" Type="http://schemas.openxmlformats.org/officeDocument/2006/relationships/hyperlink" Target="http://gerard.demelo.org/papers/adversarial-self-learning.jpg" TargetMode="External"/><Relationship Id="rId5" Type="http://schemas.openxmlformats.org/officeDocument/2006/relationships/hyperlink" Target="https://blog.reputationx.com/hs-fs/hubf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3"/>
          <p:cNvSpPr txBox="1"/>
          <p:nvPr>
            <p:ph idx="4294967295" type="ctrTitle"/>
          </p:nvPr>
        </p:nvSpPr>
        <p:spPr>
          <a:xfrm>
            <a:off x="1003650" y="639664"/>
            <a:ext cx="7136700" cy="102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solidFill>
                  <a:srgbClr val="000000"/>
                </a:solidFill>
              </a:rPr>
              <a:t>Cross-Lingual Zero Shot Transfer</a:t>
            </a:r>
            <a:endParaRPr>
              <a:solidFill>
                <a:srgbClr val="000000"/>
              </a:solidFill>
            </a:endParaRPr>
          </a:p>
        </p:txBody>
      </p:sp>
      <p:sp>
        <p:nvSpPr>
          <p:cNvPr id="67" name="Google Shape;67;p13"/>
          <p:cNvSpPr txBox="1"/>
          <p:nvPr>
            <p:ph idx="4294967295" type="subTitle"/>
          </p:nvPr>
        </p:nvSpPr>
        <p:spPr>
          <a:xfrm>
            <a:off x="875550" y="4208450"/>
            <a:ext cx="7392900" cy="807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a:t>Jayveersinh Raj | Makar Shevchenko | Nikolay Pavlenko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Implementation was done with Python 3.10</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L</a:t>
            </a:r>
            <a:r>
              <a:rPr lang="ru"/>
              <a:t>ibraries</a:t>
            </a:r>
            <a:r>
              <a:rPr lang="ru"/>
              <a:t> used</a:t>
            </a:r>
            <a:r>
              <a:rPr lang="ru"/>
              <a:t>:</a:t>
            </a:r>
            <a:endParaRPr/>
          </a:p>
          <a:p>
            <a:pPr indent="-330200" lvl="1" marL="914400" rtl="0" algn="l">
              <a:spcBef>
                <a:spcPts val="0"/>
              </a:spcBef>
              <a:spcAft>
                <a:spcPts val="0"/>
              </a:spcAft>
              <a:buSzPts val="1600"/>
              <a:buChar char="○"/>
            </a:pPr>
            <a:r>
              <a:rPr lang="ru" sz="1600"/>
              <a:t>transformers - for </a:t>
            </a:r>
            <a:r>
              <a:rPr lang="ru" sz="1600"/>
              <a:t>embedding models</a:t>
            </a:r>
            <a:endParaRPr sz="1600"/>
          </a:p>
          <a:p>
            <a:pPr indent="-330200" lvl="1" marL="914400" rtl="0" algn="l">
              <a:spcBef>
                <a:spcPts val="0"/>
              </a:spcBef>
              <a:spcAft>
                <a:spcPts val="0"/>
              </a:spcAft>
              <a:buSzPts val="1600"/>
              <a:buChar char="○"/>
            </a:pPr>
            <a:r>
              <a:rPr lang="ru" sz="1600"/>
              <a:t>sklearn, pytorch</a:t>
            </a:r>
            <a:r>
              <a:rPr lang="ru" sz="1600"/>
              <a:t> </a:t>
            </a:r>
            <a:r>
              <a:rPr lang="ru" sz="1600"/>
              <a:t>- for </a:t>
            </a:r>
            <a:r>
              <a:rPr lang="ru" sz="1600"/>
              <a:t>classifiers</a:t>
            </a:r>
            <a:endParaRPr sz="1600"/>
          </a:p>
          <a:p>
            <a:pPr indent="-342900" lvl="0" marL="457200" rtl="0" algn="l">
              <a:spcBef>
                <a:spcPts val="0"/>
              </a:spcBef>
              <a:spcAft>
                <a:spcPts val="0"/>
              </a:spcAft>
              <a:buSzPts val="1800"/>
              <a:buChar char="●"/>
            </a:pPr>
            <a:r>
              <a:rPr lang="ru"/>
              <a:t>Notebooks and data is available in our GitHub repo</a:t>
            </a:r>
            <a:endParaRPr/>
          </a:p>
          <a:p>
            <a:pPr indent="-342900" lvl="0" marL="457200" rtl="0" algn="l">
              <a:spcBef>
                <a:spcPts val="0"/>
              </a:spcBef>
              <a:spcAft>
                <a:spcPts val="0"/>
              </a:spcAft>
              <a:buSzPts val="1800"/>
              <a:buChar char="●"/>
            </a:pPr>
            <a:r>
              <a:rPr lang="ru"/>
              <a:t>Adapted for GPU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We utilized Google Colab GPU</a:t>
            </a:r>
            <a:endParaRPr/>
          </a:p>
        </p:txBody>
      </p:sp>
      <p:sp>
        <p:nvSpPr>
          <p:cNvPr id="132" name="Google Shape;13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Training took </a:t>
            </a:r>
            <a:endParaRPr/>
          </a:p>
          <a:p>
            <a:pPr indent="-330200" lvl="1" marL="914400" rtl="0" algn="l">
              <a:spcBef>
                <a:spcPts val="0"/>
              </a:spcBef>
              <a:spcAft>
                <a:spcPts val="0"/>
              </a:spcAft>
              <a:buSzPts val="1600"/>
              <a:buChar char="○"/>
            </a:pPr>
            <a:r>
              <a:rPr lang="ru" sz="1600"/>
              <a:t>3 hours for pipeline with XLM-RoBERTa</a:t>
            </a:r>
            <a:endParaRPr sz="1600"/>
          </a:p>
          <a:p>
            <a:pPr indent="-330200" lvl="1" marL="914400" rtl="0" algn="l">
              <a:spcBef>
                <a:spcPts val="0"/>
              </a:spcBef>
              <a:spcAft>
                <a:spcPts val="0"/>
              </a:spcAft>
              <a:buSzPts val="1600"/>
              <a:buChar char="○"/>
            </a:pPr>
            <a:r>
              <a:rPr lang="ru" sz="1600"/>
              <a:t>5 minutes for pipelines for DistilBERT</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We got the following metrics</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On English test set:</a:t>
            </a:r>
            <a:endParaRPr/>
          </a:p>
          <a:p>
            <a:pPr indent="-330200" lvl="1" marL="914400" rtl="0" algn="l">
              <a:spcBef>
                <a:spcPts val="0"/>
              </a:spcBef>
              <a:spcAft>
                <a:spcPts val="0"/>
              </a:spcAft>
              <a:buSzPts val="1600"/>
              <a:buChar char="○"/>
            </a:pPr>
            <a:r>
              <a:rPr lang="ru" sz="1600"/>
              <a:t>0.96 F1 score using XLM-RoBERTa pipeline</a:t>
            </a:r>
            <a:endParaRPr sz="1600"/>
          </a:p>
          <a:p>
            <a:pPr indent="-330200" lvl="1" marL="914400" rtl="0" algn="l">
              <a:spcBef>
                <a:spcPts val="0"/>
              </a:spcBef>
              <a:spcAft>
                <a:spcPts val="0"/>
              </a:spcAft>
              <a:buSzPts val="1600"/>
              <a:buChar char="○"/>
            </a:pPr>
            <a:r>
              <a:rPr lang="ru" sz="1600"/>
              <a:t>0.59 accuracy using DistilBERT + NN</a:t>
            </a:r>
            <a:endParaRPr sz="1600"/>
          </a:p>
          <a:p>
            <a:pPr indent="-330200" lvl="1" marL="914400" rtl="0" algn="l">
              <a:spcBef>
                <a:spcPts val="0"/>
              </a:spcBef>
              <a:spcAft>
                <a:spcPts val="0"/>
              </a:spcAft>
              <a:buSzPts val="1600"/>
              <a:buChar char="○"/>
            </a:pPr>
            <a:r>
              <a:rPr lang="ru" sz="1600"/>
              <a:t>0.55 accuracy using DistilBERT + Gaussian Naive Bayes</a:t>
            </a:r>
            <a:endParaRPr sz="1600"/>
          </a:p>
          <a:p>
            <a:pPr indent="-330200" lvl="1" marL="914400" rtl="0" algn="l">
              <a:spcBef>
                <a:spcPts val="0"/>
              </a:spcBef>
              <a:spcAft>
                <a:spcPts val="0"/>
              </a:spcAft>
              <a:buSzPts val="1600"/>
              <a:buChar char="○"/>
            </a:pPr>
            <a:r>
              <a:rPr lang="ru" sz="1600"/>
              <a:t>0.</a:t>
            </a:r>
            <a:r>
              <a:rPr lang="ru" sz="1600"/>
              <a:t>54 accuracy using DistilBERT + Decision Tree</a:t>
            </a:r>
            <a:endParaRPr sz="1600"/>
          </a:p>
          <a:p>
            <a:pPr indent="-342900" lvl="0" marL="457200" rtl="0" algn="l">
              <a:spcBef>
                <a:spcPts val="0"/>
              </a:spcBef>
              <a:spcAft>
                <a:spcPts val="0"/>
              </a:spcAft>
              <a:buSzPts val="1800"/>
              <a:buChar char="●"/>
            </a:pPr>
            <a:r>
              <a:rPr lang="ru"/>
              <a:t>On </a:t>
            </a:r>
            <a:r>
              <a:rPr lang="ru"/>
              <a:t>multilingual</a:t>
            </a:r>
            <a:r>
              <a:rPr lang="ru"/>
              <a:t> dataset:</a:t>
            </a:r>
            <a:endParaRPr/>
          </a:p>
          <a:p>
            <a:pPr indent="-317500" lvl="1" marL="914400" rtl="0" algn="l">
              <a:spcBef>
                <a:spcPts val="0"/>
              </a:spcBef>
              <a:spcAft>
                <a:spcPts val="0"/>
              </a:spcAft>
              <a:buSzPts val="1400"/>
              <a:buChar char="○"/>
            </a:pPr>
            <a:r>
              <a:rPr lang="ru" sz="1600"/>
              <a:t>0.75</a:t>
            </a:r>
            <a:r>
              <a:rPr lang="ru"/>
              <a:t> </a:t>
            </a:r>
            <a:r>
              <a:rPr lang="ru" sz="1600"/>
              <a:t>Top-1 accuracy</a:t>
            </a:r>
            <a:r>
              <a:rPr lang="ru"/>
              <a:t> </a:t>
            </a:r>
            <a:r>
              <a:rPr lang="ru" sz="1600"/>
              <a:t>using XLM-RoBERTa pipeline</a:t>
            </a:r>
            <a:endParaRPr sz="1600"/>
          </a:p>
          <a:p>
            <a:pPr indent="-330200" lvl="1" marL="914400" rtl="0" algn="l">
              <a:spcBef>
                <a:spcPts val="0"/>
              </a:spcBef>
              <a:spcAft>
                <a:spcPts val="0"/>
              </a:spcAft>
              <a:buSzPts val="1600"/>
              <a:buChar char="○"/>
            </a:pPr>
            <a:r>
              <a:rPr lang="ru" sz="1600"/>
              <a:t>0.5 accuracy using DistilBERT pipelines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XLM-R got such results because</a:t>
            </a:r>
            <a:endParaRPr/>
          </a:p>
        </p:txBody>
      </p:sp>
      <p:sp>
        <p:nvSpPr>
          <p:cNvPr id="144" name="Google Shape;14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Non-toxic sentences</a:t>
            </a:r>
            <a:endParaRPr/>
          </a:p>
          <a:p>
            <a:pPr indent="-330200" lvl="1" marL="914400" rtl="0" algn="l">
              <a:spcBef>
                <a:spcPts val="0"/>
              </a:spcBef>
              <a:spcAft>
                <a:spcPts val="0"/>
              </a:spcAft>
              <a:buSzPts val="1600"/>
              <a:buChar char="○"/>
            </a:pPr>
            <a:r>
              <a:rPr lang="ru" sz="1600"/>
              <a:t>100% accuracy - our model generalizes well</a:t>
            </a:r>
            <a:endParaRPr sz="1600"/>
          </a:p>
          <a:p>
            <a:pPr indent="-342900" lvl="0" marL="457200" rtl="0" algn="l">
              <a:spcBef>
                <a:spcPts val="0"/>
              </a:spcBef>
              <a:spcAft>
                <a:spcPts val="0"/>
              </a:spcAft>
              <a:buSzPts val="1800"/>
              <a:buChar char="●"/>
            </a:pPr>
            <a:r>
              <a:rPr lang="ru"/>
              <a:t>Toxic sentences</a:t>
            </a:r>
            <a:endParaRPr/>
          </a:p>
          <a:p>
            <a:pPr indent="-330200" lvl="1" marL="914400" rtl="0" algn="l">
              <a:spcBef>
                <a:spcPts val="0"/>
              </a:spcBef>
              <a:spcAft>
                <a:spcPts val="0"/>
              </a:spcAft>
              <a:buSzPts val="1600"/>
              <a:buChar char="○"/>
            </a:pPr>
            <a:r>
              <a:rPr lang="ru" sz="1600"/>
              <a:t>50% </a:t>
            </a:r>
            <a:r>
              <a:rPr lang="ru" sz="1600"/>
              <a:t>→ they were not toxic enough, but were subjective to the human annotator.</a:t>
            </a:r>
            <a:endParaRPr sz="1600"/>
          </a:p>
          <a:p>
            <a:pPr indent="-330200" lvl="1" marL="914400" rtl="0" algn="l">
              <a:spcBef>
                <a:spcPts val="0"/>
              </a:spcBef>
              <a:spcAft>
                <a:spcPts val="0"/>
              </a:spcAft>
              <a:buSzPts val="1600"/>
              <a:buChar char="○"/>
            </a:pPr>
            <a:r>
              <a:rPr lang="ru" sz="1600"/>
              <a:t>Proof of claim: GPT4 translated them, they weren’t severe, but refused to generate toxic sentences</a:t>
            </a:r>
            <a:endParaRPr sz="1600"/>
          </a:p>
          <a:p>
            <a:pPr indent="-330200" lvl="1" marL="914400" rtl="0" algn="l">
              <a:spcBef>
                <a:spcPts val="0"/>
              </a:spcBef>
              <a:spcAft>
                <a:spcPts val="0"/>
              </a:spcAft>
              <a:buSzPts val="1600"/>
              <a:buChar char="○"/>
            </a:pPr>
            <a:r>
              <a:rPr lang="ru" sz="1600"/>
              <a:t>Conclusion: GPT4 after generating said they were toxic, which is contradictory to itself, hence, our model is better in detecting abuse/toxicity/severity.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We deployed the model with StreamLit</a:t>
            </a:r>
            <a:endParaRPr/>
          </a:p>
        </p:txBody>
      </p:sp>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To make the model universal we used </a:t>
            </a:r>
            <a:r>
              <a:rPr lang="ru"/>
              <a:t>ONNX</a:t>
            </a:r>
            <a:endParaRPr/>
          </a:p>
          <a:p>
            <a:pPr indent="-342900" lvl="0" marL="457200" rtl="0" algn="l">
              <a:spcBef>
                <a:spcPts val="0"/>
              </a:spcBef>
              <a:spcAft>
                <a:spcPts val="0"/>
              </a:spcAft>
              <a:buSzPts val="1800"/>
              <a:buChar char="●"/>
            </a:pPr>
            <a:r>
              <a:rPr lang="ru"/>
              <a:t>To make better </a:t>
            </a:r>
            <a:r>
              <a:rPr lang="ru"/>
              <a:t>inference</a:t>
            </a:r>
            <a:r>
              <a:rPr lang="ru"/>
              <a:t> we used NVIDIA GPU, MX250.</a:t>
            </a:r>
            <a:endParaRPr/>
          </a:p>
          <a:p>
            <a:pPr indent="-342900" lvl="0" marL="457200" rtl="0" algn="l">
              <a:spcBef>
                <a:spcPts val="0"/>
              </a:spcBef>
              <a:spcAft>
                <a:spcPts val="0"/>
              </a:spcAft>
              <a:buSzPts val="1800"/>
              <a:buChar char="●"/>
            </a:pPr>
            <a:r>
              <a:rPr lang="ru"/>
              <a:t>We used TensorRT since it is designed to optimize and accelerate the inference of deep learning models, primarily for deployment on NVIDIA GPUs.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What we learnt?</a:t>
            </a:r>
            <a:endParaRPr/>
          </a:p>
        </p:txBody>
      </p:sp>
      <p:sp>
        <p:nvSpPr>
          <p:cNvPr id="156" name="Google Shape;156;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Robust</a:t>
            </a:r>
            <a:r>
              <a:rPr lang="ru"/>
              <a:t>, and application driven modelling</a:t>
            </a:r>
            <a:endParaRPr/>
          </a:p>
          <a:p>
            <a:pPr indent="-330200" lvl="1" marL="914400" rtl="0" algn="l">
              <a:spcBef>
                <a:spcPts val="0"/>
              </a:spcBef>
              <a:spcAft>
                <a:spcPts val="0"/>
              </a:spcAft>
              <a:buSzPts val="1600"/>
              <a:buChar char="○"/>
            </a:pPr>
            <a:r>
              <a:rPr lang="ru" sz="1600"/>
              <a:t>Making more generalized, and universal model for real life applications.</a:t>
            </a:r>
            <a:endParaRPr sz="1600"/>
          </a:p>
          <a:p>
            <a:pPr indent="-330200" lvl="1" marL="914400" rtl="0" algn="l">
              <a:spcBef>
                <a:spcPts val="0"/>
              </a:spcBef>
              <a:spcAft>
                <a:spcPts val="0"/>
              </a:spcAft>
              <a:buSzPts val="1600"/>
              <a:buChar char="○"/>
            </a:pPr>
            <a:r>
              <a:rPr lang="ru" sz="1600"/>
              <a:t>Making cross lingual models, and providing solutions for real life existin</a:t>
            </a:r>
            <a:r>
              <a:rPr lang="ru" sz="1600"/>
              <a:t>g</a:t>
            </a:r>
            <a:r>
              <a:rPr lang="ru" sz="1600"/>
              <a:t> problems, like in this case dealing with multi-lingual data, and aligning vector space for robust Natural Language Inference (NLI).</a:t>
            </a:r>
            <a:endParaRPr sz="1600"/>
          </a:p>
          <a:p>
            <a:pPr indent="-342900" lvl="0" marL="457200" rtl="0" algn="l">
              <a:spcBef>
                <a:spcPts val="0"/>
              </a:spcBef>
              <a:spcAft>
                <a:spcPts val="0"/>
              </a:spcAft>
              <a:buSzPts val="1800"/>
              <a:buChar char="●"/>
            </a:pPr>
            <a:r>
              <a:rPr lang="ru"/>
              <a:t>Converting a language specific model to universal.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Problems we faced, and how we tackled them</a:t>
            </a:r>
            <a:endParaRPr/>
          </a:p>
        </p:txBody>
      </p:sp>
      <p:sp>
        <p:nvSpPr>
          <p:cNvPr id="162" name="Google Shape;162;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Training the model </a:t>
            </a:r>
            <a:endParaRPr/>
          </a:p>
          <a:p>
            <a:pPr indent="-330200" lvl="1" marL="914400" rtl="0" algn="l">
              <a:spcBef>
                <a:spcPts val="0"/>
              </a:spcBef>
              <a:spcAft>
                <a:spcPts val="0"/>
              </a:spcAft>
              <a:buSzPts val="1600"/>
              <a:buChar char="○"/>
            </a:pPr>
            <a:r>
              <a:rPr lang="ru" sz="1600"/>
              <a:t>Given the size of the dataset, we were not sure if we could train it on colab. It took us some days to theoretically figure out, and by increasing the epochs. Also, prototyping different models made it difficult. </a:t>
            </a:r>
            <a:endParaRPr sz="1600"/>
          </a:p>
          <a:p>
            <a:pPr indent="-342900" lvl="0" marL="457200" rtl="0" algn="l">
              <a:spcBef>
                <a:spcPts val="0"/>
              </a:spcBef>
              <a:spcAft>
                <a:spcPts val="0"/>
              </a:spcAft>
              <a:buSzPts val="1800"/>
              <a:buChar char="●"/>
            </a:pPr>
            <a:r>
              <a:rPr lang="ru"/>
              <a:t>Deployment </a:t>
            </a:r>
            <a:endParaRPr/>
          </a:p>
          <a:p>
            <a:pPr indent="-317500" lvl="1" marL="914400" rtl="0" algn="l">
              <a:spcBef>
                <a:spcPts val="0"/>
              </a:spcBef>
              <a:spcAft>
                <a:spcPts val="0"/>
              </a:spcAft>
              <a:buSzPts val="1400"/>
              <a:buChar char="○"/>
            </a:pPr>
            <a:r>
              <a:rPr lang="ru" sz="1600"/>
              <a:t>The model is trained in pytorch, and hence it should be made made universal. We used ONNX (Open Neural Network Exchange), the idea is to provide interoperability between different deep learning frameworks and streamline the path from research to production</a:t>
            </a:r>
            <a:r>
              <a:rPr lang="ru"/>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Why are we also focused on deployment?</a:t>
            </a:r>
            <a:endParaRPr/>
          </a:p>
        </p:txBody>
      </p:sp>
      <p:sp>
        <p:nvSpPr>
          <p:cNvPr id="168" name="Google Shape;168;p29"/>
          <p:cNvSpPr txBox="1"/>
          <p:nvPr>
            <p:ph idx="1" type="body"/>
          </p:nvPr>
        </p:nvSpPr>
        <p:spPr>
          <a:xfrm>
            <a:off x="311700" y="1266325"/>
            <a:ext cx="8566200" cy="348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An application specific model that has a real life use case is useless if it is not deployed especially if it’s your company’s project. It is also a good way to learn, and/or hone the most important skill in Machine learning, i.e. deployment.</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0"/>
          <p:cNvPicPr preferRelativeResize="0"/>
          <p:nvPr/>
        </p:nvPicPr>
        <p:blipFill>
          <a:blip r:embed="rId3">
            <a:alphaModFix/>
          </a:blip>
          <a:stretch>
            <a:fillRect/>
          </a:stretch>
        </p:blipFill>
        <p:spPr>
          <a:xfrm>
            <a:off x="1533650" y="152400"/>
            <a:ext cx="5895719"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1"/>
          <p:cNvPicPr preferRelativeResize="0"/>
          <p:nvPr/>
        </p:nvPicPr>
        <p:blipFill>
          <a:blip r:embed="rId3">
            <a:alphaModFix/>
          </a:blip>
          <a:stretch>
            <a:fillRect/>
          </a:stretch>
        </p:blipFill>
        <p:spPr>
          <a:xfrm>
            <a:off x="152400" y="152400"/>
            <a:ext cx="8839204" cy="3901680"/>
          </a:xfrm>
          <a:prstGeom prst="rect">
            <a:avLst/>
          </a:prstGeom>
          <a:noFill/>
          <a:ln>
            <a:noFill/>
          </a:ln>
        </p:spPr>
      </p:pic>
      <p:sp>
        <p:nvSpPr>
          <p:cNvPr id="179" name="Google Shape;179;p31"/>
          <p:cNvSpPr txBox="1"/>
          <p:nvPr>
            <p:ph idx="1" type="body"/>
          </p:nvPr>
        </p:nvSpPr>
        <p:spPr>
          <a:xfrm>
            <a:off x="311700" y="4230725"/>
            <a:ext cx="84912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sz="1800">
                <a:latin typeface="Open Sans"/>
                <a:ea typeface="Open Sans"/>
                <a:cs typeface="Open Sans"/>
                <a:sym typeface="Open Sans"/>
              </a:rPr>
              <a:t>It is advised to consider converting the model to ONNX then using TensorRT</a:t>
            </a:r>
            <a:endParaRPr sz="18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Cross-Lingual NLP is</a:t>
            </a:r>
            <a:endParaRPr/>
          </a:p>
        </p:txBody>
      </p:sp>
      <p:sp>
        <p:nvSpPr>
          <p:cNvPr id="73" name="Google Shape;73;p14"/>
          <p:cNvSpPr txBox="1"/>
          <p:nvPr>
            <p:ph idx="1" type="body"/>
          </p:nvPr>
        </p:nvSpPr>
        <p:spPr>
          <a:xfrm>
            <a:off x="387900" y="1284000"/>
            <a:ext cx="5010900" cy="3284700"/>
          </a:xfrm>
          <a:prstGeom prst="rect">
            <a:avLst/>
          </a:prstGeom>
        </p:spPr>
        <p:txBody>
          <a:bodyPr anchorCtr="0" anchor="t" bIns="91425" lIns="91425" spcFirstLastPara="1" rIns="91425" wrap="square" tIns="91425">
            <a:noAutofit/>
          </a:bodyPr>
          <a:lstStyle/>
          <a:p>
            <a:pPr indent="-344805" lvl="0" marL="457200" rtl="0" algn="l">
              <a:spcBef>
                <a:spcPts val="0"/>
              </a:spcBef>
              <a:spcAft>
                <a:spcPts val="0"/>
              </a:spcAft>
              <a:buSzPts val="1830"/>
              <a:buChar char="●"/>
            </a:pPr>
            <a:r>
              <a:rPr lang="ru" sz="1829"/>
              <a:t>Focus on developing models capable of processing data in multiple languages</a:t>
            </a:r>
            <a:endParaRPr sz="1829"/>
          </a:p>
          <a:p>
            <a:pPr indent="-344805" lvl="0" marL="457200" rtl="0" algn="l">
              <a:spcBef>
                <a:spcPts val="0"/>
              </a:spcBef>
              <a:spcAft>
                <a:spcPts val="0"/>
              </a:spcAft>
              <a:buSzPts val="1830"/>
              <a:buChar char="●"/>
            </a:pPr>
            <a:r>
              <a:rPr lang="ru" sz="1829"/>
              <a:t>Extremely relevant in globalised and interconnected business environment</a:t>
            </a:r>
            <a:endParaRPr sz="1829"/>
          </a:p>
          <a:p>
            <a:pPr indent="-344805" lvl="0" marL="457200" rtl="0" algn="l">
              <a:spcBef>
                <a:spcPts val="0"/>
              </a:spcBef>
              <a:spcAft>
                <a:spcPts val="0"/>
              </a:spcAft>
              <a:buSzPts val="1830"/>
              <a:buChar char="●"/>
            </a:pPr>
            <a:r>
              <a:rPr lang="ru" sz="1829"/>
              <a:t>Applications: machine translation, cross-lingual information retrieval, sentiment analysis, named entity recognition</a:t>
            </a:r>
            <a:endParaRPr sz="1829"/>
          </a:p>
          <a:p>
            <a:pPr indent="-344805" lvl="0" marL="457200" rtl="0" algn="l">
              <a:spcBef>
                <a:spcPts val="0"/>
              </a:spcBef>
              <a:spcAft>
                <a:spcPts val="0"/>
              </a:spcAft>
              <a:buSzPts val="1830"/>
              <a:buChar char="●"/>
            </a:pPr>
            <a:r>
              <a:rPr lang="ru" sz="1829"/>
              <a:t>C</a:t>
            </a:r>
            <a:r>
              <a:rPr lang="ru" sz="1829"/>
              <a:t>hallenges: language diversity, lack of parallel data, idiomatic expressions, differing word orders</a:t>
            </a:r>
            <a:endParaRPr sz="1829"/>
          </a:p>
        </p:txBody>
      </p:sp>
      <p:pic>
        <p:nvPicPr>
          <p:cNvPr id="74" name="Google Shape;74;p14"/>
          <p:cNvPicPr preferRelativeResize="0"/>
          <p:nvPr/>
        </p:nvPicPr>
        <p:blipFill rotWithShape="1">
          <a:blip r:embed="rId3">
            <a:alphaModFix/>
          </a:blip>
          <a:srcRect b="3905" l="0" r="0" t="3979"/>
          <a:stretch/>
        </p:blipFill>
        <p:spPr>
          <a:xfrm>
            <a:off x="5272075" y="1416275"/>
            <a:ext cx="3871925" cy="266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40"/>
              <a:t>Classifier</a:t>
            </a:r>
            <a:r>
              <a:rPr lang="ru" sz="2840"/>
              <a:t> works on languages that it has never seen - Zero-Shot!</a:t>
            </a:r>
            <a:endParaRPr sz="2840"/>
          </a:p>
        </p:txBody>
      </p:sp>
      <p:sp>
        <p:nvSpPr>
          <p:cNvPr id="185" name="Google Shape;185;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current however already performs good when the language is written in the same script which in most cases it is.</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191" name="Google Shape;191;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Our work is production ready for industrial use, we might want to consider extending our current dataset to deal with the flaws, and add a transcription, and/or speech layer to make it more robust, and powerful.</a:t>
            </a:r>
            <a:endParaRPr/>
          </a:p>
          <a:p>
            <a:pPr indent="0" lvl="0" marL="0" rtl="0" algn="l">
              <a:spcBef>
                <a:spcPts val="1200"/>
              </a:spcBef>
              <a:spcAft>
                <a:spcPts val="0"/>
              </a:spcAft>
              <a:buNone/>
            </a:pPr>
            <a:r>
              <a:rPr lang="ru"/>
              <a:t> And yes it works for any arbitrary language, if your language is low resource, and no model in the world performs on it, no worries, here is a work that I am citing that could be useful, and yes can be done on a single GPU: </a:t>
            </a:r>
            <a:r>
              <a:rPr lang="ru" u="sng">
                <a:solidFill>
                  <a:schemeClr val="accent5"/>
                </a:solidFill>
                <a:hlinkClick r:id="rId3">
                  <a:extLst>
                    <a:ext uri="{A12FA001-AC4F-418D-AE19-62706E023703}">
                      <ahyp:hlinkClr val="tx"/>
                    </a:ext>
                  </a:extLst>
                </a:hlinkClick>
              </a:rPr>
              <a:t>LINK</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idx="4294967295"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Tech stack used</a:t>
            </a:r>
            <a:endParaRPr/>
          </a:p>
        </p:txBody>
      </p:sp>
      <p:pic>
        <p:nvPicPr>
          <p:cNvPr id="197" name="Google Shape;197;p34"/>
          <p:cNvPicPr preferRelativeResize="0"/>
          <p:nvPr/>
        </p:nvPicPr>
        <p:blipFill>
          <a:blip r:embed="rId3">
            <a:alphaModFix/>
          </a:blip>
          <a:stretch>
            <a:fillRect/>
          </a:stretch>
        </p:blipFill>
        <p:spPr>
          <a:xfrm>
            <a:off x="118013" y="2154937"/>
            <a:ext cx="8907973" cy="833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We have a demo for you!</a:t>
            </a:r>
            <a:endParaRPr/>
          </a:p>
        </p:txBody>
      </p:sp>
      <p:sp>
        <p:nvSpPr>
          <p:cNvPr id="203" name="Google Shape;203;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Give us your prompts:</a:t>
            </a:r>
            <a:endParaRPr/>
          </a:p>
          <a:p>
            <a:pPr indent="0" lvl="0" marL="457200" rtl="0" algn="l">
              <a:spcBef>
                <a:spcPts val="1200"/>
              </a:spcBef>
              <a:spcAft>
                <a:spcPts val="0"/>
              </a:spcAft>
              <a:buNone/>
            </a:pPr>
            <a:r>
              <a:rPr lang="ru"/>
              <a:t>Example toxic:  “This is dirty to think about, you must be a retard”</a:t>
            </a:r>
            <a:endParaRPr/>
          </a:p>
          <a:p>
            <a:pPr indent="0" lvl="0" marL="457200" rtl="0" algn="l">
              <a:spcBef>
                <a:spcPts val="1200"/>
              </a:spcBef>
              <a:spcAft>
                <a:spcPts val="0"/>
              </a:spcAft>
              <a:buNone/>
            </a:pPr>
            <a:r>
              <a:rPr lang="ru"/>
              <a:t>Example toxic: “Об этом грязно думать, ты, должно быть, дебил”</a:t>
            </a:r>
            <a:endParaRPr/>
          </a:p>
          <a:p>
            <a:pPr indent="0" lvl="0" marL="457200" rtl="0" algn="l">
              <a:spcBef>
                <a:spcPts val="1200"/>
              </a:spcBef>
              <a:spcAft>
                <a:spcPts val="0"/>
              </a:spcAft>
              <a:buNone/>
            </a:pPr>
            <a:r>
              <a:rPr lang="ru"/>
              <a:t>Example non-toxic:  “</a:t>
            </a:r>
            <a:r>
              <a:rPr lang="ru"/>
              <a:t>I do not like Makar</a:t>
            </a:r>
            <a:r>
              <a:rPr lang="ru"/>
              <a:t>”</a:t>
            </a:r>
            <a:endParaRPr/>
          </a:p>
          <a:p>
            <a:pPr indent="0" lvl="0" marL="457200" rtl="0" algn="l">
              <a:spcBef>
                <a:spcPts val="1200"/>
              </a:spcBef>
              <a:spcAft>
                <a:spcPts val="0"/>
              </a:spcAft>
              <a:buNone/>
            </a:pPr>
            <a:r>
              <a:rPr lang="ru"/>
              <a:t>Example non-toxic: “Мне не нравится макар”</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7074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000000"/>
                </a:solidFill>
              </a:rPr>
              <a:t>References</a:t>
            </a:r>
            <a:endParaRPr>
              <a:solidFill>
                <a:srgbClr val="000000"/>
              </a:solidFill>
            </a:endParaRPr>
          </a:p>
        </p:txBody>
      </p:sp>
      <p:sp>
        <p:nvSpPr>
          <p:cNvPr id="209" name="Google Shape;209;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AutoNum type="arabicPeriod"/>
            </a:pPr>
            <a:r>
              <a:rPr lang="ru">
                <a:solidFill>
                  <a:srgbClr val="000000"/>
                </a:solidFill>
                <a:uFill>
                  <a:noFill/>
                </a:uFill>
                <a:hlinkClick r:id="rId4">
                  <a:extLst>
                    <a:ext uri="{A12FA001-AC4F-418D-AE19-62706E023703}">
                      <ahyp:hlinkClr val="tx"/>
                    </a:ext>
                  </a:extLst>
                </a:hlinkClick>
              </a:rPr>
              <a:t>http://gerard.demelo.org/papers/adversarial-self-learning.jpg</a:t>
            </a:r>
            <a:endParaRPr>
              <a:solidFill>
                <a:srgbClr val="000000"/>
              </a:solidFill>
            </a:endParaRPr>
          </a:p>
          <a:p>
            <a:pPr indent="-342900" lvl="0" marL="457200" rtl="0" algn="l">
              <a:spcBef>
                <a:spcPts val="0"/>
              </a:spcBef>
              <a:spcAft>
                <a:spcPts val="0"/>
              </a:spcAft>
              <a:buClr>
                <a:srgbClr val="000000"/>
              </a:buClr>
              <a:buSzPts val="1800"/>
              <a:buAutoNum type="arabicPeriod"/>
            </a:pPr>
            <a:r>
              <a:rPr lang="ru">
                <a:solidFill>
                  <a:srgbClr val="000000"/>
                </a:solidFill>
                <a:uFill>
                  <a:noFill/>
                </a:uFill>
                <a:hlinkClick r:id="rId5">
                  <a:extLst>
                    <a:ext uri="{A12FA001-AC4F-418D-AE19-62706E023703}">
                      <ahyp:hlinkClr val="tx"/>
                    </a:ext>
                  </a:extLst>
                </a:hlinkClick>
              </a:rPr>
              <a:t>https://blog.reputationx.com/hs-fs/hubfs</a:t>
            </a:r>
            <a:endParaRPr>
              <a:solidFill>
                <a:srgbClr val="000000"/>
              </a:solidFill>
            </a:endParaRPr>
          </a:p>
          <a:p>
            <a:pPr indent="-342900" lvl="0" marL="457200" rtl="0" algn="l">
              <a:spcBef>
                <a:spcPts val="0"/>
              </a:spcBef>
              <a:spcAft>
                <a:spcPts val="0"/>
              </a:spcAft>
              <a:buClr>
                <a:srgbClr val="000000"/>
              </a:buClr>
              <a:buSzPts val="1800"/>
              <a:buAutoNum type="arabicPeriod"/>
            </a:pPr>
            <a:r>
              <a:rPr lang="ru">
                <a:solidFill>
                  <a:srgbClr val="000000"/>
                </a:solidFill>
              </a:rPr>
              <a:t>https://amitness.com/images/zero-shot-vs-transfer.png</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ru">
                <a:solidFill>
                  <a:srgbClr val="000000"/>
                </a:solidFill>
              </a:rPr>
              <a:t>No one check references. But you are here, so look at that cool GIF on the background.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The problem that we solve is</a:t>
            </a:r>
            <a:endParaRPr/>
          </a:p>
        </p:txBody>
      </p:sp>
      <p:sp>
        <p:nvSpPr>
          <p:cNvPr id="80" name="Google Shape;80;p15"/>
          <p:cNvSpPr txBox="1"/>
          <p:nvPr>
            <p:ph idx="1" type="body"/>
          </p:nvPr>
        </p:nvSpPr>
        <p:spPr>
          <a:xfrm>
            <a:off x="311700" y="1266325"/>
            <a:ext cx="41661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Sentiment analysis - usage of computational methods to extract emotional data from text</a:t>
            </a:r>
            <a:endParaRPr/>
          </a:p>
          <a:p>
            <a:pPr indent="-342900" lvl="0" marL="457200" rtl="0" algn="l">
              <a:spcBef>
                <a:spcPts val="0"/>
              </a:spcBef>
              <a:spcAft>
                <a:spcPts val="0"/>
              </a:spcAft>
              <a:buSzPts val="1800"/>
              <a:buChar char="●"/>
            </a:pPr>
            <a:r>
              <a:rPr lang="ru"/>
              <a:t>Toxicity analysis - branch of sentiment analysis, identification  of harmful content in text data</a:t>
            </a:r>
            <a:endParaRPr/>
          </a:p>
          <a:p>
            <a:pPr indent="-342900" lvl="0" marL="457200" rtl="0" algn="l">
              <a:spcBef>
                <a:spcPts val="0"/>
              </a:spcBef>
              <a:spcAft>
                <a:spcPts val="0"/>
              </a:spcAft>
              <a:buSzPts val="1800"/>
              <a:buChar char="●"/>
            </a:pPr>
            <a:r>
              <a:rPr lang="ru"/>
              <a:t>Relevant in social media, online community management, content moderation</a:t>
            </a:r>
            <a:endParaRPr/>
          </a:p>
        </p:txBody>
      </p:sp>
      <p:pic>
        <p:nvPicPr>
          <p:cNvPr id="81" name="Google Shape;81;p15"/>
          <p:cNvPicPr preferRelativeResize="0"/>
          <p:nvPr/>
        </p:nvPicPr>
        <p:blipFill>
          <a:blip r:embed="rId3">
            <a:alphaModFix/>
          </a:blip>
          <a:stretch>
            <a:fillRect/>
          </a:stretch>
        </p:blipFill>
        <p:spPr>
          <a:xfrm>
            <a:off x="4612425" y="1152425"/>
            <a:ext cx="4531574" cy="341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We make one more model because</a:t>
            </a:r>
            <a:endParaRPr/>
          </a:p>
        </p:txBody>
      </p:sp>
      <p:sp>
        <p:nvSpPr>
          <p:cNvPr id="87" name="Google Shape;87;p16"/>
          <p:cNvSpPr txBox="1"/>
          <p:nvPr>
            <p:ph idx="1" type="body"/>
          </p:nvPr>
        </p:nvSpPr>
        <p:spPr>
          <a:xfrm>
            <a:off x="311700" y="1266325"/>
            <a:ext cx="81297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Accomplishing zero-shot learning - a specific type of transfer learning</a:t>
            </a:r>
            <a:endParaRPr/>
          </a:p>
          <a:p>
            <a:pPr indent="-342900" lvl="0" marL="457200" rtl="0" algn="l">
              <a:spcBef>
                <a:spcPts val="0"/>
              </a:spcBef>
              <a:spcAft>
                <a:spcPts val="0"/>
              </a:spcAft>
              <a:buSzPts val="1800"/>
              <a:buChar char="●"/>
            </a:pPr>
            <a:r>
              <a:rPr lang="ru"/>
              <a:t>Zero-shot learning a</a:t>
            </a:r>
            <a:r>
              <a:rPr lang="ru"/>
              <a:t>llows the model to accomplish a task with text in a language it was not trained on</a:t>
            </a:r>
            <a:endParaRPr/>
          </a:p>
          <a:p>
            <a:pPr indent="-342900" lvl="0" marL="457200" rtl="0" algn="l">
              <a:spcBef>
                <a:spcPts val="0"/>
              </a:spcBef>
              <a:spcAft>
                <a:spcPts val="0"/>
              </a:spcAft>
              <a:buSzPts val="1800"/>
              <a:buChar char="●"/>
            </a:pPr>
            <a:r>
              <a:rPr lang="ru"/>
              <a:t>It does that while using </a:t>
            </a:r>
            <a:r>
              <a:rPr lang="ru"/>
              <a:t>alignment</a:t>
            </a:r>
            <a:r>
              <a:rPr lang="ru"/>
              <a:t> of the vector space common to all languages</a:t>
            </a:r>
            <a:endParaRPr/>
          </a:p>
          <a:p>
            <a:pPr indent="-342900" lvl="0" marL="457200" rtl="0" algn="l">
              <a:spcBef>
                <a:spcPts val="0"/>
              </a:spcBef>
              <a:spcAft>
                <a:spcPts val="0"/>
              </a:spcAft>
              <a:buSzPts val="1800"/>
              <a:buChar char="●"/>
            </a:pPr>
            <a:r>
              <a:rPr lang="ru"/>
              <a:t>S</a:t>
            </a:r>
            <a:r>
              <a:rPr lang="ru"/>
              <a:t>ignificant improvement over transfer learning: no training dataset augmentations and no fine tuning is required for multi-language performance</a:t>
            </a:r>
            <a:endParaRPr/>
          </a:p>
        </p:txBody>
      </p:sp>
      <p:pic>
        <p:nvPicPr>
          <p:cNvPr id="88" name="Google Shape;88;p16"/>
          <p:cNvPicPr preferRelativeResize="0"/>
          <p:nvPr/>
        </p:nvPicPr>
        <p:blipFill>
          <a:blip r:embed="rId3">
            <a:alphaModFix/>
          </a:blip>
          <a:stretch>
            <a:fillRect/>
          </a:stretch>
        </p:blipFill>
        <p:spPr>
          <a:xfrm>
            <a:off x="3102725" y="3560075"/>
            <a:ext cx="6041275" cy="148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We found Jigsaw dataset with English </a:t>
            </a:r>
            <a:r>
              <a:rPr lang="ru"/>
              <a:t>toxic comments</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We use it for training</a:t>
            </a:r>
            <a:endParaRPr/>
          </a:p>
          <a:p>
            <a:pPr indent="-342900" lvl="0" marL="457200" rtl="0" algn="l">
              <a:spcBef>
                <a:spcPts val="0"/>
              </a:spcBef>
              <a:spcAft>
                <a:spcPts val="0"/>
              </a:spcAft>
              <a:buSzPts val="1800"/>
              <a:buChar char="●"/>
            </a:pPr>
            <a:r>
              <a:rPr lang="ru"/>
              <a:t>150k samples</a:t>
            </a:r>
            <a:endParaRPr/>
          </a:p>
          <a:p>
            <a:pPr indent="-342900" lvl="0" marL="457200" rtl="0" algn="l">
              <a:spcBef>
                <a:spcPts val="0"/>
              </a:spcBef>
              <a:spcAft>
                <a:spcPts val="0"/>
              </a:spcAft>
              <a:buSzPts val="1800"/>
              <a:buChar char="●"/>
            </a:pPr>
            <a:r>
              <a:rPr lang="ru"/>
              <a:t>6 </a:t>
            </a:r>
            <a:r>
              <a:rPr lang="ru"/>
              <a:t>not mutually-exclusive </a:t>
            </a:r>
            <a:r>
              <a:rPr lang="ru"/>
              <a:t>categories of toxicity</a:t>
            </a:r>
            <a:endParaRPr/>
          </a:p>
          <a:p>
            <a:pPr indent="-342900" lvl="0" marL="457200" rtl="0" algn="l">
              <a:spcBef>
                <a:spcPts val="0"/>
              </a:spcBef>
              <a:spcAft>
                <a:spcPts val="0"/>
              </a:spcAft>
              <a:buSzPts val="1800"/>
              <a:buChar char="●"/>
            </a:pPr>
            <a:r>
              <a:rPr lang="ru"/>
              <a:t>Imbalanced: 10% toxic vs 90% non-toxic</a:t>
            </a:r>
            <a:endParaRPr/>
          </a:p>
          <a:p>
            <a:pPr indent="-342900" lvl="0" marL="457200" rtl="0" algn="l">
              <a:spcBef>
                <a:spcPts val="0"/>
              </a:spcBef>
              <a:spcAft>
                <a:spcPts val="0"/>
              </a:spcAft>
              <a:buSzPts val="1800"/>
              <a:buChar char="●"/>
            </a:pPr>
            <a:r>
              <a:rPr lang="ru"/>
              <a:t>50% of samples are shorter than 37 tokens</a:t>
            </a:r>
            <a:endParaRPr/>
          </a:p>
        </p:txBody>
      </p:sp>
      <p:pic>
        <p:nvPicPr>
          <p:cNvPr id="95" name="Google Shape;95;p17"/>
          <p:cNvPicPr preferRelativeResize="0"/>
          <p:nvPr/>
        </p:nvPicPr>
        <p:blipFill>
          <a:blip r:embed="rId3">
            <a:alphaModFix/>
          </a:blip>
          <a:stretch>
            <a:fillRect/>
          </a:stretch>
        </p:blipFill>
        <p:spPr>
          <a:xfrm>
            <a:off x="0" y="3403909"/>
            <a:ext cx="9144003" cy="1634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And collected our own multilingual dataset</a:t>
            </a:r>
            <a:endParaRPr/>
          </a:p>
        </p:txBody>
      </p:sp>
      <p:sp>
        <p:nvSpPr>
          <p:cNvPr id="101" name="Google Shape;101;p18"/>
          <p:cNvSpPr txBox="1"/>
          <p:nvPr>
            <p:ph idx="1" type="body"/>
          </p:nvPr>
        </p:nvSpPr>
        <p:spPr>
          <a:xfrm>
            <a:off x="311700" y="2053750"/>
            <a:ext cx="4163400" cy="225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We use it for testing</a:t>
            </a:r>
            <a:endParaRPr/>
          </a:p>
          <a:p>
            <a:pPr indent="-342900" lvl="0" marL="457200" rtl="0" algn="l">
              <a:spcBef>
                <a:spcPts val="0"/>
              </a:spcBef>
              <a:spcAft>
                <a:spcPts val="0"/>
              </a:spcAft>
              <a:buSzPts val="1800"/>
              <a:buChar char="●"/>
            </a:pPr>
            <a:r>
              <a:rPr lang="ru"/>
              <a:t>50 toxic + 50 non-toxic</a:t>
            </a:r>
            <a:endParaRPr/>
          </a:p>
          <a:p>
            <a:pPr indent="-342900" lvl="0" marL="457200" rtl="0" algn="l">
              <a:spcBef>
                <a:spcPts val="0"/>
              </a:spcBef>
              <a:spcAft>
                <a:spcPts val="0"/>
              </a:spcAft>
              <a:buSzPts val="1800"/>
              <a:buChar char="●"/>
            </a:pPr>
            <a:r>
              <a:rPr lang="ru"/>
              <a:t>50 languages</a:t>
            </a:r>
            <a:endParaRPr/>
          </a:p>
          <a:p>
            <a:pPr indent="-342900" lvl="0" marL="457200" rtl="0" algn="l">
              <a:spcBef>
                <a:spcPts val="0"/>
              </a:spcBef>
              <a:spcAft>
                <a:spcPts val="0"/>
              </a:spcAft>
              <a:buSzPts val="1800"/>
              <a:buChar char="●"/>
            </a:pPr>
            <a:r>
              <a:rPr lang="ru"/>
              <a:t>Different language families</a:t>
            </a:r>
            <a:endParaRPr/>
          </a:p>
        </p:txBody>
      </p:sp>
      <p:pic>
        <p:nvPicPr>
          <p:cNvPr id="102" name="Google Shape;102;p18"/>
          <p:cNvPicPr preferRelativeResize="0"/>
          <p:nvPr/>
        </p:nvPicPr>
        <p:blipFill>
          <a:blip r:embed="rId3">
            <a:alphaModFix/>
          </a:blip>
          <a:stretch>
            <a:fillRect/>
          </a:stretch>
        </p:blipFill>
        <p:spPr>
          <a:xfrm>
            <a:off x="4303150" y="1304825"/>
            <a:ext cx="4688452" cy="294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We </a:t>
            </a:r>
            <a:r>
              <a:rPr lang="ru"/>
              <a:t>united the toxicity labels to dense the data </a:t>
            </a:r>
            <a:endParaRPr/>
          </a:p>
        </p:txBody>
      </p:sp>
      <p:sp>
        <p:nvSpPr>
          <p:cNvPr id="108" name="Google Shape;108;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Problem: </a:t>
            </a:r>
            <a:r>
              <a:rPr lang="ru"/>
              <a:t>model cannot learn small toxicity categories</a:t>
            </a:r>
            <a:endParaRPr/>
          </a:p>
          <a:p>
            <a:pPr indent="-330200" lvl="1" marL="914400" rtl="0" algn="l">
              <a:spcBef>
                <a:spcPts val="0"/>
              </a:spcBef>
              <a:spcAft>
                <a:spcPts val="0"/>
              </a:spcAft>
              <a:buSzPts val="1600"/>
              <a:buChar char="○"/>
            </a:pPr>
            <a:r>
              <a:rPr lang="ru" sz="1600"/>
              <a:t>identity_hate category is 0.93% of the dataset</a:t>
            </a:r>
            <a:endParaRPr sz="1600"/>
          </a:p>
          <a:p>
            <a:pPr indent="-330200" lvl="1" marL="914400" rtl="0" algn="l">
              <a:spcBef>
                <a:spcPts val="0"/>
              </a:spcBef>
              <a:spcAft>
                <a:spcPts val="0"/>
              </a:spcAft>
              <a:buSzPts val="1600"/>
              <a:buChar char="○"/>
            </a:pPr>
            <a:r>
              <a:rPr lang="ru" sz="1600"/>
              <a:t>threat - 0.3%</a:t>
            </a:r>
            <a:endParaRPr sz="1600"/>
          </a:p>
          <a:p>
            <a:pPr indent="-342900" lvl="0" marL="457200" rtl="0" algn="l">
              <a:spcBef>
                <a:spcPts val="0"/>
              </a:spcBef>
              <a:spcAft>
                <a:spcPts val="0"/>
              </a:spcAft>
              <a:buSzPts val="1800"/>
              <a:buChar char="●"/>
            </a:pPr>
            <a:r>
              <a:rPr lang="ru"/>
              <a:t>Solution: make super-class “toxic”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We applied transformers to extract text embeddings</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Transformers are state-of-the-art (SOTA) in NLP</a:t>
            </a:r>
            <a:endParaRPr/>
          </a:p>
          <a:p>
            <a:pPr indent="-342900" lvl="0" marL="457200" rtl="0" algn="l">
              <a:spcBef>
                <a:spcPts val="0"/>
              </a:spcBef>
              <a:spcAft>
                <a:spcPts val="0"/>
              </a:spcAft>
              <a:buSzPts val="1800"/>
              <a:buChar char="●"/>
            </a:pPr>
            <a:r>
              <a:rPr lang="ru"/>
              <a:t>Intuition: latent space contain sentiment</a:t>
            </a:r>
            <a:endParaRPr/>
          </a:p>
          <a:p>
            <a:pPr indent="-342900" lvl="0" marL="457200" rtl="0" algn="l">
              <a:spcBef>
                <a:spcPts val="0"/>
              </a:spcBef>
              <a:spcAft>
                <a:spcPts val="0"/>
              </a:spcAft>
              <a:buSzPts val="1800"/>
              <a:buChar char="●"/>
            </a:pPr>
            <a:r>
              <a:rPr lang="ru"/>
              <a:t>We use multilingual versions trained on 100+ languages</a:t>
            </a:r>
            <a:endParaRPr/>
          </a:p>
          <a:p>
            <a:pPr indent="-342900" lvl="0" marL="457200" rtl="0" algn="l">
              <a:spcBef>
                <a:spcPts val="0"/>
              </a:spcBef>
              <a:spcAft>
                <a:spcPts val="0"/>
              </a:spcAft>
              <a:buSzPts val="1800"/>
              <a:buChar char="●"/>
            </a:pPr>
            <a:r>
              <a:rPr lang="ru"/>
              <a:t>BERT-based:</a:t>
            </a:r>
            <a:endParaRPr/>
          </a:p>
          <a:p>
            <a:pPr indent="-330200" lvl="1" marL="914400" rtl="0" algn="l">
              <a:spcBef>
                <a:spcPts val="0"/>
              </a:spcBef>
              <a:spcAft>
                <a:spcPts val="0"/>
              </a:spcAft>
              <a:buSzPts val="1600"/>
              <a:buChar char="○"/>
            </a:pPr>
            <a:r>
              <a:rPr lang="ru" sz="1600"/>
              <a:t>XLM-RoBERTa - multilingual version of RoBERTa, gave SOTA results in NLP</a:t>
            </a:r>
            <a:endParaRPr sz="1600"/>
          </a:p>
          <a:p>
            <a:pPr indent="-330200" lvl="1" marL="914400" rtl="0" algn="l">
              <a:spcBef>
                <a:spcPts val="0"/>
              </a:spcBef>
              <a:spcAft>
                <a:spcPts val="0"/>
              </a:spcAft>
              <a:buSzPts val="1600"/>
              <a:buChar char="○"/>
            </a:pPr>
            <a:r>
              <a:rPr lang="ru" sz="1600"/>
              <a:t>DistilBERT - 40% smaller and 60% faster version of BERT preserving 95% of performance, baseline</a:t>
            </a:r>
            <a:endParaRPr sz="1600"/>
          </a:p>
          <a:p>
            <a:pPr indent="-342900" lvl="0" marL="457200" rtl="0" algn="l">
              <a:spcBef>
                <a:spcPts val="0"/>
              </a:spcBef>
              <a:spcAft>
                <a:spcPts val="0"/>
              </a:spcAft>
              <a:buSzPts val="1800"/>
              <a:buChar char="●"/>
            </a:pPr>
            <a:r>
              <a:rPr lang="ru"/>
              <a:t>We did sum and min-max downsampling for DistilBERT embeddings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We tried N</a:t>
            </a:r>
            <a:r>
              <a:rPr lang="ru"/>
              <a:t>aive Bayes, Decision Tree and NN to classify</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Classifiers output a binary value: whether the given embedding of a text is toxic or not</a:t>
            </a:r>
            <a:endParaRPr/>
          </a:p>
          <a:p>
            <a:pPr indent="-342900" lvl="0" marL="457200" rtl="0" algn="l">
              <a:spcBef>
                <a:spcPts val="0"/>
              </a:spcBef>
              <a:spcAft>
                <a:spcPts val="0"/>
              </a:spcAft>
              <a:buSzPts val="1800"/>
              <a:buChar char="●"/>
            </a:pPr>
            <a:r>
              <a:rPr lang="ru"/>
              <a:t>Pipelines:</a:t>
            </a:r>
            <a:endParaRPr/>
          </a:p>
          <a:p>
            <a:pPr indent="-330200" lvl="1" marL="914400" rtl="0" algn="l">
              <a:spcBef>
                <a:spcPts val="0"/>
              </a:spcBef>
              <a:spcAft>
                <a:spcPts val="0"/>
              </a:spcAft>
              <a:buSzPts val="1600"/>
              <a:buChar char="○"/>
            </a:pPr>
            <a:r>
              <a:rPr lang="ru" sz="1600"/>
              <a:t>DistilBERT + Decision Tree</a:t>
            </a:r>
            <a:endParaRPr sz="1600"/>
          </a:p>
          <a:p>
            <a:pPr indent="-330200" lvl="1" marL="914400" rtl="0" algn="l">
              <a:spcBef>
                <a:spcPts val="0"/>
              </a:spcBef>
              <a:spcAft>
                <a:spcPts val="0"/>
              </a:spcAft>
              <a:buSzPts val="1600"/>
              <a:buChar char="○"/>
            </a:pPr>
            <a:r>
              <a:rPr lang="ru" sz="1600"/>
              <a:t>DistilBERT + Gaussian Naive Bayes</a:t>
            </a:r>
            <a:endParaRPr sz="1600"/>
          </a:p>
          <a:p>
            <a:pPr indent="-330200" lvl="1" marL="914400" rtl="0" algn="l">
              <a:spcBef>
                <a:spcPts val="0"/>
              </a:spcBef>
              <a:spcAft>
                <a:spcPts val="0"/>
              </a:spcAft>
              <a:buSzPts val="1600"/>
              <a:buChar char="○"/>
            </a:pPr>
            <a:r>
              <a:rPr lang="ru" sz="1600"/>
              <a:t>DistilBERT + Neural Network</a:t>
            </a:r>
            <a:endParaRPr sz="1600"/>
          </a:p>
          <a:p>
            <a:pPr indent="-330200" lvl="1" marL="914400" rtl="0" algn="l">
              <a:spcBef>
                <a:spcPts val="0"/>
              </a:spcBef>
              <a:spcAft>
                <a:spcPts val="0"/>
              </a:spcAft>
              <a:buSzPts val="1600"/>
              <a:buChar char="○"/>
            </a:pPr>
            <a:r>
              <a:rPr lang="ru" sz="1600"/>
              <a:t>XLM-RoBERTa + NN out of the box</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