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sldIdLst>
    <p:sldId id="256" r:id="rId2"/>
    <p:sldId id="268" r:id="rId3"/>
    <p:sldId id="269" r:id="rId4"/>
    <p:sldId id="260" r:id="rId5"/>
    <p:sldId id="270" r:id="rId6"/>
    <p:sldId id="261" r:id="rId7"/>
    <p:sldId id="262" r:id="rId8"/>
    <p:sldId id="266" r:id="rId9"/>
    <p:sldId id="267"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9A7872-D52B-4812-8F0F-D8700BD78A7E}" type="datetimeFigureOut">
              <a:rPr lang="en-US" smtClean="0"/>
              <a:pPr/>
              <a:t>11/11/2020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B197C-0C7A-4433-BBD8-AE519657F5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B197C-0C7A-4433-BBD8-AE519657F5FE}"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B197C-0C7A-4433-BBD8-AE519657F5FE}"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08AF9D-15A3-4F42-A4AC-FD5DCD896512}" type="datetime1">
              <a:rPr lang="en-US" smtClean="0"/>
              <a:pPr/>
              <a:t>11/11/2020</a:t>
            </a:fld>
            <a:endParaRPr lang="en-US"/>
          </a:p>
        </p:txBody>
      </p:sp>
      <p:sp>
        <p:nvSpPr>
          <p:cNvPr id="17" name="Footer Placeholder 16"/>
          <p:cNvSpPr>
            <a:spLocks noGrp="1"/>
          </p:cNvSpPr>
          <p:nvPr>
            <p:ph type="ftr" sz="quarter" idx="11"/>
          </p:nvPr>
        </p:nvSpPr>
        <p:spPr/>
        <p:txBody>
          <a:bodyPr/>
          <a:lstStyle/>
          <a:p>
            <a:r>
              <a:rPr lang="en-US" smtClean="0"/>
              <a:t>SFIT- IT department                     Project Title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BBC6685-0B53-4B4E-AE18-5FC646DDFD4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169514-D967-4532-8271-A8D96FD1CDE3}" type="datetime1">
              <a:rPr lang="en-US" smtClean="0"/>
              <a:pPr/>
              <a:t>11/11/2020</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10F6BB-485D-4067-AB6A-D9F46A28CB85}" type="datetime1">
              <a:rPr lang="en-US" smtClean="0"/>
              <a:pPr/>
              <a:t>11/11/2020</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D92F99-C674-430F-9A97-9B082ADD592F}" type="datetime1">
              <a:rPr lang="en-US" smtClean="0"/>
              <a:pPr/>
              <a:t>11/11/2020</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F1EF144-A8DD-4A21-A57B-E3C515DE9988}" type="datetime1">
              <a:rPr lang="en-US" smtClean="0"/>
              <a:pPr/>
              <a:t>11/11/2020</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SFIT- IT department                     Project Title                                  </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F90C9D-2254-4025-8D82-98F04A0C8476}" type="datetime1">
              <a:rPr lang="en-US" smtClean="0"/>
              <a:pPr/>
              <a:t>11/11/2020</a:t>
            </a:fld>
            <a:endParaRPr lang="en-US"/>
          </a:p>
        </p:txBody>
      </p:sp>
      <p:sp>
        <p:nvSpPr>
          <p:cNvPr id="6" name="Footer Placeholder 5"/>
          <p:cNvSpPr>
            <a:spLocks noGrp="1"/>
          </p:cNvSpPr>
          <p:nvPr>
            <p:ph type="ftr" sz="quarter" idx="11"/>
          </p:nvPr>
        </p:nvSpPr>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FF8DA5C-1005-4380-ADEA-9EA823819E9F}" type="datetime1">
              <a:rPr lang="en-US" smtClean="0"/>
              <a:pPr/>
              <a:t>11/11/2020</a:t>
            </a:fld>
            <a:endParaRPr lang="en-US"/>
          </a:p>
        </p:txBody>
      </p:sp>
      <p:sp>
        <p:nvSpPr>
          <p:cNvPr id="8" name="Footer Placeholder 7"/>
          <p:cNvSpPr>
            <a:spLocks noGrp="1"/>
          </p:cNvSpPr>
          <p:nvPr>
            <p:ph type="ftr" sz="quarter" idx="11"/>
          </p:nvPr>
        </p:nvSpPr>
        <p:spPr/>
        <p:txBody>
          <a:bodyPr/>
          <a:lstStyle/>
          <a:p>
            <a:r>
              <a:rPr lang="en-US" smtClean="0"/>
              <a:t>SFIT- IT department                     Project Title                                  </a:t>
            </a:r>
            <a:endParaRPr lang="en-US"/>
          </a:p>
        </p:txBody>
      </p:sp>
      <p:sp>
        <p:nvSpPr>
          <p:cNvPr id="9" name="Slide Number Placeholder 8"/>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6B8549-DBA7-414A-B192-0236C4BE6BEA}" type="datetime1">
              <a:rPr lang="en-US" smtClean="0"/>
              <a:pPr/>
              <a:t>11/11/2020</a:t>
            </a:fld>
            <a:endParaRPr lang="en-US"/>
          </a:p>
        </p:txBody>
      </p:sp>
      <p:sp>
        <p:nvSpPr>
          <p:cNvPr id="4" name="Footer Placeholder 3"/>
          <p:cNvSpPr>
            <a:spLocks noGrp="1"/>
          </p:cNvSpPr>
          <p:nvPr>
            <p:ph type="ftr" sz="quarter" idx="11"/>
          </p:nvPr>
        </p:nvSpPr>
        <p:spPr/>
        <p:txBody>
          <a:bodyPr/>
          <a:lstStyle/>
          <a:p>
            <a:r>
              <a:rPr lang="en-US" smtClean="0"/>
              <a:t>SFIT- IT department                     Project Title                                  </a:t>
            </a:r>
            <a:endParaRPr lang="en-US"/>
          </a:p>
        </p:txBody>
      </p:sp>
      <p:sp>
        <p:nvSpPr>
          <p:cNvPr id="5" name="Slide Number Placeholder 4"/>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5FFF0-3196-4A4A-9093-6F81F15D6F33}" type="datetime1">
              <a:rPr lang="en-US" smtClean="0"/>
              <a:pPr/>
              <a:t>11/11/2020</a:t>
            </a:fld>
            <a:endParaRPr lang="en-US"/>
          </a:p>
        </p:txBody>
      </p:sp>
      <p:sp>
        <p:nvSpPr>
          <p:cNvPr id="3" name="Footer Placeholder 2"/>
          <p:cNvSpPr>
            <a:spLocks noGrp="1"/>
          </p:cNvSpPr>
          <p:nvPr>
            <p:ph type="ftr" sz="quarter" idx="11"/>
          </p:nvPr>
        </p:nvSpPr>
        <p:spPr/>
        <p:txBody>
          <a:bodyPr/>
          <a:lstStyle/>
          <a:p>
            <a:r>
              <a:rPr lang="en-US" smtClean="0"/>
              <a:t>SFIT- IT department                     Project Title                                  </a:t>
            </a:r>
            <a:endParaRPr lang="en-US"/>
          </a:p>
        </p:txBody>
      </p:sp>
      <p:sp>
        <p:nvSpPr>
          <p:cNvPr id="4" name="Slide Number Placeholder 3"/>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A61B28-A004-476D-9CFC-FC6D5F6FF780}" type="datetime1">
              <a:rPr lang="en-US" smtClean="0"/>
              <a:pPr/>
              <a:t>11/11/2020</a:t>
            </a:fld>
            <a:endParaRPr lang="en-US"/>
          </a:p>
        </p:txBody>
      </p:sp>
      <p:sp>
        <p:nvSpPr>
          <p:cNvPr id="6" name="Footer Placeholder 5"/>
          <p:cNvSpPr>
            <a:spLocks noGrp="1"/>
          </p:cNvSpPr>
          <p:nvPr>
            <p:ph type="ftr" sz="quarter" idx="11"/>
          </p:nvPr>
        </p:nvSpPr>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AE63FB-0FCA-4670-916D-973DBD2EA069}" type="datetime1">
              <a:rPr lang="en-US" smtClean="0"/>
              <a:pPr/>
              <a:t>11/11/2020</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F3B1B3D-87E8-4467-9EF2-8E5C6635D9F3}" type="datetime1">
              <a:rPr lang="en-US" smtClean="0"/>
              <a:pPr/>
              <a:t>11/11/2020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SFIT- IT department                     Project Title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BBC6685-0B53-4B4E-AE18-5FC646DDFD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200400"/>
            <a:ext cx="6400800" cy="3124200"/>
          </a:xfrm>
        </p:spPr>
        <p:txBody>
          <a:bodyPr>
            <a:normAutofit/>
          </a:bodyPr>
          <a:lstStyle/>
          <a:p>
            <a:r>
              <a:rPr lang="en-US" dirty="0" smtClean="0"/>
              <a:t>Date of </a:t>
            </a:r>
            <a:r>
              <a:rPr lang="en-US" dirty="0" smtClean="0"/>
              <a:t>presentation:12-11-2020</a:t>
            </a:r>
            <a:endParaRPr lang="en-US" dirty="0" smtClean="0"/>
          </a:p>
          <a:p>
            <a:pPr defTabSz="914400">
              <a:defRPr/>
            </a:pPr>
            <a:endParaRPr lang="en-US" i="1" dirty="0" smtClean="0"/>
          </a:p>
          <a:p>
            <a:pPr defTabSz="914400">
              <a:defRPr/>
            </a:pPr>
            <a:r>
              <a:rPr lang="en-US" i="1" dirty="0" smtClean="0"/>
              <a:t>Post Graduate Diploma in Advanced Computing (PGDAC)</a:t>
            </a:r>
            <a:r>
              <a:rPr lang="en-US" dirty="0" smtClean="0"/>
              <a:t>, </a:t>
            </a:r>
            <a:endParaRPr lang="en-US" dirty="0"/>
          </a:p>
          <a:p>
            <a:pPr defTabSz="914400">
              <a:defRPr/>
            </a:pPr>
            <a:r>
              <a:rPr lang="en-IN" altLang="en-US" dirty="0" smtClean="0"/>
              <a:t>February 2020</a:t>
            </a:r>
            <a:endParaRPr lang="en-US" dirty="0" smtClean="0"/>
          </a:p>
          <a:p>
            <a:pPr defTabSz="914400">
              <a:defRPr/>
            </a:pPr>
            <a:r>
              <a:rPr lang="en-US" dirty="0" smtClean="0"/>
              <a:t>C-DAC Mumbai</a:t>
            </a:r>
            <a:endParaRPr lang="en-US" dirty="0"/>
          </a:p>
          <a:p>
            <a:endParaRPr lang="en-US" dirty="0" smtClean="0"/>
          </a:p>
        </p:txBody>
      </p:sp>
      <p:sp>
        <p:nvSpPr>
          <p:cNvPr id="2" name="Title 1"/>
          <p:cNvSpPr>
            <a:spLocks noGrp="1"/>
          </p:cNvSpPr>
          <p:nvPr>
            <p:ph type="ctrTitle"/>
          </p:nvPr>
        </p:nvSpPr>
        <p:spPr>
          <a:xfrm>
            <a:off x="762000" y="1600200"/>
            <a:ext cx="7772400" cy="1165225"/>
          </a:xfrm>
        </p:spPr>
        <p:txBody>
          <a:bodyPr>
            <a:normAutofit/>
          </a:bodyPr>
          <a:lstStyle/>
          <a:p>
            <a:r>
              <a:rPr lang="en-US" dirty="0" smtClean="0"/>
              <a:t>Service On Door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5" name="Text Placeholder 4"/>
          <p:cNvSpPr>
            <a:spLocks noGrp="1"/>
          </p:cNvSpPr>
          <p:nvPr>
            <p:ph type="body" idx="1"/>
          </p:nvPr>
        </p:nvSpPr>
        <p:spPr/>
        <p:txBody>
          <a:bodyPr>
            <a:normAutofit/>
          </a:bodyPr>
          <a:lstStyle/>
          <a:p>
            <a:r>
              <a:rPr lang="en-US" sz="5400" b="1" dirty="0" smtClean="0">
                <a:latin typeface="+mj-lt"/>
              </a:rPr>
              <a:t>Thank You!</a:t>
            </a:r>
            <a:endParaRPr lang="en-US" sz="5400" b="1" dirty="0">
              <a:latin typeface="+mj-lt"/>
            </a:endParaRPr>
          </a:p>
        </p:txBody>
      </p:sp>
      <p:sp>
        <p:nvSpPr>
          <p:cNvPr id="4" name="Slide Number Placeholder 3"/>
          <p:cNvSpPr>
            <a:spLocks noGrp="1"/>
          </p:cNvSpPr>
          <p:nvPr>
            <p:ph type="sldNum" sz="quarter" idx="12"/>
          </p:nvPr>
        </p:nvSpPr>
        <p:spPr/>
        <p:txBody>
          <a:bodyPr/>
          <a:lstStyle/>
          <a:p>
            <a:fld id="{CBBC6685-0B53-4B4E-AE18-5FC646DDFD4A}" type="slidenum">
              <a:rPr lang="en-US" smtClean="0"/>
              <a:pPr/>
              <a:t>10</a:t>
            </a:fld>
            <a:endParaRPr lang="en-US"/>
          </a:p>
        </p:txBody>
      </p:sp>
      <p:sp>
        <p:nvSpPr>
          <p:cNvPr id="7" name="Footer Placeholder 4"/>
          <p:cNvSpPr>
            <a:spLocks noGrp="1"/>
          </p:cNvSpPr>
          <p:nvPr>
            <p:ph type="ftr" sz="quarter" idx="11"/>
          </p:nvPr>
        </p:nvSpPr>
        <p:spPr>
          <a:xfrm>
            <a:off x="914400" y="6172200"/>
            <a:ext cx="4953744" cy="457200"/>
          </a:xfrm>
        </p:spPr>
        <p:txBody>
          <a:bodyPr/>
          <a:lstStyle/>
          <a:p>
            <a:r>
              <a:rPr lang="en-US" dirty="0" smtClean="0"/>
              <a:t>PGDAC, CDAC Mumbai 		Service On Door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Team </a:t>
            </a:r>
            <a:endParaRPr lang="en-IN"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2</a:t>
            </a:fld>
            <a:endParaRPr lang="en-US"/>
          </a:p>
        </p:txBody>
      </p:sp>
      <p:sp>
        <p:nvSpPr>
          <p:cNvPr id="5" name="Content Placeholder 4"/>
          <p:cNvSpPr>
            <a:spLocks noGrp="1"/>
          </p:cNvSpPr>
          <p:nvPr>
            <p:ph sz="quarter" idx="1"/>
          </p:nvPr>
        </p:nvSpPr>
        <p:spPr/>
        <p:txBody>
          <a:bodyPr>
            <a:normAutofit/>
          </a:bodyPr>
          <a:lstStyle/>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p:txBody>
      </p:sp>
      <p:sp>
        <p:nvSpPr>
          <p:cNvPr id="6" name="Footer Placeholder 4"/>
          <p:cNvSpPr>
            <a:spLocks noGrp="1"/>
          </p:cNvSpPr>
          <p:nvPr>
            <p:ph type="ftr" sz="quarter" idx="11"/>
          </p:nvPr>
        </p:nvSpPr>
        <p:spPr>
          <a:xfrm>
            <a:off x="914400" y="6172200"/>
            <a:ext cx="4953744" cy="457200"/>
          </a:xfrm>
        </p:spPr>
        <p:txBody>
          <a:bodyPr/>
          <a:lstStyle/>
          <a:p>
            <a:r>
              <a:rPr lang="en-US" dirty="0" smtClean="0"/>
              <a:t>PGDAC, CDAC Mumbai 		Service On Door</a:t>
            </a:r>
            <a:endParaRPr lang="en-US" dirty="0"/>
          </a:p>
        </p:txBody>
      </p:sp>
      <p:graphicFrame>
        <p:nvGraphicFramePr>
          <p:cNvPr id="9" name="Table 8"/>
          <p:cNvGraphicFramePr>
            <a:graphicFrameLocks noGrp="1"/>
          </p:cNvGraphicFramePr>
          <p:nvPr/>
        </p:nvGraphicFramePr>
        <p:xfrm>
          <a:off x="539552" y="1700808"/>
          <a:ext cx="8136904" cy="3108960"/>
        </p:xfrm>
        <a:graphic>
          <a:graphicData uri="http://schemas.openxmlformats.org/drawingml/2006/table">
            <a:tbl>
              <a:tblPr firstRow="1" bandRow="1">
                <a:tableStyleId>{5C22544A-7EE6-4342-B048-85BDC9FD1C3A}</a:tableStyleId>
              </a:tblPr>
              <a:tblGrid>
                <a:gridCol w="4068452"/>
                <a:gridCol w="4068452"/>
              </a:tblGrid>
              <a:tr h="370840">
                <a:tc>
                  <a:txBody>
                    <a:bodyPr/>
                    <a:lstStyle/>
                    <a:p>
                      <a:pPr algn="ctr"/>
                      <a:r>
                        <a:rPr lang="en-US" sz="2400" b="1" dirty="0" smtClean="0">
                          <a:latin typeface="Times New Roman" pitchFamily="18" charset="0"/>
                          <a:cs typeface="Times New Roman" pitchFamily="18" charset="0"/>
                        </a:rPr>
                        <a:t>Roll No</a:t>
                      </a:r>
                      <a:endParaRPr lang="en-US" sz="2400" dirty="0"/>
                    </a:p>
                  </a:txBody>
                  <a:tcPr/>
                </a:tc>
                <a:tc>
                  <a:txBody>
                    <a:bodyPr/>
                    <a:lstStyle/>
                    <a:p>
                      <a:pPr algn="ctr"/>
                      <a:r>
                        <a:rPr lang="en-US" sz="2400" b="1" dirty="0" smtClean="0">
                          <a:latin typeface="Times New Roman" pitchFamily="18" charset="0"/>
                          <a:cs typeface="Times New Roman" pitchFamily="18" charset="0"/>
                        </a:rPr>
                        <a:t>Name</a:t>
                      </a:r>
                      <a:endParaRPr lang="en-US" sz="2400" dirty="0"/>
                    </a:p>
                  </a:txBody>
                  <a:tcPr/>
                </a:tc>
              </a:tr>
              <a:tr h="370840">
                <a:tc>
                  <a:txBody>
                    <a:bodyPr/>
                    <a:lstStyle/>
                    <a:p>
                      <a:pPr algn="ctr"/>
                      <a:r>
                        <a:rPr lang="en-US" sz="2400" b="1" dirty="0" smtClean="0">
                          <a:latin typeface="Times New Roman" pitchFamily="18" charset="0"/>
                          <a:cs typeface="Times New Roman" pitchFamily="18" charset="0"/>
                        </a:rPr>
                        <a:t>200240320091</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latin typeface="Times New Roman" pitchFamily="18" charset="0"/>
                          <a:cs typeface="Times New Roman" pitchFamily="18" charset="0"/>
                        </a:rPr>
                        <a:t>Rohit Vikas Patil (PL) </a:t>
                      </a:r>
                    </a:p>
                  </a:txBody>
                  <a:tcPr/>
                </a:tc>
              </a:tr>
              <a:tr h="370840">
                <a:tc>
                  <a:txBody>
                    <a:bodyPr/>
                    <a:lstStyle/>
                    <a:p>
                      <a:pPr algn="ctr"/>
                      <a:r>
                        <a:rPr lang="en-US" sz="2400" b="0" dirty="0" smtClean="0">
                          <a:latin typeface="Times New Roman" pitchFamily="18" charset="0"/>
                          <a:cs typeface="Times New Roman" pitchFamily="18" charset="0"/>
                        </a:rPr>
                        <a:t>200240320126 </a:t>
                      </a:r>
                      <a:endParaRPr lang="en-US" sz="2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latin typeface="Times New Roman" pitchFamily="18" charset="0"/>
                          <a:cs typeface="Times New Roman" pitchFamily="18" charset="0"/>
                        </a:rPr>
                        <a:t>Sushant Suresh Nikalje </a:t>
                      </a:r>
                    </a:p>
                  </a:txBody>
                  <a:tcPr/>
                </a:tc>
              </a:tr>
              <a:tr h="370840">
                <a:tc>
                  <a:txBody>
                    <a:bodyPr/>
                    <a:lstStyle/>
                    <a:p>
                      <a:pPr algn="ctr"/>
                      <a:r>
                        <a:rPr lang="en-US" sz="2400" b="0" dirty="0" smtClean="0">
                          <a:latin typeface="Times New Roman" pitchFamily="18" charset="0"/>
                          <a:cs typeface="Times New Roman" pitchFamily="18" charset="0"/>
                        </a:rPr>
                        <a:t>200240320042 </a:t>
                      </a:r>
                      <a:endParaRPr lang="en-US" sz="2400" b="0" dirty="0"/>
                    </a:p>
                  </a:txBody>
                  <a:tcPr/>
                </a:tc>
                <a:tc>
                  <a:txBody>
                    <a:bodyPr/>
                    <a:lstStyle/>
                    <a:p>
                      <a:pPr algn="ctr"/>
                      <a:r>
                        <a:rPr lang="en-US" sz="2400" b="0" dirty="0" smtClean="0">
                          <a:latin typeface="Times New Roman" pitchFamily="18" charset="0"/>
                          <a:cs typeface="Times New Roman" pitchFamily="18" charset="0"/>
                        </a:rPr>
                        <a:t>Jaywant Sambhaji Patil </a:t>
                      </a:r>
                      <a:endParaRPr lang="en-US" sz="2400" b="0" dirty="0"/>
                    </a:p>
                  </a:txBody>
                  <a:tcPr/>
                </a:tc>
              </a:tr>
              <a:tr h="370840">
                <a:tc>
                  <a:txBody>
                    <a:bodyPr/>
                    <a:lstStyle/>
                    <a:p>
                      <a:pPr algn="ctr"/>
                      <a:r>
                        <a:rPr lang="en-US" sz="2400" b="0" dirty="0" smtClean="0">
                          <a:latin typeface="Times New Roman" pitchFamily="18" charset="0"/>
                          <a:cs typeface="Times New Roman" pitchFamily="18" charset="0"/>
                        </a:rPr>
                        <a:t>200240320084</a:t>
                      </a:r>
                      <a:endParaRPr lang="en-US" sz="2400" b="0" dirty="0"/>
                    </a:p>
                  </a:txBody>
                  <a:tcPr/>
                </a:tc>
                <a:tc>
                  <a:txBody>
                    <a:bodyPr/>
                    <a:lstStyle/>
                    <a:p>
                      <a:pPr algn="ctr"/>
                      <a:r>
                        <a:rPr lang="en-US" sz="2400" b="0" dirty="0" smtClean="0">
                          <a:latin typeface="Times New Roman" pitchFamily="18" charset="0"/>
                          <a:cs typeface="Times New Roman" pitchFamily="18" charset="0"/>
                        </a:rPr>
                        <a:t>Rajat Sanjay Nakhate </a:t>
                      </a:r>
                      <a:endParaRPr lang="en-US" sz="2400" b="0" dirty="0"/>
                    </a:p>
                  </a:txBody>
                  <a:tcPr/>
                </a:tc>
              </a:tr>
              <a:tr h="370840">
                <a:tc>
                  <a:txBody>
                    <a:bodyPr/>
                    <a:lstStyle/>
                    <a:p>
                      <a:pPr algn="ctr"/>
                      <a:r>
                        <a:rPr lang="en-US" sz="2400" b="0" dirty="0" smtClean="0">
                          <a:latin typeface="Times New Roman" pitchFamily="18" charset="0"/>
                          <a:cs typeface="Times New Roman" pitchFamily="18" charset="0"/>
                        </a:rPr>
                        <a:t>200240320053</a:t>
                      </a:r>
                      <a:endParaRPr lang="en-US" sz="2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latin typeface="Times New Roman" pitchFamily="18" charset="0"/>
                          <a:cs typeface="Times New Roman" pitchFamily="18" charset="0"/>
                        </a:rPr>
                        <a:t>Mahesh Ramchandra Jadhav </a:t>
                      </a:r>
                      <a:endParaRPr lang="en-IN" sz="2400" b="0" dirty="0" smtClean="0">
                        <a:latin typeface="Times New Roman" pitchFamily="18" charset="0"/>
                        <a:cs typeface="Times New Roman" pitchFamily="18" charset="0"/>
                      </a:endParaRPr>
                    </a:p>
                    <a:p>
                      <a:pPr algn="ctr"/>
                      <a:endParaRPr lang="en-US" sz="2400" b="0"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IN"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3</a:t>
            </a:fld>
            <a:endParaRPr lang="en-US"/>
          </a:p>
        </p:txBody>
      </p:sp>
      <p:sp>
        <p:nvSpPr>
          <p:cNvPr id="5" name="Content Placeholder 4"/>
          <p:cNvSpPr>
            <a:spLocks noGrp="1"/>
          </p:cNvSpPr>
          <p:nvPr>
            <p:ph sz="quarter" idx="1"/>
          </p:nvPr>
        </p:nvSpPr>
        <p:spPr/>
        <p:txBody>
          <a:bodyPr/>
          <a:lstStyle/>
          <a:p>
            <a:r>
              <a:rPr lang="en-US" dirty="0" smtClean="0"/>
              <a:t>Introduction</a:t>
            </a:r>
          </a:p>
          <a:p>
            <a:r>
              <a:rPr lang="en-US" dirty="0" smtClean="0"/>
              <a:t>Problem definition and proposed solution</a:t>
            </a:r>
          </a:p>
          <a:p>
            <a:r>
              <a:rPr lang="en-US" dirty="0" smtClean="0"/>
              <a:t>Scope of project</a:t>
            </a:r>
          </a:p>
          <a:p>
            <a:r>
              <a:rPr lang="en-US" dirty="0" smtClean="0"/>
              <a:t>Hardware and software requirements</a:t>
            </a:r>
          </a:p>
          <a:p>
            <a:r>
              <a:rPr lang="en-US" dirty="0" smtClean="0"/>
              <a:t>Timeline duration and expected deliverables</a:t>
            </a:r>
          </a:p>
          <a:p>
            <a:endParaRPr lang="en-US" dirty="0" smtClean="0"/>
          </a:p>
          <a:p>
            <a:endParaRPr lang="en-IN" dirty="0"/>
          </a:p>
        </p:txBody>
      </p:sp>
      <p:sp>
        <p:nvSpPr>
          <p:cNvPr id="8" name="Footer Placeholder 4"/>
          <p:cNvSpPr>
            <a:spLocks noGrp="1"/>
          </p:cNvSpPr>
          <p:nvPr>
            <p:ph type="ftr" sz="quarter" idx="11"/>
          </p:nvPr>
        </p:nvSpPr>
        <p:spPr>
          <a:xfrm>
            <a:off x="914400" y="6172200"/>
            <a:ext cx="4953744" cy="457200"/>
          </a:xfrm>
        </p:spPr>
        <p:txBody>
          <a:bodyPr/>
          <a:lstStyle/>
          <a:p>
            <a:r>
              <a:rPr lang="en-US" dirty="0" smtClean="0"/>
              <a:t>PGDAC, CDAC Mumbai 		Service On Door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4</a:t>
            </a:fld>
            <a:endParaRPr lang="en-US"/>
          </a:p>
        </p:txBody>
      </p:sp>
      <p:sp>
        <p:nvSpPr>
          <p:cNvPr id="6" name="TextBox 5"/>
          <p:cNvSpPr txBox="1"/>
          <p:nvPr/>
        </p:nvSpPr>
        <p:spPr>
          <a:xfrm>
            <a:off x="899592" y="1364188"/>
            <a:ext cx="7776864" cy="5047536"/>
          </a:xfrm>
          <a:prstGeom prst="rect">
            <a:avLst/>
          </a:prstGeom>
          <a:noFill/>
        </p:spPr>
        <p:txBody>
          <a:bodyPr wrap="square" rtlCol="0">
            <a:spAutoFit/>
          </a:bodyPr>
          <a:lstStyle/>
          <a:p>
            <a:pPr marL="274320" indent="-274320">
              <a:spcBef>
                <a:spcPts val="580"/>
              </a:spcBef>
              <a:buClr>
                <a:schemeClr val="accent1"/>
              </a:buClr>
              <a:buSzPct val="85000"/>
              <a:buFont typeface="Arial" pitchFamily="34" charset="0"/>
              <a:buChar char="•"/>
            </a:pPr>
            <a:r>
              <a:rPr lang="en-US" sz="2400" dirty="0" smtClean="0"/>
              <a:t>	We know that time is a valuable resource for you and that is why we developed the Door to door service. With this service, we will handle all Home services, and you won’t have to move a finger for it.</a:t>
            </a:r>
            <a:endParaRPr lang="en-IN" sz="2400" dirty="0" smtClean="0"/>
          </a:p>
          <a:p>
            <a:pPr marL="274320" indent="-274320">
              <a:spcBef>
                <a:spcPts val="580"/>
              </a:spcBef>
              <a:buClr>
                <a:schemeClr val="accent1"/>
              </a:buClr>
              <a:buSzPct val="85000"/>
              <a:buFont typeface="Arial" pitchFamily="34" charset="0"/>
              <a:buChar char="•"/>
            </a:pPr>
            <a:r>
              <a:rPr lang="en-US" sz="2400" dirty="0" smtClean="0"/>
              <a:t>	We will come to provide service on your home location and a time convenient to you. All you have to do is book a service from Service -On-Door and when you book the service from our website the provider will visit and team will complete the work as per your convenience.</a:t>
            </a:r>
          </a:p>
          <a:p>
            <a:pPr marL="274320" indent="-274320">
              <a:spcBef>
                <a:spcPts val="580"/>
              </a:spcBef>
              <a:buClr>
                <a:schemeClr val="accent1"/>
              </a:buClr>
              <a:buSzPct val="85000"/>
              <a:buFont typeface="Arial" pitchFamily="34" charset="0"/>
              <a:buChar char="•"/>
            </a:pPr>
            <a:r>
              <a:rPr lang="en-US" sz="2400" dirty="0" smtClean="0"/>
              <a:t>	During the work  your safety is our top priority. Hence, we have enhanced the sanitation measures for the door to door service, so that, you get the safest servicing experience whenever you book one.</a:t>
            </a:r>
            <a:r>
              <a:rPr lang="en-IN" sz="2400" dirty="0" smtClean="0"/>
              <a:t>	</a:t>
            </a:r>
            <a:endParaRPr lang="en-US" sz="2400" dirty="0" smtClean="0"/>
          </a:p>
        </p:txBody>
      </p:sp>
      <p:sp>
        <p:nvSpPr>
          <p:cNvPr id="8" name="Footer Placeholder 4"/>
          <p:cNvSpPr>
            <a:spLocks noGrp="1"/>
          </p:cNvSpPr>
          <p:nvPr>
            <p:ph type="ftr" sz="quarter" idx="11"/>
          </p:nvPr>
        </p:nvSpPr>
        <p:spPr>
          <a:xfrm>
            <a:off x="914400" y="6172200"/>
            <a:ext cx="4953744" cy="457200"/>
          </a:xfrm>
        </p:spPr>
        <p:txBody>
          <a:bodyPr/>
          <a:lstStyle/>
          <a:p>
            <a:r>
              <a:rPr lang="en-US" dirty="0" smtClean="0"/>
              <a:t>PGDAC, CDAC Mumbai 		Service On Door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5</a:t>
            </a:fld>
            <a:endParaRPr lang="en-US"/>
          </a:p>
        </p:txBody>
      </p:sp>
      <p:sp>
        <p:nvSpPr>
          <p:cNvPr id="6" name="TextBox 5"/>
          <p:cNvSpPr txBox="1"/>
          <p:nvPr/>
        </p:nvSpPr>
        <p:spPr>
          <a:xfrm>
            <a:off x="899592" y="1556792"/>
            <a:ext cx="7776864" cy="1646605"/>
          </a:xfrm>
          <a:prstGeom prst="rect">
            <a:avLst/>
          </a:prstGeom>
          <a:noFill/>
        </p:spPr>
        <p:txBody>
          <a:bodyPr wrap="square" rtlCol="0">
            <a:spAutoFit/>
          </a:bodyPr>
          <a:lstStyle/>
          <a:p>
            <a:pPr marL="274320" indent="-274320">
              <a:spcBef>
                <a:spcPts val="580"/>
              </a:spcBef>
              <a:buClr>
                <a:schemeClr val="accent1"/>
              </a:buClr>
              <a:buSzPct val="85000"/>
              <a:buFont typeface="Arial" pitchFamily="34" charset="0"/>
              <a:buChar char="•"/>
            </a:pPr>
            <a:r>
              <a:rPr lang="en-US" sz="2400" dirty="0" smtClean="0"/>
              <a:t>	</a:t>
            </a:r>
            <a:r>
              <a:rPr lang="en-IN" sz="2400" dirty="0" smtClean="0"/>
              <a:t> After completion of work you have to just give payment and provide the feedback about your experience on our website so we can provide you better experience next time. </a:t>
            </a:r>
          </a:p>
          <a:p>
            <a:pPr marL="274320" indent="-274320">
              <a:spcBef>
                <a:spcPts val="580"/>
              </a:spcBef>
              <a:buClr>
                <a:schemeClr val="accent1"/>
              </a:buClr>
              <a:buSzPct val="85000"/>
            </a:pPr>
            <a:endParaRPr lang="en-US" sz="2400" dirty="0" smtClean="0"/>
          </a:p>
        </p:txBody>
      </p:sp>
      <p:sp>
        <p:nvSpPr>
          <p:cNvPr id="8" name="Footer Placeholder 4"/>
          <p:cNvSpPr>
            <a:spLocks noGrp="1"/>
          </p:cNvSpPr>
          <p:nvPr>
            <p:ph type="ftr" sz="quarter" idx="11"/>
          </p:nvPr>
        </p:nvSpPr>
        <p:spPr>
          <a:xfrm>
            <a:off x="914400" y="6172200"/>
            <a:ext cx="4953744" cy="457200"/>
          </a:xfrm>
        </p:spPr>
        <p:txBody>
          <a:bodyPr/>
          <a:lstStyle/>
          <a:p>
            <a:r>
              <a:rPr lang="en-US" dirty="0" smtClean="0"/>
              <a:t>PGDAC, CDAC Mumbai 		Service On Door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definition &amp; Proposed </a:t>
            </a:r>
            <a:r>
              <a:rPr lang="en-US" dirty="0" smtClean="0"/>
              <a:t>solution </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6</a:t>
            </a:fld>
            <a:endParaRPr lang="en-US"/>
          </a:p>
        </p:txBody>
      </p:sp>
      <p:sp>
        <p:nvSpPr>
          <p:cNvPr id="3" name="Content Placeholder 2"/>
          <p:cNvSpPr>
            <a:spLocks noGrp="1"/>
          </p:cNvSpPr>
          <p:nvPr>
            <p:ph sz="quarter" idx="1"/>
          </p:nvPr>
        </p:nvSpPr>
        <p:spPr/>
        <p:txBody>
          <a:bodyPr>
            <a:normAutofit/>
          </a:bodyPr>
          <a:lstStyle/>
          <a:p>
            <a:pPr lvl="1">
              <a:buNone/>
            </a:pPr>
            <a:r>
              <a:rPr lang="en-IN" b="1" dirty="0" smtClean="0"/>
              <a:t>Problem</a:t>
            </a:r>
          </a:p>
          <a:p>
            <a:pPr lvl="1"/>
            <a:r>
              <a:rPr lang="en-IN" dirty="0" smtClean="0"/>
              <a:t>As we have seen many times at our home whenever  we want to fix any problem at home. Then we have to go out and search any for particular provider.</a:t>
            </a:r>
          </a:p>
          <a:p>
            <a:pPr lvl="1"/>
            <a:r>
              <a:rPr lang="en-IN" dirty="0" smtClean="0"/>
              <a:t>So </a:t>
            </a:r>
            <a:r>
              <a:rPr lang="en-IN" dirty="0" smtClean="0"/>
              <a:t>sometimes it’s very difficult to search and get services on time.</a:t>
            </a:r>
          </a:p>
          <a:p>
            <a:pPr lvl="1">
              <a:buNone/>
            </a:pPr>
            <a:r>
              <a:rPr lang="en-IN" b="1" dirty="0" smtClean="0"/>
              <a:t>Solution</a:t>
            </a:r>
          </a:p>
          <a:p>
            <a:pPr lvl="1"/>
            <a:r>
              <a:rPr lang="en-IN" dirty="0" smtClean="0"/>
              <a:t>We are providing all the services at home as per their time convenient. And user can select any provider and user will get different providers by visiting Service-On-Door website.</a:t>
            </a:r>
          </a:p>
          <a:p>
            <a:pPr lvl="1">
              <a:buNone/>
            </a:pPr>
            <a:r>
              <a:rPr lang="en-IN" dirty="0" smtClean="0"/>
              <a:t>	</a:t>
            </a:r>
            <a:endParaRPr lang="en-IN" dirty="0" smtClean="0"/>
          </a:p>
          <a:p>
            <a:pPr lvl="1">
              <a:buNone/>
            </a:pPr>
            <a:endParaRPr lang="en-IN" dirty="0" smtClean="0"/>
          </a:p>
          <a:p>
            <a:pPr lvl="1">
              <a:buNone/>
            </a:pPr>
            <a:endParaRPr lang="en-US" dirty="0" smtClean="0"/>
          </a:p>
        </p:txBody>
      </p:sp>
      <p:sp>
        <p:nvSpPr>
          <p:cNvPr id="6" name="Footer Placeholder 4"/>
          <p:cNvSpPr>
            <a:spLocks noGrp="1"/>
          </p:cNvSpPr>
          <p:nvPr>
            <p:ph type="ftr" sz="quarter" idx="11"/>
          </p:nvPr>
        </p:nvSpPr>
        <p:spPr>
          <a:xfrm>
            <a:off x="914400" y="6172200"/>
            <a:ext cx="4953744" cy="457200"/>
          </a:xfrm>
        </p:spPr>
        <p:txBody>
          <a:bodyPr/>
          <a:lstStyle/>
          <a:p>
            <a:r>
              <a:rPr lang="en-US" dirty="0" smtClean="0"/>
              <a:t>PGDAC, CDAC Mumbai 		Service On Door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of project</a:t>
            </a:r>
          </a:p>
        </p:txBody>
      </p:sp>
      <p:sp>
        <p:nvSpPr>
          <p:cNvPr id="4" name="Slide Number Placeholder 3"/>
          <p:cNvSpPr>
            <a:spLocks noGrp="1"/>
          </p:cNvSpPr>
          <p:nvPr>
            <p:ph type="sldNum" sz="quarter" idx="12"/>
          </p:nvPr>
        </p:nvSpPr>
        <p:spPr/>
        <p:txBody>
          <a:bodyPr/>
          <a:lstStyle/>
          <a:p>
            <a:fld id="{CBBC6685-0B53-4B4E-AE18-5FC646DDFD4A}" type="slidenum">
              <a:rPr lang="en-US" smtClean="0"/>
              <a:pPr/>
              <a:t>7</a:t>
            </a:fld>
            <a:endParaRPr lang="en-US"/>
          </a:p>
        </p:txBody>
      </p:sp>
      <p:sp>
        <p:nvSpPr>
          <p:cNvPr id="6" name="Footer Placeholder 4"/>
          <p:cNvSpPr>
            <a:spLocks noGrp="1"/>
          </p:cNvSpPr>
          <p:nvPr>
            <p:ph type="ftr" sz="quarter" idx="11"/>
          </p:nvPr>
        </p:nvSpPr>
        <p:spPr>
          <a:xfrm>
            <a:off x="914400" y="6172200"/>
            <a:ext cx="4953744" cy="457200"/>
          </a:xfrm>
        </p:spPr>
        <p:txBody>
          <a:bodyPr/>
          <a:lstStyle/>
          <a:p>
            <a:r>
              <a:rPr lang="en-US" dirty="0" smtClean="0"/>
              <a:t>PGDAC, CDAC Mumbai 		Service On Door</a:t>
            </a:r>
            <a:endParaRPr lang="en-US" dirty="0"/>
          </a:p>
        </p:txBody>
      </p:sp>
      <p:sp>
        <p:nvSpPr>
          <p:cNvPr id="7" name="Content Placeholder 2"/>
          <p:cNvSpPr>
            <a:spLocks noGrp="1"/>
          </p:cNvSpPr>
          <p:nvPr>
            <p:ph sz="quarter" idx="1"/>
          </p:nvPr>
        </p:nvSpPr>
        <p:spPr>
          <a:xfrm>
            <a:off x="914400" y="1447800"/>
            <a:ext cx="7772400" cy="4572000"/>
          </a:xfrm>
        </p:spPr>
        <p:txBody>
          <a:bodyPr>
            <a:normAutofit fontScale="92500" lnSpcReduction="10000"/>
          </a:bodyPr>
          <a:lstStyle/>
          <a:p>
            <a:pPr lvl="1"/>
            <a:r>
              <a:rPr lang="en-IN" dirty="0" smtClean="0"/>
              <a:t>As we have seen that when we have any Electrical , Plumbing, Electronic etc issues at home it’s difficult or takes some time to find a good service provider</a:t>
            </a:r>
            <a:r>
              <a:rPr lang="en-IN" dirty="0" smtClean="0"/>
              <a:t>.</a:t>
            </a:r>
            <a:endParaRPr lang="en-IN" dirty="0" smtClean="0"/>
          </a:p>
          <a:p>
            <a:pPr lvl="1"/>
            <a:r>
              <a:rPr lang="en-IN" dirty="0" smtClean="0"/>
              <a:t>Our project main scope is to provide these service at home so people don’t need  to go outside and find it. So people can call service provider at their time and they can choose service provider.</a:t>
            </a:r>
          </a:p>
          <a:p>
            <a:pPr lvl="1"/>
            <a:r>
              <a:rPr lang="en-IN" dirty="0" smtClean="0"/>
              <a:t>Also we are considering the service provider side. Service provider have to fill all details on web site </a:t>
            </a:r>
            <a:r>
              <a:rPr lang="en-IN" dirty="0" err="1" smtClean="0"/>
              <a:t>eg</a:t>
            </a:r>
            <a:r>
              <a:rPr lang="en-IN" dirty="0" smtClean="0"/>
              <a:t>. Name, Address ,work experience,  personal details etc. On the basic of that they will get call from customer</a:t>
            </a:r>
            <a:r>
              <a:rPr lang="en-IN" dirty="0" smtClean="0"/>
              <a:t>.</a:t>
            </a:r>
          </a:p>
          <a:p>
            <a:pPr lvl="1"/>
            <a:r>
              <a:rPr lang="en-IN" dirty="0" smtClean="0"/>
              <a:t>Future scope of our portal that we are focusing  for </a:t>
            </a:r>
            <a:r>
              <a:rPr lang="en-IN" dirty="0" smtClean="0"/>
              <a:t>job recruitment </a:t>
            </a:r>
            <a:r>
              <a:rPr lang="en-IN" dirty="0" smtClean="0"/>
              <a:t>that can candidate go and apply as  security guard, care taker , cook etc.</a:t>
            </a:r>
            <a:endParaRPr lang="en-IN" dirty="0" smtClean="0"/>
          </a:p>
          <a:p>
            <a:pPr lvl="1">
              <a:buNone/>
            </a:pPr>
            <a:endParaRPr lang="en-IN" b="1" dirty="0" smtClean="0"/>
          </a:p>
          <a:p>
            <a:pPr lvl="1"/>
            <a:endParaRPr lang="en-IN" dirty="0" smtClean="0"/>
          </a:p>
          <a:p>
            <a:pPr lvl="1">
              <a:buNone/>
            </a:pPr>
            <a:endParaRPr lang="en-IN" dirty="0" smtClean="0"/>
          </a:p>
          <a:p>
            <a:pPr lvl="1">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 &amp; software requirements</a:t>
            </a:r>
          </a:p>
        </p:txBody>
      </p:sp>
      <p:sp>
        <p:nvSpPr>
          <p:cNvPr id="4" name="Slide Number Placeholder 3"/>
          <p:cNvSpPr>
            <a:spLocks noGrp="1"/>
          </p:cNvSpPr>
          <p:nvPr>
            <p:ph type="sldNum" sz="quarter" idx="12"/>
          </p:nvPr>
        </p:nvSpPr>
        <p:spPr/>
        <p:txBody>
          <a:bodyPr/>
          <a:lstStyle/>
          <a:p>
            <a:fld id="{CBBC6685-0B53-4B4E-AE18-5FC646DDFD4A}" type="slidenum">
              <a:rPr lang="en-US" smtClean="0"/>
              <a:pPr/>
              <a:t>8</a:t>
            </a:fld>
            <a:endParaRPr lang="en-US"/>
          </a:p>
        </p:txBody>
      </p:sp>
      <p:sp>
        <p:nvSpPr>
          <p:cNvPr id="6" name="Footer Placeholder 4"/>
          <p:cNvSpPr>
            <a:spLocks noGrp="1"/>
          </p:cNvSpPr>
          <p:nvPr>
            <p:ph type="ftr" sz="quarter" idx="11"/>
          </p:nvPr>
        </p:nvSpPr>
        <p:spPr>
          <a:xfrm>
            <a:off x="914400" y="6172200"/>
            <a:ext cx="4953744" cy="457200"/>
          </a:xfrm>
        </p:spPr>
        <p:txBody>
          <a:bodyPr/>
          <a:lstStyle/>
          <a:p>
            <a:r>
              <a:rPr lang="en-US" dirty="0" smtClean="0"/>
              <a:t>PGDAC, CDAC Mumbai 		Service On Door</a:t>
            </a:r>
            <a:endParaRPr lang="en-US" dirty="0"/>
          </a:p>
        </p:txBody>
      </p:sp>
      <p:sp>
        <p:nvSpPr>
          <p:cNvPr id="8" name="Content Placeholder 2"/>
          <p:cNvSpPr>
            <a:spLocks noGrp="1"/>
          </p:cNvSpPr>
          <p:nvPr>
            <p:ph sz="quarter" idx="1"/>
          </p:nvPr>
        </p:nvSpPr>
        <p:spPr>
          <a:xfrm>
            <a:off x="827584" y="1340768"/>
            <a:ext cx="7772400" cy="4572000"/>
          </a:xfrm>
        </p:spPr>
        <p:txBody>
          <a:bodyPr>
            <a:normAutofit/>
          </a:bodyPr>
          <a:lstStyle/>
          <a:p>
            <a:pPr>
              <a:buNone/>
            </a:pPr>
            <a:r>
              <a:rPr lang="en-IN" sz="3200" b="1" dirty="0" smtClean="0"/>
              <a:t>Software Requirements</a:t>
            </a:r>
            <a:endParaRPr lang="en-IN" sz="3200" dirty="0" smtClean="0"/>
          </a:p>
          <a:p>
            <a:pPr>
              <a:buFont typeface="Arial" pitchFamily="34" charset="0"/>
              <a:buChar char="•"/>
            </a:pPr>
            <a:r>
              <a:rPr lang="en-IN" sz="2400" dirty="0" smtClean="0"/>
              <a:t>Java Spring (MVC , Boot)</a:t>
            </a:r>
          </a:p>
          <a:p>
            <a:pPr>
              <a:buFont typeface="Arial" pitchFamily="34" charset="0"/>
              <a:buChar char="•"/>
            </a:pPr>
            <a:r>
              <a:rPr lang="en-IN" sz="2400" dirty="0" smtClean="0"/>
              <a:t>Database (</a:t>
            </a:r>
            <a:r>
              <a:rPr lang="en-IN" sz="2400" dirty="0" err="1" smtClean="0"/>
              <a:t>MySql</a:t>
            </a:r>
            <a:r>
              <a:rPr lang="en-IN" sz="2400" dirty="0" smtClean="0"/>
              <a:t>)</a:t>
            </a:r>
          </a:p>
          <a:p>
            <a:pPr>
              <a:buFont typeface="Arial" pitchFamily="34" charset="0"/>
              <a:buChar char="•"/>
            </a:pPr>
            <a:r>
              <a:rPr lang="en-IN" sz="2400" dirty="0" smtClean="0"/>
              <a:t>HTML5</a:t>
            </a:r>
          </a:p>
          <a:p>
            <a:pPr>
              <a:buFont typeface="Arial" pitchFamily="34" charset="0"/>
              <a:buChar char="•"/>
            </a:pPr>
            <a:r>
              <a:rPr lang="en-IN" sz="2400" dirty="0" smtClean="0"/>
              <a:t>JS</a:t>
            </a:r>
            <a:endParaRPr lang="en-IN" sz="2400" dirty="0" smtClean="0"/>
          </a:p>
          <a:p>
            <a:pPr>
              <a:buFont typeface="Arial" pitchFamily="34" charset="0"/>
              <a:buChar char="•"/>
            </a:pPr>
            <a:r>
              <a:rPr lang="en-IN" sz="2400" dirty="0" smtClean="0"/>
              <a:t>Bootstrap4</a:t>
            </a:r>
            <a:endParaRPr lang="en-IN" sz="2400" dirty="0" smtClean="0"/>
          </a:p>
          <a:p>
            <a:pPr lvl="1">
              <a:buNone/>
            </a:pPr>
            <a:endParaRPr lang="en-IN" b="1" dirty="0" smtClean="0"/>
          </a:p>
          <a:p>
            <a:pPr lvl="1"/>
            <a:endParaRPr lang="en-IN" dirty="0" smtClean="0"/>
          </a:p>
          <a:p>
            <a:pPr lvl="1">
              <a:buNone/>
            </a:pPr>
            <a:endParaRPr lang="en-IN" dirty="0" smtClean="0"/>
          </a:p>
          <a:p>
            <a:pPr lvl="1">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Timeline duration and expected deliverables</a:t>
            </a:r>
            <a:endParaRPr lang="en-IN"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9</a:t>
            </a:fld>
            <a:endParaRPr lang="en-US"/>
          </a:p>
        </p:txBody>
      </p:sp>
      <p:sp>
        <p:nvSpPr>
          <p:cNvPr id="7" name="Footer Placeholder 4"/>
          <p:cNvSpPr>
            <a:spLocks noGrp="1"/>
          </p:cNvSpPr>
          <p:nvPr>
            <p:ph type="ftr" sz="quarter" idx="11"/>
          </p:nvPr>
        </p:nvSpPr>
        <p:spPr>
          <a:xfrm>
            <a:off x="914400" y="6172200"/>
            <a:ext cx="4953744" cy="457200"/>
          </a:xfrm>
        </p:spPr>
        <p:txBody>
          <a:bodyPr/>
          <a:lstStyle/>
          <a:p>
            <a:r>
              <a:rPr lang="en-US" dirty="0" smtClean="0"/>
              <a:t>PGDAC, CDAC Mumbai 		Service On Door</a:t>
            </a:r>
            <a:endParaRPr lang="en-US" dirty="0"/>
          </a:p>
        </p:txBody>
      </p:sp>
      <p:graphicFrame>
        <p:nvGraphicFramePr>
          <p:cNvPr id="8" name="Table 7"/>
          <p:cNvGraphicFramePr>
            <a:graphicFrameLocks noGrp="1"/>
          </p:cNvGraphicFramePr>
          <p:nvPr/>
        </p:nvGraphicFramePr>
        <p:xfrm>
          <a:off x="251519" y="2204864"/>
          <a:ext cx="8568953" cy="2283140"/>
        </p:xfrm>
        <a:graphic>
          <a:graphicData uri="http://schemas.openxmlformats.org/drawingml/2006/table">
            <a:tbl>
              <a:tblPr/>
              <a:tblGrid>
                <a:gridCol w="585912"/>
                <a:gridCol w="3579551"/>
                <a:gridCol w="1711960"/>
                <a:gridCol w="1683418"/>
                <a:gridCol w="1008112"/>
              </a:tblGrid>
              <a:tr h="354164">
                <a:tc rowSpan="2">
                  <a:txBody>
                    <a:bodyPr/>
                    <a:lstStyle/>
                    <a:p>
                      <a:pPr algn="ctr" fontAlgn="ctr"/>
                      <a:r>
                        <a:rPr lang="en-US" sz="2800" b="0" i="0" u="none" strike="noStrike" dirty="0" err="1">
                          <a:solidFill>
                            <a:srgbClr val="000000"/>
                          </a:solidFill>
                          <a:latin typeface="Calibri"/>
                        </a:rPr>
                        <a:t>Sr.No</a:t>
                      </a:r>
                      <a:endParaRPr lang="en-US" sz="2800" b="0" i="0" u="none" strike="noStrike" dirty="0">
                        <a:solidFill>
                          <a:srgbClr val="000000"/>
                        </a:solidFill>
                        <a:latin typeface="Calibri"/>
                      </a:endParaRPr>
                    </a:p>
                  </a:txBody>
                  <a:tcPr marL="6522" marR="6522" marT="6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IN" sz="2800" b="0" i="0" u="none" strike="noStrike" dirty="0" smtClean="0">
                          <a:solidFill>
                            <a:srgbClr val="000000"/>
                          </a:solidFill>
                          <a:latin typeface="Calibri"/>
                        </a:rPr>
                        <a:t>Description</a:t>
                      </a:r>
                      <a:endParaRPr lang="en-US" sz="2800" b="0" i="0" u="none" strike="noStrike" dirty="0">
                        <a:solidFill>
                          <a:srgbClr val="000000"/>
                        </a:solidFill>
                        <a:latin typeface="Calibri"/>
                      </a:endParaRPr>
                    </a:p>
                  </a:txBody>
                  <a:tcPr marL="6522" marR="6522" marT="6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fontAlgn="b"/>
                      <a:r>
                        <a:rPr lang="en-US" sz="2800" b="0" i="0" u="none" strike="noStrike" dirty="0">
                          <a:solidFill>
                            <a:srgbClr val="000000"/>
                          </a:solidFill>
                          <a:latin typeface="Calibri"/>
                        </a:rPr>
                        <a:t>Date</a:t>
                      </a: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rowSpan="2">
                  <a:txBody>
                    <a:bodyPr/>
                    <a:lstStyle/>
                    <a:p>
                      <a:pPr algn="ctr" fontAlgn="ctr"/>
                      <a:r>
                        <a:rPr lang="en-US" sz="2800" b="0" i="0" u="none" strike="noStrike">
                          <a:solidFill>
                            <a:srgbClr val="000000"/>
                          </a:solidFill>
                          <a:latin typeface="Calibri"/>
                        </a:rPr>
                        <a:t>Status</a:t>
                      </a:r>
                    </a:p>
                  </a:txBody>
                  <a:tcPr marL="6522" marR="6522" marT="6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54164">
                <a:tc vMerge="1">
                  <a:txBody>
                    <a:bodyPr/>
                    <a:lstStyle/>
                    <a:p>
                      <a:endParaRPr lang="en-US"/>
                    </a:p>
                  </a:txBody>
                  <a:tcPr/>
                </a:tc>
                <a:tc vMerge="1">
                  <a:txBody>
                    <a:bodyPr/>
                    <a:lstStyle/>
                    <a:p>
                      <a:endParaRPr lang="en-US"/>
                    </a:p>
                  </a:txBody>
                  <a:tcPr/>
                </a:tc>
                <a:tc>
                  <a:txBody>
                    <a:bodyPr/>
                    <a:lstStyle/>
                    <a:p>
                      <a:pPr algn="ctr" fontAlgn="b"/>
                      <a:r>
                        <a:rPr lang="en-US" sz="2800" b="0" i="0" u="none" strike="noStrike" dirty="0">
                          <a:solidFill>
                            <a:srgbClr val="000000"/>
                          </a:solidFill>
                          <a:latin typeface="Calibri"/>
                        </a:rPr>
                        <a:t>From </a:t>
                      </a: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800" b="0" i="0" u="none" strike="noStrike" dirty="0">
                          <a:solidFill>
                            <a:srgbClr val="000000"/>
                          </a:solidFill>
                          <a:latin typeface="Calibri"/>
                        </a:rPr>
                        <a:t>To</a:t>
                      </a: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en-US"/>
                    </a:p>
                  </a:txBody>
                  <a:tcPr/>
                </a:tc>
              </a:tr>
              <a:tr h="354164">
                <a:tc>
                  <a:txBody>
                    <a:bodyPr/>
                    <a:lstStyle/>
                    <a:p>
                      <a:pPr algn="ctr" fontAlgn="b"/>
                      <a:r>
                        <a:rPr lang="en-US" sz="1800" b="0" i="0" u="none" strike="noStrike" dirty="0">
                          <a:solidFill>
                            <a:srgbClr val="000000"/>
                          </a:solidFill>
                          <a:latin typeface="Calibri"/>
                        </a:rPr>
                        <a:t>1</a:t>
                      </a: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Project Synopsis</a:t>
                      </a: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Calibri"/>
                        </a:rPr>
                        <a:t>09-11-2020</a:t>
                      </a:r>
                      <a:endParaRPr lang="en-US" sz="1800" b="0" i="0" u="none" strike="noStrike" dirty="0">
                        <a:solidFill>
                          <a:srgbClr val="000000"/>
                        </a:solidFill>
                        <a:latin typeface="Calibri"/>
                      </a:endParaRP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Calibri"/>
                        </a:rPr>
                        <a:t>12-11-2020</a:t>
                      </a:r>
                      <a:endParaRPr lang="en-US" sz="1800" b="0" i="0" u="none" strike="noStrike" dirty="0">
                        <a:solidFill>
                          <a:srgbClr val="000000"/>
                        </a:solidFill>
                        <a:latin typeface="Calibri"/>
                      </a:endParaRP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Done</a:t>
                      </a: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64">
                <a:tc>
                  <a:txBody>
                    <a:bodyPr/>
                    <a:lstStyle/>
                    <a:p>
                      <a:pPr algn="ctr" fontAlgn="b"/>
                      <a:r>
                        <a:rPr lang="en-US" sz="1800" b="0" i="0" u="none" strike="noStrike" dirty="0">
                          <a:solidFill>
                            <a:srgbClr val="000000"/>
                          </a:solidFill>
                          <a:latin typeface="Calibri"/>
                        </a:rPr>
                        <a:t>2</a:t>
                      </a: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SRS Report</a:t>
                      </a: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Calibri"/>
                        </a:rPr>
                        <a:t>12-11-2020</a:t>
                      </a:r>
                      <a:endParaRPr lang="en-US" sz="1800" b="0" i="0" u="none" strike="noStrike" dirty="0">
                        <a:solidFill>
                          <a:srgbClr val="000000"/>
                        </a:solidFill>
                        <a:latin typeface="Calibri"/>
                      </a:endParaRP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Calibri"/>
                        </a:rPr>
                        <a:t>21-11-2020</a:t>
                      </a:r>
                      <a:endParaRPr lang="en-US" sz="1800" b="0" i="0" u="none" strike="noStrike" dirty="0">
                        <a:solidFill>
                          <a:srgbClr val="000000"/>
                        </a:solidFill>
                        <a:latin typeface="Calibri"/>
                      </a:endParaRP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 </a:t>
                      </a: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64">
                <a:tc>
                  <a:txBody>
                    <a:bodyPr/>
                    <a:lstStyle/>
                    <a:p>
                      <a:pPr algn="ctr" fontAlgn="b"/>
                      <a:r>
                        <a:rPr lang="en-US" sz="1800" b="0" i="0" u="none" strike="noStrike">
                          <a:solidFill>
                            <a:srgbClr val="000000"/>
                          </a:solidFill>
                          <a:latin typeface="Calibri"/>
                        </a:rPr>
                        <a:t>3</a:t>
                      </a: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Calibri"/>
                        </a:rPr>
                        <a:t>Requirement gathering</a:t>
                      </a:r>
                      <a:endParaRPr lang="en-US" sz="1800" b="0" i="0" u="none" strike="noStrike" dirty="0">
                        <a:solidFill>
                          <a:srgbClr val="000000"/>
                        </a:solidFill>
                        <a:latin typeface="Calibri"/>
                      </a:endParaRP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Calibri"/>
                        </a:rPr>
                        <a:t>21-11-2020</a:t>
                      </a:r>
                      <a:endParaRPr lang="en-US" sz="1800" b="0" i="0" u="none" strike="noStrike" dirty="0">
                        <a:solidFill>
                          <a:srgbClr val="000000"/>
                        </a:solidFill>
                        <a:latin typeface="Calibri"/>
                      </a:endParaRP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Calibri"/>
                        </a:rPr>
                        <a:t>30-11-2020</a:t>
                      </a:r>
                      <a:endParaRPr lang="en-US" sz="1800" b="0" i="0" u="none" strike="noStrike" dirty="0">
                        <a:solidFill>
                          <a:srgbClr val="000000"/>
                        </a:solidFill>
                        <a:latin typeface="Calibri"/>
                      </a:endParaRP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 </a:t>
                      </a: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64">
                <a:tc>
                  <a:txBody>
                    <a:bodyPr/>
                    <a:lstStyle/>
                    <a:p>
                      <a:pPr algn="ctr" fontAlgn="b"/>
                      <a:r>
                        <a:rPr lang="en-US" sz="1800" b="0" i="0" u="none" strike="noStrike">
                          <a:solidFill>
                            <a:srgbClr val="000000"/>
                          </a:solidFill>
                          <a:latin typeface="Calibri"/>
                        </a:rPr>
                        <a:t>4</a:t>
                      </a: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Calibri"/>
                        </a:rPr>
                        <a:t>Coding and Testing</a:t>
                      </a:r>
                      <a:endParaRPr lang="en-US" sz="1800" b="0" i="0" u="none" strike="noStrike" dirty="0">
                        <a:solidFill>
                          <a:srgbClr val="000000"/>
                        </a:solidFill>
                        <a:latin typeface="Calibri"/>
                      </a:endParaRP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Calibri"/>
                        </a:rPr>
                        <a:t>30-11-2020</a:t>
                      </a:r>
                      <a:endParaRPr lang="en-US" sz="1800" b="0" i="0" u="none" strike="noStrike" dirty="0">
                        <a:solidFill>
                          <a:srgbClr val="000000"/>
                        </a:solidFill>
                        <a:latin typeface="Calibri"/>
                      </a:endParaRP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Calibri"/>
                        </a:rPr>
                        <a:t>20-01-2021</a:t>
                      </a:r>
                      <a:endParaRPr lang="en-US" sz="1800" b="0" i="0" u="none" strike="noStrike" dirty="0">
                        <a:solidFill>
                          <a:srgbClr val="000000"/>
                        </a:solidFill>
                        <a:latin typeface="Calibri"/>
                      </a:endParaRP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 </a:t>
                      </a:r>
                    </a:p>
                  </a:txBody>
                  <a:tcPr marL="6522" marR="6522" marT="6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260</TotalTime>
  <Words>404</Words>
  <Application>Microsoft Office PowerPoint</Application>
  <PresentationFormat>On-screen Show (4:3)</PresentationFormat>
  <Paragraphs>112</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Service On Door</vt:lpstr>
      <vt:lpstr>Project Team </vt:lpstr>
      <vt:lpstr>Content</vt:lpstr>
      <vt:lpstr>Introduction </vt:lpstr>
      <vt:lpstr>Introduction </vt:lpstr>
      <vt:lpstr>Problem definition &amp; Proposed solution </vt:lpstr>
      <vt:lpstr>Scope of project</vt:lpstr>
      <vt:lpstr>Hardware &amp; software requirements</vt:lpstr>
      <vt:lpstr>Timeline duration and expected deliverables</vt:lpstr>
      <vt:lpstr>Questions??</vt:lpstr>
    </vt:vector>
  </TitlesOfParts>
  <Company>SFIT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paper</dc:title>
  <dc:creator>mecomp</dc:creator>
  <cp:lastModifiedBy>Edith</cp:lastModifiedBy>
  <cp:revision>61</cp:revision>
  <dcterms:created xsi:type="dcterms:W3CDTF">2013-09-17T11:11:00Z</dcterms:created>
  <dcterms:modified xsi:type="dcterms:W3CDTF">2020-11-11T14:19:33Z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