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0287000" cx="18288000"/>
  <p:notesSz cx="6858000" cy="9144000"/>
  <p:embeddedFontLst>
    <p:embeddedFont>
      <p:font typeface="Montserrat Black"/>
      <p:bold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iZK0ow7l3gRo6Btjn3MNvkenjo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Black-bold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MontserratBlack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fc60a5e5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2bfc60a5e5c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fc60a5e5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2bfc60a5e5c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fc60a5e5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2bfc60a5e5c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180073" y="-532563"/>
            <a:ext cx="11864587" cy="12221739"/>
          </a:xfrm>
          <a:custGeom>
            <a:rect b="b" l="l" r="r" t="t"/>
            <a:pathLst>
              <a:path extrusionOk="0" h="4345940" w="4218940">
                <a:moveTo>
                  <a:pt x="471170" y="1262380"/>
                </a:moveTo>
                <a:cubicBezTo>
                  <a:pt x="436880" y="1319530"/>
                  <a:pt x="2540" y="890270"/>
                  <a:pt x="52070" y="1285240"/>
                </a:cubicBezTo>
                <a:cubicBezTo>
                  <a:pt x="76200" y="1479550"/>
                  <a:pt x="265430" y="1691640"/>
                  <a:pt x="421640" y="1798320"/>
                </a:cubicBezTo>
                <a:cubicBezTo>
                  <a:pt x="299720" y="1714500"/>
                  <a:pt x="167640" y="1772920"/>
                  <a:pt x="181610" y="1921510"/>
                </a:cubicBezTo>
                <a:cubicBezTo>
                  <a:pt x="190500" y="2021840"/>
                  <a:pt x="241300" y="2127250"/>
                  <a:pt x="295910" y="2209800"/>
                </a:cubicBezTo>
                <a:cubicBezTo>
                  <a:pt x="383540" y="2344420"/>
                  <a:pt x="510540" y="2449830"/>
                  <a:pt x="591820" y="2586990"/>
                </a:cubicBezTo>
                <a:cubicBezTo>
                  <a:pt x="492760" y="2482850"/>
                  <a:pt x="396240" y="2338070"/>
                  <a:pt x="266700" y="2269490"/>
                </a:cubicBezTo>
                <a:cubicBezTo>
                  <a:pt x="13970" y="2132330"/>
                  <a:pt x="0" y="2400300"/>
                  <a:pt x="125730" y="2548890"/>
                </a:cubicBezTo>
                <a:cubicBezTo>
                  <a:pt x="331470" y="2790190"/>
                  <a:pt x="524510" y="3037840"/>
                  <a:pt x="697230" y="3303270"/>
                </a:cubicBezTo>
                <a:cubicBezTo>
                  <a:pt x="585470" y="3135630"/>
                  <a:pt x="405130" y="2904490"/>
                  <a:pt x="229870" y="2834640"/>
                </a:cubicBezTo>
                <a:cubicBezTo>
                  <a:pt x="119380" y="2790190"/>
                  <a:pt x="25400" y="2879090"/>
                  <a:pt x="64770" y="2993390"/>
                </a:cubicBezTo>
                <a:cubicBezTo>
                  <a:pt x="115570" y="3138170"/>
                  <a:pt x="275590" y="3232150"/>
                  <a:pt x="369570" y="3346450"/>
                </a:cubicBezTo>
                <a:cubicBezTo>
                  <a:pt x="317500" y="3276600"/>
                  <a:pt x="207010" y="3422650"/>
                  <a:pt x="208280" y="3470910"/>
                </a:cubicBezTo>
                <a:cubicBezTo>
                  <a:pt x="210820" y="3557270"/>
                  <a:pt x="307340" y="3683000"/>
                  <a:pt x="350520" y="3755390"/>
                </a:cubicBezTo>
                <a:cubicBezTo>
                  <a:pt x="468630" y="3950970"/>
                  <a:pt x="617220" y="4137660"/>
                  <a:pt x="811530" y="4260850"/>
                </a:cubicBezTo>
                <a:cubicBezTo>
                  <a:pt x="944880" y="4345940"/>
                  <a:pt x="1061720" y="4173220"/>
                  <a:pt x="982980" y="4057650"/>
                </a:cubicBezTo>
                <a:cubicBezTo>
                  <a:pt x="1023620" y="4075430"/>
                  <a:pt x="1143000" y="3944620"/>
                  <a:pt x="1135380" y="3935730"/>
                </a:cubicBezTo>
                <a:cubicBezTo>
                  <a:pt x="1226820" y="4052570"/>
                  <a:pt x="1264920" y="4057650"/>
                  <a:pt x="1412240" y="4044950"/>
                </a:cubicBezTo>
                <a:cubicBezTo>
                  <a:pt x="1466850" y="4112260"/>
                  <a:pt x="1532890" y="4188460"/>
                  <a:pt x="1625600" y="4193540"/>
                </a:cubicBezTo>
                <a:cubicBezTo>
                  <a:pt x="2084070" y="4183380"/>
                  <a:pt x="1286510" y="3215640"/>
                  <a:pt x="1215390" y="3027680"/>
                </a:cubicBezTo>
                <a:cubicBezTo>
                  <a:pt x="1452880" y="3375660"/>
                  <a:pt x="1739900" y="3683000"/>
                  <a:pt x="1988820" y="4020820"/>
                </a:cubicBezTo>
                <a:cubicBezTo>
                  <a:pt x="2045970" y="4098290"/>
                  <a:pt x="2104390" y="4218940"/>
                  <a:pt x="2202180" y="4251960"/>
                </a:cubicBezTo>
                <a:cubicBezTo>
                  <a:pt x="2324100" y="4292600"/>
                  <a:pt x="2424430" y="4156710"/>
                  <a:pt x="2363470" y="4048760"/>
                </a:cubicBezTo>
                <a:cubicBezTo>
                  <a:pt x="2256790" y="3844290"/>
                  <a:pt x="2119630" y="3653790"/>
                  <a:pt x="2009140" y="3453130"/>
                </a:cubicBezTo>
                <a:cubicBezTo>
                  <a:pt x="2127250" y="3590290"/>
                  <a:pt x="2233930" y="3810000"/>
                  <a:pt x="2438400" y="3826510"/>
                </a:cubicBezTo>
                <a:cubicBezTo>
                  <a:pt x="2622550" y="3840480"/>
                  <a:pt x="2559050" y="3591560"/>
                  <a:pt x="2567940" y="3590290"/>
                </a:cubicBezTo>
                <a:cubicBezTo>
                  <a:pt x="2701290" y="3569970"/>
                  <a:pt x="2830830" y="3569970"/>
                  <a:pt x="2796540" y="3401060"/>
                </a:cubicBezTo>
                <a:cubicBezTo>
                  <a:pt x="2874010" y="3473450"/>
                  <a:pt x="2926080" y="3596640"/>
                  <a:pt x="3031490" y="3630930"/>
                </a:cubicBezTo>
                <a:cubicBezTo>
                  <a:pt x="3112770" y="3657600"/>
                  <a:pt x="3216910" y="3620770"/>
                  <a:pt x="3234690" y="3530600"/>
                </a:cubicBezTo>
                <a:cubicBezTo>
                  <a:pt x="3239770" y="3506470"/>
                  <a:pt x="3214370" y="3356610"/>
                  <a:pt x="3181350" y="3357880"/>
                </a:cubicBezTo>
                <a:cubicBezTo>
                  <a:pt x="3365500" y="3360420"/>
                  <a:pt x="3393440" y="3202940"/>
                  <a:pt x="3310890" y="3064510"/>
                </a:cubicBezTo>
                <a:cubicBezTo>
                  <a:pt x="3088640" y="2594610"/>
                  <a:pt x="2830830" y="2141220"/>
                  <a:pt x="2542540" y="1708150"/>
                </a:cubicBezTo>
                <a:cubicBezTo>
                  <a:pt x="2693670" y="1934210"/>
                  <a:pt x="2880360" y="2142490"/>
                  <a:pt x="3039110" y="2363470"/>
                </a:cubicBezTo>
                <a:cubicBezTo>
                  <a:pt x="3188970" y="2571750"/>
                  <a:pt x="3319780" y="2811780"/>
                  <a:pt x="3496310" y="2997200"/>
                </a:cubicBezTo>
                <a:cubicBezTo>
                  <a:pt x="3591560" y="3097530"/>
                  <a:pt x="3801110" y="3129280"/>
                  <a:pt x="3808730" y="2942590"/>
                </a:cubicBezTo>
                <a:cubicBezTo>
                  <a:pt x="3821430" y="2679700"/>
                  <a:pt x="3661410" y="2473960"/>
                  <a:pt x="3561080" y="2247900"/>
                </a:cubicBezTo>
                <a:cubicBezTo>
                  <a:pt x="3646170" y="2368550"/>
                  <a:pt x="3738880" y="2613660"/>
                  <a:pt x="3929380" y="2579370"/>
                </a:cubicBezTo>
                <a:cubicBezTo>
                  <a:pt x="4022090" y="2562860"/>
                  <a:pt x="4041140" y="2480310"/>
                  <a:pt x="4019550" y="2399030"/>
                </a:cubicBezTo>
                <a:cubicBezTo>
                  <a:pt x="3934460" y="2068830"/>
                  <a:pt x="3749040" y="1775460"/>
                  <a:pt x="3572510" y="1488440"/>
                </a:cubicBezTo>
                <a:cubicBezTo>
                  <a:pt x="3573780" y="1487170"/>
                  <a:pt x="3575050" y="1487170"/>
                  <a:pt x="3575050" y="1485900"/>
                </a:cubicBezTo>
                <a:cubicBezTo>
                  <a:pt x="3924300" y="1875790"/>
                  <a:pt x="4218940" y="1794510"/>
                  <a:pt x="3967480" y="1244600"/>
                </a:cubicBezTo>
                <a:cubicBezTo>
                  <a:pt x="3884930" y="1032510"/>
                  <a:pt x="3774440" y="576580"/>
                  <a:pt x="3503930" y="524510"/>
                </a:cubicBezTo>
                <a:cubicBezTo>
                  <a:pt x="3398520" y="504190"/>
                  <a:pt x="3241040" y="591820"/>
                  <a:pt x="3299460" y="716280"/>
                </a:cubicBezTo>
                <a:cubicBezTo>
                  <a:pt x="3322320" y="763270"/>
                  <a:pt x="3357880" y="855980"/>
                  <a:pt x="3394710" y="892810"/>
                </a:cubicBezTo>
                <a:cubicBezTo>
                  <a:pt x="3102610" y="629920"/>
                  <a:pt x="2857500" y="184150"/>
                  <a:pt x="2454910" y="86360"/>
                </a:cubicBezTo>
                <a:cubicBezTo>
                  <a:pt x="2346960" y="78740"/>
                  <a:pt x="2291080" y="193040"/>
                  <a:pt x="2322830" y="285750"/>
                </a:cubicBezTo>
                <a:cubicBezTo>
                  <a:pt x="2227580" y="205740"/>
                  <a:pt x="2061210" y="0"/>
                  <a:pt x="1915160" y="96520"/>
                </a:cubicBezTo>
                <a:cubicBezTo>
                  <a:pt x="1826260" y="158750"/>
                  <a:pt x="1870710" y="308610"/>
                  <a:pt x="1921510" y="377190"/>
                </a:cubicBezTo>
                <a:cubicBezTo>
                  <a:pt x="2254250" y="826770"/>
                  <a:pt x="2586990" y="1276350"/>
                  <a:pt x="2919730" y="1725930"/>
                </a:cubicBezTo>
                <a:cubicBezTo>
                  <a:pt x="2574290" y="1272540"/>
                  <a:pt x="2193290" y="834390"/>
                  <a:pt x="1780540" y="440690"/>
                </a:cubicBezTo>
                <a:cubicBezTo>
                  <a:pt x="1672590" y="341630"/>
                  <a:pt x="1424940" y="15240"/>
                  <a:pt x="1249680" y="135890"/>
                </a:cubicBezTo>
                <a:cubicBezTo>
                  <a:pt x="1016000" y="295910"/>
                  <a:pt x="1503680" y="732790"/>
                  <a:pt x="1602740" y="854710"/>
                </a:cubicBezTo>
                <a:cubicBezTo>
                  <a:pt x="1758950" y="1054100"/>
                  <a:pt x="1918970" y="1253490"/>
                  <a:pt x="2057400" y="1464310"/>
                </a:cubicBezTo>
                <a:cubicBezTo>
                  <a:pt x="1823720" y="1223010"/>
                  <a:pt x="1275080" y="469900"/>
                  <a:pt x="984250" y="419100"/>
                </a:cubicBezTo>
                <a:cubicBezTo>
                  <a:pt x="770890" y="407670"/>
                  <a:pt x="869950" y="675640"/>
                  <a:pt x="955040" y="769620"/>
                </a:cubicBezTo>
                <a:cubicBezTo>
                  <a:pt x="855980" y="683260"/>
                  <a:pt x="740410" y="622300"/>
                  <a:pt x="646430" y="727710"/>
                </a:cubicBezTo>
                <a:cubicBezTo>
                  <a:pt x="615950" y="762000"/>
                  <a:pt x="595630" y="906780"/>
                  <a:pt x="655320" y="929640"/>
                </a:cubicBezTo>
                <a:cubicBezTo>
                  <a:pt x="427990" y="844550"/>
                  <a:pt x="520700" y="1178560"/>
                  <a:pt x="471170" y="126238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3514" l="0" r="0" t="-13513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 flipH="1" rot="-7398052">
            <a:off x="-573621" y="7494835"/>
            <a:ext cx="3204643" cy="3882277"/>
          </a:xfrm>
          <a:custGeom>
            <a:rect b="b" l="l" r="r" t="t"/>
            <a:pathLst>
              <a:path extrusionOk="0" h="3882277" w="3204643">
                <a:moveTo>
                  <a:pt x="0" y="3882277"/>
                </a:moveTo>
                <a:lnTo>
                  <a:pt x="3204642" y="3882277"/>
                </a:lnTo>
                <a:lnTo>
                  <a:pt x="3204642" y="0"/>
                </a:lnTo>
                <a:lnTo>
                  <a:pt x="0" y="0"/>
                </a:lnTo>
                <a:lnTo>
                  <a:pt x="0" y="3882277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1512700" y="3947550"/>
            <a:ext cx="6437400" cy="23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i="0" lang="en-US" sz="12000" u="none" cap="none" strike="noStrike">
                <a:solidFill>
                  <a:srgbClr val="FF313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Zomato</a:t>
            </a:r>
            <a:r>
              <a:rPr i="0" lang="en-US" sz="15539" u="none" cap="none" strike="noStrike">
                <a:solidFill>
                  <a:srgbClr val="FF313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i="0" sz="1400" u="none" cap="none" strike="noStrik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7" name="Google Shape;87;p1"/>
          <p:cNvSpPr/>
          <p:nvPr/>
        </p:nvSpPr>
        <p:spPr>
          <a:xfrm rot="-6475675">
            <a:off x="628406" y="3868238"/>
            <a:ext cx="1065422" cy="1204379"/>
          </a:xfrm>
          <a:custGeom>
            <a:rect b="b" l="l" r="r" t="t"/>
            <a:pathLst>
              <a:path extrusionOk="0" h="1654059" w="1490721">
                <a:moveTo>
                  <a:pt x="0" y="0"/>
                </a:moveTo>
                <a:lnTo>
                  <a:pt x="1490720" y="0"/>
                </a:lnTo>
                <a:lnTo>
                  <a:pt x="1490720" y="1654059"/>
                </a:lnTo>
                <a:lnTo>
                  <a:pt x="0" y="16540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424872" y="529563"/>
            <a:ext cx="1146216" cy="998274"/>
          </a:xfrm>
          <a:custGeom>
            <a:rect b="b" l="l" r="r" t="t"/>
            <a:pathLst>
              <a:path extrusionOk="0" h="998274" w="1146216">
                <a:moveTo>
                  <a:pt x="0" y="0"/>
                </a:moveTo>
                <a:lnTo>
                  <a:pt x="1146216" y="0"/>
                </a:lnTo>
                <a:lnTo>
                  <a:pt x="1146216" y="998274"/>
                </a:lnTo>
                <a:lnTo>
                  <a:pt x="0" y="9982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2055135" y="6392826"/>
            <a:ext cx="5352543" cy="1725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525252"/>
                </a:solidFill>
                <a:latin typeface="Montserrat"/>
                <a:ea typeface="Montserrat"/>
                <a:cs typeface="Montserrat"/>
                <a:sym typeface="Montserrat"/>
              </a:rPr>
              <a:t>Restaurant Data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525252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525252"/>
                </a:solidFill>
                <a:latin typeface="Montserrat"/>
                <a:ea typeface="Montserrat"/>
                <a:cs typeface="Montserrat"/>
                <a:sym typeface="Montserrat"/>
              </a:rPr>
              <a:t>Jaywantrao G. Salunkhe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/>
          <p:nvPr/>
        </p:nvSpPr>
        <p:spPr>
          <a:xfrm flipH="1" rot="-7398052">
            <a:off x="-819902" y="7340500"/>
            <a:ext cx="3697205" cy="4478992"/>
          </a:xfrm>
          <a:custGeom>
            <a:rect b="b" l="l" r="r" t="t"/>
            <a:pathLst>
              <a:path extrusionOk="0" h="4478992" w="3697205">
                <a:moveTo>
                  <a:pt x="0" y="4478992"/>
                </a:moveTo>
                <a:lnTo>
                  <a:pt x="3697204" y="4478992"/>
                </a:lnTo>
                <a:lnTo>
                  <a:pt x="3697204" y="0"/>
                </a:lnTo>
                <a:lnTo>
                  <a:pt x="0" y="0"/>
                </a:lnTo>
                <a:lnTo>
                  <a:pt x="0" y="447899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4"/>
          <p:cNvSpPr/>
          <p:nvPr/>
        </p:nvSpPr>
        <p:spPr>
          <a:xfrm rot="8169704">
            <a:off x="14980401" y="7018804"/>
            <a:ext cx="3697205" cy="4478992"/>
          </a:xfrm>
          <a:custGeom>
            <a:rect b="b" l="l" r="r" t="t"/>
            <a:pathLst>
              <a:path extrusionOk="0" h="4478992" w="3697205">
                <a:moveTo>
                  <a:pt x="3697205" y="4478992"/>
                </a:moveTo>
                <a:lnTo>
                  <a:pt x="0" y="4478992"/>
                </a:lnTo>
                <a:lnTo>
                  <a:pt x="0" y="0"/>
                </a:lnTo>
                <a:lnTo>
                  <a:pt x="3697205" y="0"/>
                </a:lnTo>
                <a:lnTo>
                  <a:pt x="3697205" y="447899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4"/>
          <p:cNvSpPr/>
          <p:nvPr/>
        </p:nvSpPr>
        <p:spPr>
          <a:xfrm rot="6111968">
            <a:off x="266382" y="-736399"/>
            <a:ext cx="2566139" cy="4114800"/>
          </a:xfrm>
          <a:custGeom>
            <a:rect b="b" l="l" r="r" t="t"/>
            <a:pathLst>
              <a:path extrusionOk="0" h="4114800" w="2566139">
                <a:moveTo>
                  <a:pt x="0" y="0"/>
                </a:moveTo>
                <a:lnTo>
                  <a:pt x="2566139" y="0"/>
                </a:lnTo>
                <a:lnTo>
                  <a:pt x="25661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4"/>
          <p:cNvSpPr/>
          <p:nvPr/>
        </p:nvSpPr>
        <p:spPr>
          <a:xfrm flipH="1" rot="-6365854">
            <a:off x="15388271" y="-676953"/>
            <a:ext cx="2566139" cy="4114800"/>
          </a:xfrm>
          <a:custGeom>
            <a:rect b="b" l="l" r="r" t="t"/>
            <a:pathLst>
              <a:path extrusionOk="0" h="4114800" w="2566139">
                <a:moveTo>
                  <a:pt x="0" y="4114800"/>
                </a:moveTo>
                <a:lnTo>
                  <a:pt x="2566138" y="4114800"/>
                </a:lnTo>
                <a:lnTo>
                  <a:pt x="256613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4"/>
          <p:cNvSpPr txBox="1"/>
          <p:nvPr/>
        </p:nvSpPr>
        <p:spPr>
          <a:xfrm>
            <a:off x="4853737" y="677012"/>
            <a:ext cx="84582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877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i="0" lang="en-US" sz="4400" u="none" cap="none" strike="noStrike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i="0" sz="5900" u="none" cap="none" strike="noStrike">
              <a:solidFill>
                <a:srgbClr val="FF31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3006743" y="2364819"/>
            <a:ext cx="15057600" cy="5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30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Used Microsoft Excel for data analysis, cleaning, preprocessing, and visualization.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0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Leveraged Excel functions and tools such as Pivot Tables, Conditional Formatting, Lookup Functions, and Statistical Functions.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0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Steps included data cleaning, preprocessing, enrichment, and enhancement.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0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Analyzed data using pivot tables and conducted correlation analysis.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0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Visualized data with charts and graphs, utilizing conditional formatting for strategic insights.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/>
          <p:nvPr/>
        </p:nvSpPr>
        <p:spPr>
          <a:xfrm flipH="1" rot="-7398052">
            <a:off x="-819902" y="7340500"/>
            <a:ext cx="3697205" cy="4478992"/>
          </a:xfrm>
          <a:custGeom>
            <a:rect b="b" l="l" r="r" t="t"/>
            <a:pathLst>
              <a:path extrusionOk="0" h="4478992" w="3697205">
                <a:moveTo>
                  <a:pt x="0" y="4478992"/>
                </a:moveTo>
                <a:lnTo>
                  <a:pt x="3697204" y="4478992"/>
                </a:lnTo>
                <a:lnTo>
                  <a:pt x="3697204" y="0"/>
                </a:lnTo>
                <a:lnTo>
                  <a:pt x="0" y="0"/>
                </a:lnTo>
                <a:lnTo>
                  <a:pt x="0" y="447899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5"/>
          <p:cNvSpPr/>
          <p:nvPr/>
        </p:nvSpPr>
        <p:spPr>
          <a:xfrm rot="8169704">
            <a:off x="14980401" y="7018804"/>
            <a:ext cx="3697205" cy="4478992"/>
          </a:xfrm>
          <a:custGeom>
            <a:rect b="b" l="l" r="r" t="t"/>
            <a:pathLst>
              <a:path extrusionOk="0" h="4478992" w="3697205">
                <a:moveTo>
                  <a:pt x="3697205" y="4478992"/>
                </a:moveTo>
                <a:lnTo>
                  <a:pt x="0" y="4478992"/>
                </a:lnTo>
                <a:lnTo>
                  <a:pt x="0" y="0"/>
                </a:lnTo>
                <a:lnTo>
                  <a:pt x="3697205" y="0"/>
                </a:lnTo>
                <a:lnTo>
                  <a:pt x="3697205" y="447899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5"/>
          <p:cNvSpPr/>
          <p:nvPr/>
        </p:nvSpPr>
        <p:spPr>
          <a:xfrm rot="6111968">
            <a:off x="266382" y="-736399"/>
            <a:ext cx="2566139" cy="4114800"/>
          </a:xfrm>
          <a:custGeom>
            <a:rect b="b" l="l" r="r" t="t"/>
            <a:pathLst>
              <a:path extrusionOk="0" h="4114800" w="2566139">
                <a:moveTo>
                  <a:pt x="0" y="0"/>
                </a:moveTo>
                <a:lnTo>
                  <a:pt x="2566139" y="0"/>
                </a:lnTo>
                <a:lnTo>
                  <a:pt x="25661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5"/>
          <p:cNvSpPr/>
          <p:nvPr/>
        </p:nvSpPr>
        <p:spPr>
          <a:xfrm flipH="1" rot="-6365854">
            <a:off x="15388271" y="-676953"/>
            <a:ext cx="2566139" cy="4114800"/>
          </a:xfrm>
          <a:custGeom>
            <a:rect b="b" l="l" r="r" t="t"/>
            <a:pathLst>
              <a:path extrusionOk="0" h="4114800" w="2566139">
                <a:moveTo>
                  <a:pt x="0" y="4114800"/>
                </a:moveTo>
                <a:lnTo>
                  <a:pt x="2566138" y="4114800"/>
                </a:lnTo>
                <a:lnTo>
                  <a:pt x="256613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5"/>
          <p:cNvSpPr txBox="1"/>
          <p:nvPr/>
        </p:nvSpPr>
        <p:spPr>
          <a:xfrm>
            <a:off x="4853737" y="677012"/>
            <a:ext cx="84582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877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i="0" lang="en-US" sz="4400" u="none" cap="none" strike="noStrike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i="0" sz="5900" u="none" cap="none" strike="noStrike">
              <a:solidFill>
                <a:srgbClr val="FF31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5"/>
          <p:cNvSpPr txBox="1"/>
          <p:nvPr/>
        </p:nvSpPr>
        <p:spPr>
          <a:xfrm>
            <a:off x="2201623" y="2636520"/>
            <a:ext cx="15057677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Enrichment and Enhancement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0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Enriched modified data with country information using lookup functions.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0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Calculated new metrics and conducted correlation analysis.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Data Analysis and Visualization: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0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Created pivot tables for summarizing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0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Visualized data with charts and graphs.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0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Utilized conditional formatting for strategic insights.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/>
        </p:nvSpPr>
        <p:spPr>
          <a:xfrm>
            <a:off x="4986875" y="647125"/>
            <a:ext cx="1013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73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i="0" lang="en-US" sz="5400" u="none" cap="none" strike="noStrike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Strategic Recommendations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11"/>
          <p:cNvSpPr/>
          <p:nvPr/>
        </p:nvSpPr>
        <p:spPr>
          <a:xfrm flipH="1" rot="-7907620">
            <a:off x="-319999" y="8605664"/>
            <a:ext cx="2128909" cy="2579075"/>
          </a:xfrm>
          <a:custGeom>
            <a:rect b="b" l="l" r="r" t="t"/>
            <a:pathLst>
              <a:path extrusionOk="0" h="2579075" w="2128909">
                <a:moveTo>
                  <a:pt x="0" y="2579075"/>
                </a:moveTo>
                <a:lnTo>
                  <a:pt x="2128909" y="2579075"/>
                </a:lnTo>
                <a:lnTo>
                  <a:pt x="2128909" y="0"/>
                </a:lnTo>
                <a:lnTo>
                  <a:pt x="0" y="0"/>
                </a:lnTo>
                <a:lnTo>
                  <a:pt x="0" y="257907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11"/>
          <p:cNvSpPr/>
          <p:nvPr/>
        </p:nvSpPr>
        <p:spPr>
          <a:xfrm rot="7908390">
            <a:off x="15941238" y="8324416"/>
            <a:ext cx="2338875" cy="2833439"/>
          </a:xfrm>
          <a:custGeom>
            <a:rect b="b" l="l" r="r" t="t"/>
            <a:pathLst>
              <a:path extrusionOk="0" h="2833439" w="2338875">
                <a:moveTo>
                  <a:pt x="2338876" y="2833439"/>
                </a:moveTo>
                <a:lnTo>
                  <a:pt x="0" y="2833439"/>
                </a:lnTo>
                <a:lnTo>
                  <a:pt x="0" y="0"/>
                </a:lnTo>
                <a:lnTo>
                  <a:pt x="2338876" y="0"/>
                </a:lnTo>
                <a:lnTo>
                  <a:pt x="2338876" y="2833439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p11"/>
          <p:cNvSpPr/>
          <p:nvPr/>
        </p:nvSpPr>
        <p:spPr>
          <a:xfrm rot="6923370">
            <a:off x="-74056" y="-583822"/>
            <a:ext cx="1930934" cy="3096250"/>
          </a:xfrm>
          <a:custGeom>
            <a:rect b="b" l="l" r="r" t="t"/>
            <a:pathLst>
              <a:path extrusionOk="0" h="3096250" w="1930934">
                <a:moveTo>
                  <a:pt x="0" y="0"/>
                </a:moveTo>
                <a:lnTo>
                  <a:pt x="1930934" y="0"/>
                </a:lnTo>
                <a:lnTo>
                  <a:pt x="1930934" y="3096250"/>
                </a:lnTo>
                <a:lnTo>
                  <a:pt x="0" y="30962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11"/>
          <p:cNvSpPr/>
          <p:nvPr/>
        </p:nvSpPr>
        <p:spPr>
          <a:xfrm flipH="1" rot="-6522806">
            <a:off x="16411321" y="-618893"/>
            <a:ext cx="1786447" cy="2864565"/>
          </a:xfrm>
          <a:custGeom>
            <a:rect b="b" l="l" r="r" t="t"/>
            <a:pathLst>
              <a:path extrusionOk="0" h="2864565" w="1786447">
                <a:moveTo>
                  <a:pt x="1786447" y="0"/>
                </a:moveTo>
                <a:lnTo>
                  <a:pt x="0" y="0"/>
                </a:lnTo>
                <a:lnTo>
                  <a:pt x="0" y="2864565"/>
                </a:lnTo>
                <a:lnTo>
                  <a:pt x="1786447" y="2864565"/>
                </a:lnTo>
                <a:lnTo>
                  <a:pt x="1786447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11"/>
          <p:cNvSpPr txBox="1"/>
          <p:nvPr/>
        </p:nvSpPr>
        <p:spPr>
          <a:xfrm>
            <a:off x="2183219" y="2118933"/>
            <a:ext cx="15745500" cy="84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New Restaurant Locations: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0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Open restaurants in Australia, Canada, Singapore, and Sri Lanka.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0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Justification: These countries show low competition and promising ratings.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Cuisine Selection: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0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Offer a diverse range of cuisines including Pizza, Mediterranean, Australian, Italian, Chinese, Bakery, Seafood, American, Continental, Desserts, and Beverages.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0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Justification: Diverse menu options correlate with higher customer satisfaction.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Online Delivery and Table Booking: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0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Implement online delivery and table booking services.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0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Justification: Current data suggests a demand for these services.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/>
        </p:nvSpPr>
        <p:spPr>
          <a:xfrm>
            <a:off x="3809988" y="510250"/>
            <a:ext cx="1074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i="0" lang="en-US" sz="5400" u="none" cap="none" strike="noStrike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Strategic Recommendations</a:t>
            </a:r>
            <a:endParaRPr i="0" sz="5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12"/>
          <p:cNvSpPr/>
          <p:nvPr/>
        </p:nvSpPr>
        <p:spPr>
          <a:xfrm flipH="1" rot="-7907620">
            <a:off x="-319999" y="8605664"/>
            <a:ext cx="2128909" cy="2579075"/>
          </a:xfrm>
          <a:custGeom>
            <a:rect b="b" l="l" r="r" t="t"/>
            <a:pathLst>
              <a:path extrusionOk="0" h="2579075" w="2128909">
                <a:moveTo>
                  <a:pt x="0" y="2579075"/>
                </a:moveTo>
                <a:lnTo>
                  <a:pt x="2128909" y="2579075"/>
                </a:lnTo>
                <a:lnTo>
                  <a:pt x="2128909" y="0"/>
                </a:lnTo>
                <a:lnTo>
                  <a:pt x="0" y="0"/>
                </a:lnTo>
                <a:lnTo>
                  <a:pt x="0" y="257907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12"/>
          <p:cNvSpPr/>
          <p:nvPr/>
        </p:nvSpPr>
        <p:spPr>
          <a:xfrm rot="7908390">
            <a:off x="17118562" y="7841580"/>
            <a:ext cx="2338875" cy="2833439"/>
          </a:xfrm>
          <a:custGeom>
            <a:rect b="b" l="l" r="r" t="t"/>
            <a:pathLst>
              <a:path extrusionOk="0" h="2833439" w="2338875">
                <a:moveTo>
                  <a:pt x="2338876" y="2833440"/>
                </a:moveTo>
                <a:lnTo>
                  <a:pt x="0" y="2833440"/>
                </a:lnTo>
                <a:lnTo>
                  <a:pt x="0" y="0"/>
                </a:lnTo>
                <a:lnTo>
                  <a:pt x="2338876" y="0"/>
                </a:lnTo>
                <a:lnTo>
                  <a:pt x="2338876" y="283344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p12"/>
          <p:cNvSpPr/>
          <p:nvPr/>
        </p:nvSpPr>
        <p:spPr>
          <a:xfrm rot="6923370">
            <a:off x="-74056" y="-583822"/>
            <a:ext cx="1930934" cy="3096250"/>
          </a:xfrm>
          <a:custGeom>
            <a:rect b="b" l="l" r="r" t="t"/>
            <a:pathLst>
              <a:path extrusionOk="0" h="3096250" w="1930934">
                <a:moveTo>
                  <a:pt x="0" y="0"/>
                </a:moveTo>
                <a:lnTo>
                  <a:pt x="1930934" y="0"/>
                </a:lnTo>
                <a:lnTo>
                  <a:pt x="1930934" y="3096250"/>
                </a:lnTo>
                <a:lnTo>
                  <a:pt x="0" y="30962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p12"/>
          <p:cNvSpPr/>
          <p:nvPr/>
        </p:nvSpPr>
        <p:spPr>
          <a:xfrm flipH="1" rot="-6522806">
            <a:off x="16411321" y="-618893"/>
            <a:ext cx="1786447" cy="2864565"/>
          </a:xfrm>
          <a:custGeom>
            <a:rect b="b" l="l" r="r" t="t"/>
            <a:pathLst>
              <a:path extrusionOk="0" h="2864565" w="1786447">
                <a:moveTo>
                  <a:pt x="1786447" y="0"/>
                </a:moveTo>
                <a:lnTo>
                  <a:pt x="0" y="0"/>
                </a:lnTo>
                <a:lnTo>
                  <a:pt x="0" y="2864565"/>
                </a:lnTo>
                <a:lnTo>
                  <a:pt x="1786447" y="2864565"/>
                </a:lnTo>
                <a:lnTo>
                  <a:pt x="1786447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12"/>
          <p:cNvSpPr txBox="1"/>
          <p:nvPr/>
        </p:nvSpPr>
        <p:spPr>
          <a:xfrm>
            <a:off x="1866149" y="1817672"/>
            <a:ext cx="15745500" cy="85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7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Competitor Analysis: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3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Learn from biggest competitors and address issues highlighted by low-rated restaurants.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3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Justification: Understanding competitors' strategies can inform improvements.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7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Culinary Pricing Strategy: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3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Adjust prices based on cuisine preferences and customer feedback.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3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Justification: Price adjustments can optimize profitability while maintaining satisfaction.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7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Financial Control: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3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Monitor food expenditure closely for financial sustainability.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3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Justification: Understanding expenditure levels ensures financial health.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7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Marketing and Promotion: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3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Invest in targeted marketing campaigns.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3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Justification: Effective marketing drives foot traffic and increases restaurant visibility.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6896491" y="300193"/>
            <a:ext cx="5030214" cy="162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rPr b="0" i="0" lang="en-US" sz="59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"/>
          <p:cNvSpPr/>
          <p:nvPr/>
        </p:nvSpPr>
        <p:spPr>
          <a:xfrm flipH="1" rot="-6522806">
            <a:off x="16841562" y="-744663"/>
            <a:ext cx="1841449" cy="2952761"/>
          </a:xfrm>
          <a:custGeom>
            <a:rect b="b" l="l" r="r" t="t"/>
            <a:pathLst>
              <a:path extrusionOk="0" h="2952761" w="1841449">
                <a:moveTo>
                  <a:pt x="1841448" y="0"/>
                </a:moveTo>
                <a:lnTo>
                  <a:pt x="0" y="0"/>
                </a:lnTo>
                <a:lnTo>
                  <a:pt x="0" y="2952761"/>
                </a:lnTo>
                <a:lnTo>
                  <a:pt x="1841448" y="2952761"/>
                </a:lnTo>
                <a:lnTo>
                  <a:pt x="184144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14"/>
          <p:cNvSpPr/>
          <p:nvPr/>
        </p:nvSpPr>
        <p:spPr>
          <a:xfrm rot="7908390">
            <a:off x="16915712" y="8808639"/>
            <a:ext cx="1693148" cy="2051170"/>
          </a:xfrm>
          <a:custGeom>
            <a:rect b="b" l="l" r="r" t="t"/>
            <a:pathLst>
              <a:path extrusionOk="0" h="2051170" w="1693148">
                <a:moveTo>
                  <a:pt x="1693148" y="2051170"/>
                </a:moveTo>
                <a:lnTo>
                  <a:pt x="0" y="2051170"/>
                </a:lnTo>
                <a:lnTo>
                  <a:pt x="0" y="0"/>
                </a:lnTo>
                <a:lnTo>
                  <a:pt x="1693148" y="0"/>
                </a:lnTo>
                <a:lnTo>
                  <a:pt x="1693148" y="205117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14"/>
          <p:cNvSpPr txBox="1"/>
          <p:nvPr/>
        </p:nvSpPr>
        <p:spPr>
          <a:xfrm>
            <a:off x="2416028" y="1941281"/>
            <a:ext cx="14028103" cy="78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The analysis reveals valuable insights into restaurant data, guiding strategic decisions for expansion and improvement. Key findings include: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0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of countries with low competition and high potential for new restaurant ventures.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0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Understanding customer preferences and the impact of factors like cuisine, price range, and services on ratings.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0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 for targeted culinary offerings, service enhancements, and pricing strategies to enhance customer satisfaction and competitiveness.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05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Visualizations provide clear insights into market trends, competitor analysis, and financial expenditure.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This analysis underscores the importance of data-driven decision-making in the restaurant industry, enabling businesses to optimize performance and meet evolving consumer demands effectively.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4"/>
          <p:cNvSpPr/>
          <p:nvPr/>
        </p:nvSpPr>
        <p:spPr>
          <a:xfrm rot="6923370">
            <a:off x="25469" y="-789182"/>
            <a:ext cx="1896977" cy="3041800"/>
          </a:xfrm>
          <a:custGeom>
            <a:rect b="b" l="l" r="r" t="t"/>
            <a:pathLst>
              <a:path extrusionOk="0" h="3041800" w="1896977">
                <a:moveTo>
                  <a:pt x="0" y="0"/>
                </a:moveTo>
                <a:lnTo>
                  <a:pt x="1896977" y="0"/>
                </a:lnTo>
                <a:lnTo>
                  <a:pt x="1896977" y="3041799"/>
                </a:lnTo>
                <a:lnTo>
                  <a:pt x="0" y="3041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14"/>
          <p:cNvSpPr/>
          <p:nvPr/>
        </p:nvSpPr>
        <p:spPr>
          <a:xfrm flipH="1" rot="-7907620">
            <a:off x="-383574" y="7613714"/>
            <a:ext cx="2715062" cy="3289172"/>
          </a:xfrm>
          <a:custGeom>
            <a:rect b="b" l="l" r="r" t="t"/>
            <a:pathLst>
              <a:path extrusionOk="0" h="3289172" w="2715062">
                <a:moveTo>
                  <a:pt x="0" y="3289172"/>
                </a:moveTo>
                <a:lnTo>
                  <a:pt x="2715062" y="3289172"/>
                </a:lnTo>
                <a:lnTo>
                  <a:pt x="2715062" y="0"/>
                </a:lnTo>
                <a:lnTo>
                  <a:pt x="0" y="0"/>
                </a:lnTo>
                <a:lnTo>
                  <a:pt x="0" y="328917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/>
          <p:nvPr/>
        </p:nvSpPr>
        <p:spPr>
          <a:xfrm rot="6923370">
            <a:off x="-70687" y="-585953"/>
            <a:ext cx="2270318" cy="3640452"/>
          </a:xfrm>
          <a:custGeom>
            <a:rect b="b" l="l" r="r" t="t"/>
            <a:pathLst>
              <a:path extrusionOk="0" h="3640452" w="2270318">
                <a:moveTo>
                  <a:pt x="0" y="0"/>
                </a:moveTo>
                <a:lnTo>
                  <a:pt x="2270318" y="0"/>
                </a:lnTo>
                <a:lnTo>
                  <a:pt x="2270318" y="3640452"/>
                </a:lnTo>
                <a:lnTo>
                  <a:pt x="0" y="36404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8" name="Google Shape;228;p13"/>
          <p:cNvSpPr/>
          <p:nvPr/>
        </p:nvSpPr>
        <p:spPr>
          <a:xfrm flipH="1" rot="-6522806">
            <a:off x="15718589" y="-663619"/>
            <a:ext cx="2416807" cy="3875346"/>
          </a:xfrm>
          <a:custGeom>
            <a:rect b="b" l="l" r="r" t="t"/>
            <a:pathLst>
              <a:path extrusionOk="0" h="3875346" w="2416807">
                <a:moveTo>
                  <a:pt x="2416806" y="0"/>
                </a:moveTo>
                <a:lnTo>
                  <a:pt x="0" y="0"/>
                </a:lnTo>
                <a:lnTo>
                  <a:pt x="0" y="3875346"/>
                </a:lnTo>
                <a:lnTo>
                  <a:pt x="2416806" y="3875346"/>
                </a:lnTo>
                <a:lnTo>
                  <a:pt x="241680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9" name="Google Shape;229;p13"/>
          <p:cNvSpPr/>
          <p:nvPr/>
        </p:nvSpPr>
        <p:spPr>
          <a:xfrm flipH="1" rot="-7907620">
            <a:off x="-185358" y="8249092"/>
            <a:ext cx="2715062" cy="3289172"/>
          </a:xfrm>
          <a:custGeom>
            <a:rect b="b" l="l" r="r" t="t"/>
            <a:pathLst>
              <a:path extrusionOk="0" h="3289172" w="2715062">
                <a:moveTo>
                  <a:pt x="0" y="3289172"/>
                </a:moveTo>
                <a:lnTo>
                  <a:pt x="2715062" y="3289172"/>
                </a:lnTo>
                <a:lnTo>
                  <a:pt x="2715062" y="0"/>
                </a:lnTo>
                <a:lnTo>
                  <a:pt x="0" y="0"/>
                </a:lnTo>
                <a:lnTo>
                  <a:pt x="0" y="328917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p13"/>
          <p:cNvSpPr/>
          <p:nvPr/>
        </p:nvSpPr>
        <p:spPr>
          <a:xfrm rot="7908390">
            <a:off x="16125376" y="7884603"/>
            <a:ext cx="2267849" cy="2747394"/>
          </a:xfrm>
          <a:custGeom>
            <a:rect b="b" l="l" r="r" t="t"/>
            <a:pathLst>
              <a:path extrusionOk="0" h="2747394" w="2267849">
                <a:moveTo>
                  <a:pt x="2267848" y="2747394"/>
                </a:moveTo>
                <a:lnTo>
                  <a:pt x="0" y="2747394"/>
                </a:lnTo>
                <a:lnTo>
                  <a:pt x="0" y="0"/>
                </a:lnTo>
                <a:lnTo>
                  <a:pt x="2267848" y="0"/>
                </a:lnTo>
                <a:lnTo>
                  <a:pt x="2267848" y="2747394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p13"/>
          <p:cNvSpPr/>
          <p:nvPr/>
        </p:nvSpPr>
        <p:spPr>
          <a:xfrm>
            <a:off x="1028700" y="2659699"/>
            <a:ext cx="16230600" cy="5444992"/>
          </a:xfrm>
          <a:custGeom>
            <a:rect b="b" l="l" r="r" t="t"/>
            <a:pathLst>
              <a:path extrusionOk="0" h="5444992" w="16230600">
                <a:moveTo>
                  <a:pt x="0" y="0"/>
                </a:moveTo>
                <a:lnTo>
                  <a:pt x="16230600" y="0"/>
                </a:lnTo>
                <a:lnTo>
                  <a:pt x="16230600" y="5444993"/>
                </a:lnTo>
                <a:lnTo>
                  <a:pt x="0" y="54449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2" name="Google Shape;232;p13"/>
          <p:cNvSpPr txBox="1"/>
          <p:nvPr/>
        </p:nvSpPr>
        <p:spPr>
          <a:xfrm>
            <a:off x="2504249" y="296475"/>
            <a:ext cx="13279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rPr i="0" lang="en-US" sz="5900" u="none" cap="none" strike="noStrike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Dashboard and Visualizations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/>
        </p:nvSpPr>
        <p:spPr>
          <a:xfrm>
            <a:off x="5968598" y="823300"/>
            <a:ext cx="7494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rPr b="0" i="0" lang="en-US" sz="59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4302357" y="4782213"/>
            <a:ext cx="9683286" cy="168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We would like to express our gratitude to “</a:t>
            </a:r>
            <a:r>
              <a:rPr b="1" i="0" lang="en-US" sz="30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Rishabh Varma</a:t>
            </a:r>
            <a:r>
              <a:rPr b="0" i="0" lang="en-US" sz="30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” for their valuable guidance throughout Excel Model.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5"/>
          <p:cNvSpPr/>
          <p:nvPr/>
        </p:nvSpPr>
        <p:spPr>
          <a:xfrm rot="6923370">
            <a:off x="-154260" y="-773957"/>
            <a:ext cx="2032524" cy="3259149"/>
          </a:xfrm>
          <a:custGeom>
            <a:rect b="b" l="l" r="r" t="t"/>
            <a:pathLst>
              <a:path extrusionOk="0" h="3259149" w="2032524">
                <a:moveTo>
                  <a:pt x="0" y="0"/>
                </a:moveTo>
                <a:lnTo>
                  <a:pt x="2032524" y="0"/>
                </a:lnTo>
                <a:lnTo>
                  <a:pt x="2032524" y="3259149"/>
                </a:lnTo>
                <a:lnTo>
                  <a:pt x="0" y="32591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p15"/>
          <p:cNvSpPr/>
          <p:nvPr/>
        </p:nvSpPr>
        <p:spPr>
          <a:xfrm flipH="1" rot="-6522806">
            <a:off x="16396432" y="-619854"/>
            <a:ext cx="1799996" cy="2886290"/>
          </a:xfrm>
          <a:custGeom>
            <a:rect b="b" l="l" r="r" t="t"/>
            <a:pathLst>
              <a:path extrusionOk="0" h="2886290" w="1799996">
                <a:moveTo>
                  <a:pt x="1799995" y="0"/>
                </a:moveTo>
                <a:lnTo>
                  <a:pt x="0" y="0"/>
                </a:lnTo>
                <a:lnTo>
                  <a:pt x="0" y="2886290"/>
                </a:lnTo>
                <a:lnTo>
                  <a:pt x="1799995" y="2886290"/>
                </a:lnTo>
                <a:lnTo>
                  <a:pt x="1799995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1" name="Google Shape;241;p15"/>
          <p:cNvSpPr/>
          <p:nvPr/>
        </p:nvSpPr>
        <p:spPr>
          <a:xfrm flipH="1" rot="-7907620">
            <a:off x="-217697" y="9134078"/>
            <a:ext cx="1474585" cy="1786392"/>
          </a:xfrm>
          <a:custGeom>
            <a:rect b="b" l="l" r="r" t="t"/>
            <a:pathLst>
              <a:path extrusionOk="0" h="1786392" w="1474585">
                <a:moveTo>
                  <a:pt x="0" y="1786391"/>
                </a:moveTo>
                <a:lnTo>
                  <a:pt x="1474585" y="1786391"/>
                </a:lnTo>
                <a:lnTo>
                  <a:pt x="1474585" y="0"/>
                </a:lnTo>
                <a:lnTo>
                  <a:pt x="0" y="0"/>
                </a:lnTo>
                <a:lnTo>
                  <a:pt x="0" y="1786391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15"/>
          <p:cNvSpPr/>
          <p:nvPr/>
        </p:nvSpPr>
        <p:spPr>
          <a:xfrm rot="7908390">
            <a:off x="17084782" y="9246921"/>
            <a:ext cx="1288290" cy="1560704"/>
          </a:xfrm>
          <a:custGeom>
            <a:rect b="b" l="l" r="r" t="t"/>
            <a:pathLst>
              <a:path extrusionOk="0" h="1560704" w="1288290">
                <a:moveTo>
                  <a:pt x="1288291" y="1560705"/>
                </a:moveTo>
                <a:lnTo>
                  <a:pt x="0" y="1560705"/>
                </a:lnTo>
                <a:lnTo>
                  <a:pt x="0" y="0"/>
                </a:lnTo>
                <a:lnTo>
                  <a:pt x="1288291" y="0"/>
                </a:lnTo>
                <a:lnTo>
                  <a:pt x="1288291" y="156070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/>
        </p:nvSpPr>
        <p:spPr>
          <a:xfrm>
            <a:off x="6726596" y="1325605"/>
            <a:ext cx="4957557" cy="162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rPr b="0" i="0" lang="en-US" sz="59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6"/>
          <p:cNvSpPr txBox="1"/>
          <p:nvPr/>
        </p:nvSpPr>
        <p:spPr>
          <a:xfrm>
            <a:off x="3552365" y="4543425"/>
            <a:ext cx="11183269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Dataset:</a:t>
            </a:r>
            <a:r>
              <a:rPr b="0" i="0" lang="en-US" sz="30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 Provide by “</a:t>
            </a:r>
            <a:r>
              <a:rPr b="1" i="0" lang="en-US" sz="30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Newton School</a:t>
            </a:r>
            <a:r>
              <a:rPr b="0" i="0" lang="en-US" sz="30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Other Resources:</a:t>
            </a:r>
            <a:r>
              <a:rPr b="0" i="0" lang="en-US" sz="30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 PNG from “</a:t>
            </a:r>
            <a:r>
              <a:rPr b="1" i="0" lang="en-US" sz="30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Google</a:t>
            </a:r>
            <a:r>
              <a:rPr b="0" i="0" lang="en-US" sz="30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6"/>
          <p:cNvSpPr/>
          <p:nvPr/>
        </p:nvSpPr>
        <p:spPr>
          <a:xfrm rot="6923370">
            <a:off x="-154260" y="-773957"/>
            <a:ext cx="2032524" cy="3259149"/>
          </a:xfrm>
          <a:custGeom>
            <a:rect b="b" l="l" r="r" t="t"/>
            <a:pathLst>
              <a:path extrusionOk="0" h="3259149" w="2032524">
                <a:moveTo>
                  <a:pt x="0" y="0"/>
                </a:moveTo>
                <a:lnTo>
                  <a:pt x="2032524" y="0"/>
                </a:lnTo>
                <a:lnTo>
                  <a:pt x="2032524" y="3259149"/>
                </a:lnTo>
                <a:lnTo>
                  <a:pt x="0" y="32591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16"/>
          <p:cNvSpPr/>
          <p:nvPr/>
        </p:nvSpPr>
        <p:spPr>
          <a:xfrm flipH="1" rot="-6522806">
            <a:off x="16396432" y="-619854"/>
            <a:ext cx="1799996" cy="2886290"/>
          </a:xfrm>
          <a:custGeom>
            <a:rect b="b" l="l" r="r" t="t"/>
            <a:pathLst>
              <a:path extrusionOk="0" h="2886290" w="1799996">
                <a:moveTo>
                  <a:pt x="1799995" y="0"/>
                </a:moveTo>
                <a:lnTo>
                  <a:pt x="0" y="0"/>
                </a:lnTo>
                <a:lnTo>
                  <a:pt x="0" y="2886290"/>
                </a:lnTo>
                <a:lnTo>
                  <a:pt x="1799995" y="2886290"/>
                </a:lnTo>
                <a:lnTo>
                  <a:pt x="1799995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16"/>
          <p:cNvSpPr/>
          <p:nvPr/>
        </p:nvSpPr>
        <p:spPr>
          <a:xfrm flipH="1" rot="-7907620">
            <a:off x="39477" y="8709963"/>
            <a:ext cx="1474585" cy="1786392"/>
          </a:xfrm>
          <a:custGeom>
            <a:rect b="b" l="l" r="r" t="t"/>
            <a:pathLst>
              <a:path extrusionOk="0" h="1786392" w="1474585">
                <a:moveTo>
                  <a:pt x="0" y="1786392"/>
                </a:moveTo>
                <a:lnTo>
                  <a:pt x="1474585" y="1786392"/>
                </a:lnTo>
                <a:lnTo>
                  <a:pt x="1474585" y="0"/>
                </a:lnTo>
                <a:lnTo>
                  <a:pt x="0" y="0"/>
                </a:lnTo>
                <a:lnTo>
                  <a:pt x="0" y="178639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2" name="Google Shape;252;p16"/>
          <p:cNvSpPr/>
          <p:nvPr/>
        </p:nvSpPr>
        <p:spPr>
          <a:xfrm rot="7908390">
            <a:off x="16962963" y="8822807"/>
            <a:ext cx="1288290" cy="1560704"/>
          </a:xfrm>
          <a:custGeom>
            <a:rect b="b" l="l" r="r" t="t"/>
            <a:pathLst>
              <a:path extrusionOk="0" h="1560704" w="1288290">
                <a:moveTo>
                  <a:pt x="1288290" y="1560704"/>
                </a:moveTo>
                <a:lnTo>
                  <a:pt x="0" y="1560704"/>
                </a:lnTo>
                <a:lnTo>
                  <a:pt x="0" y="0"/>
                </a:lnTo>
                <a:lnTo>
                  <a:pt x="1288290" y="0"/>
                </a:lnTo>
                <a:lnTo>
                  <a:pt x="1288290" y="1560704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/>
          <p:nvPr/>
        </p:nvSpPr>
        <p:spPr>
          <a:xfrm>
            <a:off x="-2497912" y="-546777"/>
            <a:ext cx="12026546" cy="12388574"/>
          </a:xfrm>
          <a:custGeom>
            <a:rect b="b" l="l" r="r" t="t"/>
            <a:pathLst>
              <a:path extrusionOk="0" h="4345940" w="4218940">
                <a:moveTo>
                  <a:pt x="471170" y="1262380"/>
                </a:moveTo>
                <a:cubicBezTo>
                  <a:pt x="436880" y="1319530"/>
                  <a:pt x="2540" y="890270"/>
                  <a:pt x="52070" y="1285240"/>
                </a:cubicBezTo>
                <a:cubicBezTo>
                  <a:pt x="76200" y="1479550"/>
                  <a:pt x="265430" y="1691640"/>
                  <a:pt x="421640" y="1798320"/>
                </a:cubicBezTo>
                <a:cubicBezTo>
                  <a:pt x="299720" y="1714500"/>
                  <a:pt x="167640" y="1772920"/>
                  <a:pt x="181610" y="1921510"/>
                </a:cubicBezTo>
                <a:cubicBezTo>
                  <a:pt x="190500" y="2021840"/>
                  <a:pt x="241300" y="2127250"/>
                  <a:pt x="295910" y="2209800"/>
                </a:cubicBezTo>
                <a:cubicBezTo>
                  <a:pt x="383540" y="2344420"/>
                  <a:pt x="510540" y="2449830"/>
                  <a:pt x="591820" y="2586990"/>
                </a:cubicBezTo>
                <a:cubicBezTo>
                  <a:pt x="492760" y="2482850"/>
                  <a:pt x="396240" y="2338070"/>
                  <a:pt x="266700" y="2269490"/>
                </a:cubicBezTo>
                <a:cubicBezTo>
                  <a:pt x="13970" y="2132330"/>
                  <a:pt x="0" y="2400300"/>
                  <a:pt x="125730" y="2548890"/>
                </a:cubicBezTo>
                <a:cubicBezTo>
                  <a:pt x="331470" y="2790190"/>
                  <a:pt x="524510" y="3037840"/>
                  <a:pt x="697230" y="3303270"/>
                </a:cubicBezTo>
                <a:cubicBezTo>
                  <a:pt x="585470" y="3135630"/>
                  <a:pt x="405130" y="2904490"/>
                  <a:pt x="229870" y="2834640"/>
                </a:cubicBezTo>
                <a:cubicBezTo>
                  <a:pt x="119380" y="2790190"/>
                  <a:pt x="25400" y="2879090"/>
                  <a:pt x="64770" y="2993390"/>
                </a:cubicBezTo>
                <a:cubicBezTo>
                  <a:pt x="115570" y="3138170"/>
                  <a:pt x="275590" y="3232150"/>
                  <a:pt x="369570" y="3346450"/>
                </a:cubicBezTo>
                <a:cubicBezTo>
                  <a:pt x="317500" y="3276600"/>
                  <a:pt x="207010" y="3422650"/>
                  <a:pt x="208280" y="3470910"/>
                </a:cubicBezTo>
                <a:cubicBezTo>
                  <a:pt x="210820" y="3557270"/>
                  <a:pt x="307340" y="3683000"/>
                  <a:pt x="350520" y="3755390"/>
                </a:cubicBezTo>
                <a:cubicBezTo>
                  <a:pt x="468630" y="3950970"/>
                  <a:pt x="617220" y="4137660"/>
                  <a:pt x="811530" y="4260850"/>
                </a:cubicBezTo>
                <a:cubicBezTo>
                  <a:pt x="944880" y="4345940"/>
                  <a:pt x="1061720" y="4173220"/>
                  <a:pt x="982980" y="4057650"/>
                </a:cubicBezTo>
                <a:cubicBezTo>
                  <a:pt x="1023620" y="4075430"/>
                  <a:pt x="1143000" y="3944620"/>
                  <a:pt x="1135380" y="3935730"/>
                </a:cubicBezTo>
                <a:cubicBezTo>
                  <a:pt x="1226820" y="4052570"/>
                  <a:pt x="1264920" y="4057650"/>
                  <a:pt x="1412240" y="4044950"/>
                </a:cubicBezTo>
                <a:cubicBezTo>
                  <a:pt x="1466850" y="4112260"/>
                  <a:pt x="1532890" y="4188460"/>
                  <a:pt x="1625600" y="4193540"/>
                </a:cubicBezTo>
                <a:cubicBezTo>
                  <a:pt x="2084070" y="4183380"/>
                  <a:pt x="1286510" y="3215640"/>
                  <a:pt x="1215390" y="3027680"/>
                </a:cubicBezTo>
                <a:cubicBezTo>
                  <a:pt x="1452880" y="3375660"/>
                  <a:pt x="1739900" y="3683000"/>
                  <a:pt x="1988820" y="4020820"/>
                </a:cubicBezTo>
                <a:cubicBezTo>
                  <a:pt x="2045970" y="4098290"/>
                  <a:pt x="2104390" y="4218940"/>
                  <a:pt x="2202180" y="4251960"/>
                </a:cubicBezTo>
                <a:cubicBezTo>
                  <a:pt x="2324100" y="4292600"/>
                  <a:pt x="2424430" y="4156710"/>
                  <a:pt x="2363470" y="4048760"/>
                </a:cubicBezTo>
                <a:cubicBezTo>
                  <a:pt x="2256790" y="3844290"/>
                  <a:pt x="2119630" y="3653790"/>
                  <a:pt x="2009140" y="3453130"/>
                </a:cubicBezTo>
                <a:cubicBezTo>
                  <a:pt x="2127250" y="3590290"/>
                  <a:pt x="2233930" y="3810000"/>
                  <a:pt x="2438400" y="3826510"/>
                </a:cubicBezTo>
                <a:cubicBezTo>
                  <a:pt x="2622550" y="3840480"/>
                  <a:pt x="2559050" y="3591560"/>
                  <a:pt x="2567940" y="3590290"/>
                </a:cubicBezTo>
                <a:cubicBezTo>
                  <a:pt x="2701290" y="3569970"/>
                  <a:pt x="2830830" y="3569970"/>
                  <a:pt x="2796540" y="3401060"/>
                </a:cubicBezTo>
                <a:cubicBezTo>
                  <a:pt x="2874010" y="3473450"/>
                  <a:pt x="2926080" y="3596640"/>
                  <a:pt x="3031490" y="3630930"/>
                </a:cubicBezTo>
                <a:cubicBezTo>
                  <a:pt x="3112770" y="3657600"/>
                  <a:pt x="3216910" y="3620770"/>
                  <a:pt x="3234690" y="3530600"/>
                </a:cubicBezTo>
                <a:cubicBezTo>
                  <a:pt x="3239770" y="3506470"/>
                  <a:pt x="3214370" y="3356610"/>
                  <a:pt x="3181350" y="3357880"/>
                </a:cubicBezTo>
                <a:cubicBezTo>
                  <a:pt x="3365500" y="3360420"/>
                  <a:pt x="3393440" y="3202940"/>
                  <a:pt x="3310890" y="3064510"/>
                </a:cubicBezTo>
                <a:cubicBezTo>
                  <a:pt x="3088640" y="2594610"/>
                  <a:pt x="2830830" y="2141220"/>
                  <a:pt x="2542540" y="1708150"/>
                </a:cubicBezTo>
                <a:cubicBezTo>
                  <a:pt x="2693670" y="1934210"/>
                  <a:pt x="2880360" y="2142490"/>
                  <a:pt x="3039110" y="2363470"/>
                </a:cubicBezTo>
                <a:cubicBezTo>
                  <a:pt x="3188970" y="2571750"/>
                  <a:pt x="3319780" y="2811780"/>
                  <a:pt x="3496310" y="2997200"/>
                </a:cubicBezTo>
                <a:cubicBezTo>
                  <a:pt x="3591560" y="3097530"/>
                  <a:pt x="3801110" y="3129280"/>
                  <a:pt x="3808730" y="2942590"/>
                </a:cubicBezTo>
                <a:cubicBezTo>
                  <a:pt x="3821430" y="2679700"/>
                  <a:pt x="3661410" y="2473960"/>
                  <a:pt x="3561080" y="2247900"/>
                </a:cubicBezTo>
                <a:cubicBezTo>
                  <a:pt x="3646170" y="2368550"/>
                  <a:pt x="3738880" y="2613660"/>
                  <a:pt x="3929380" y="2579370"/>
                </a:cubicBezTo>
                <a:cubicBezTo>
                  <a:pt x="4022090" y="2562860"/>
                  <a:pt x="4041140" y="2480310"/>
                  <a:pt x="4019550" y="2399030"/>
                </a:cubicBezTo>
                <a:cubicBezTo>
                  <a:pt x="3934460" y="2068830"/>
                  <a:pt x="3749040" y="1775460"/>
                  <a:pt x="3572510" y="1488440"/>
                </a:cubicBezTo>
                <a:cubicBezTo>
                  <a:pt x="3573780" y="1487170"/>
                  <a:pt x="3575050" y="1487170"/>
                  <a:pt x="3575050" y="1485900"/>
                </a:cubicBezTo>
                <a:cubicBezTo>
                  <a:pt x="3924300" y="1875790"/>
                  <a:pt x="4218940" y="1794510"/>
                  <a:pt x="3967480" y="1244600"/>
                </a:cubicBezTo>
                <a:cubicBezTo>
                  <a:pt x="3884930" y="1032510"/>
                  <a:pt x="3774440" y="576580"/>
                  <a:pt x="3503930" y="524510"/>
                </a:cubicBezTo>
                <a:cubicBezTo>
                  <a:pt x="3398520" y="504190"/>
                  <a:pt x="3241040" y="591820"/>
                  <a:pt x="3299460" y="716280"/>
                </a:cubicBezTo>
                <a:cubicBezTo>
                  <a:pt x="3322320" y="763270"/>
                  <a:pt x="3357880" y="855980"/>
                  <a:pt x="3394710" y="892810"/>
                </a:cubicBezTo>
                <a:cubicBezTo>
                  <a:pt x="3102610" y="629920"/>
                  <a:pt x="2857500" y="184150"/>
                  <a:pt x="2454910" y="86360"/>
                </a:cubicBezTo>
                <a:cubicBezTo>
                  <a:pt x="2346960" y="78740"/>
                  <a:pt x="2291080" y="193040"/>
                  <a:pt x="2322830" y="285750"/>
                </a:cubicBezTo>
                <a:cubicBezTo>
                  <a:pt x="2227580" y="205740"/>
                  <a:pt x="2061210" y="0"/>
                  <a:pt x="1915160" y="96520"/>
                </a:cubicBezTo>
                <a:cubicBezTo>
                  <a:pt x="1826260" y="158750"/>
                  <a:pt x="1870710" y="308610"/>
                  <a:pt x="1921510" y="377190"/>
                </a:cubicBezTo>
                <a:cubicBezTo>
                  <a:pt x="2254250" y="826770"/>
                  <a:pt x="2586990" y="1276350"/>
                  <a:pt x="2919730" y="1725930"/>
                </a:cubicBezTo>
                <a:cubicBezTo>
                  <a:pt x="2574290" y="1272540"/>
                  <a:pt x="2193290" y="834390"/>
                  <a:pt x="1780540" y="440690"/>
                </a:cubicBezTo>
                <a:cubicBezTo>
                  <a:pt x="1672590" y="341630"/>
                  <a:pt x="1424940" y="15240"/>
                  <a:pt x="1249680" y="135890"/>
                </a:cubicBezTo>
                <a:cubicBezTo>
                  <a:pt x="1016000" y="295910"/>
                  <a:pt x="1503680" y="732790"/>
                  <a:pt x="1602740" y="854710"/>
                </a:cubicBezTo>
                <a:cubicBezTo>
                  <a:pt x="1758950" y="1054100"/>
                  <a:pt x="1918970" y="1253490"/>
                  <a:pt x="2057400" y="1464310"/>
                </a:cubicBezTo>
                <a:cubicBezTo>
                  <a:pt x="1823720" y="1223010"/>
                  <a:pt x="1275080" y="469900"/>
                  <a:pt x="984250" y="419100"/>
                </a:cubicBezTo>
                <a:cubicBezTo>
                  <a:pt x="770890" y="407670"/>
                  <a:pt x="869950" y="675640"/>
                  <a:pt x="955040" y="769620"/>
                </a:cubicBezTo>
                <a:cubicBezTo>
                  <a:pt x="855980" y="683260"/>
                  <a:pt x="740410" y="622300"/>
                  <a:pt x="646430" y="727710"/>
                </a:cubicBezTo>
                <a:cubicBezTo>
                  <a:pt x="615950" y="762000"/>
                  <a:pt x="595630" y="906780"/>
                  <a:pt x="655320" y="929640"/>
                </a:cubicBezTo>
                <a:cubicBezTo>
                  <a:pt x="427990" y="844550"/>
                  <a:pt x="520700" y="1178560"/>
                  <a:pt x="471170" y="126238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1318" l="0" r="0" t="-2132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7"/>
          <p:cNvSpPr/>
          <p:nvPr/>
        </p:nvSpPr>
        <p:spPr>
          <a:xfrm rot="8169704">
            <a:off x="15001760" y="7604909"/>
            <a:ext cx="3453527" cy="4183789"/>
          </a:xfrm>
          <a:custGeom>
            <a:rect b="b" l="l" r="r" t="t"/>
            <a:pathLst>
              <a:path extrusionOk="0" h="4183789" w="3453527">
                <a:moveTo>
                  <a:pt x="3453527" y="4183789"/>
                </a:moveTo>
                <a:lnTo>
                  <a:pt x="0" y="4183789"/>
                </a:lnTo>
                <a:lnTo>
                  <a:pt x="0" y="0"/>
                </a:lnTo>
                <a:lnTo>
                  <a:pt x="3453527" y="0"/>
                </a:lnTo>
                <a:lnTo>
                  <a:pt x="3453527" y="418378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9" name="Google Shape;259;p17"/>
          <p:cNvSpPr/>
          <p:nvPr/>
        </p:nvSpPr>
        <p:spPr>
          <a:xfrm flipH="1" rot="-6365854">
            <a:off x="15807371" y="-1210353"/>
            <a:ext cx="2566139" cy="4114800"/>
          </a:xfrm>
          <a:custGeom>
            <a:rect b="b" l="l" r="r" t="t"/>
            <a:pathLst>
              <a:path extrusionOk="0" h="4114800" w="2566139">
                <a:moveTo>
                  <a:pt x="0" y="4114800"/>
                </a:moveTo>
                <a:lnTo>
                  <a:pt x="2566138" y="4114800"/>
                </a:lnTo>
                <a:lnTo>
                  <a:pt x="256613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0" name="Google Shape;260;p17"/>
          <p:cNvSpPr txBox="1"/>
          <p:nvPr/>
        </p:nvSpPr>
        <p:spPr>
          <a:xfrm>
            <a:off x="7010400" y="3518729"/>
            <a:ext cx="10681753" cy="24564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26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Thanks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298326" y="905584"/>
            <a:ext cx="7738244" cy="7971184"/>
          </a:xfrm>
          <a:custGeom>
            <a:rect b="b" l="l" r="r" t="t"/>
            <a:pathLst>
              <a:path extrusionOk="0" h="4345940" w="4218940">
                <a:moveTo>
                  <a:pt x="471170" y="1262380"/>
                </a:moveTo>
                <a:cubicBezTo>
                  <a:pt x="436880" y="1319530"/>
                  <a:pt x="2540" y="890270"/>
                  <a:pt x="52070" y="1285240"/>
                </a:cubicBezTo>
                <a:cubicBezTo>
                  <a:pt x="76200" y="1479550"/>
                  <a:pt x="265430" y="1691640"/>
                  <a:pt x="421640" y="1798320"/>
                </a:cubicBezTo>
                <a:cubicBezTo>
                  <a:pt x="299720" y="1714500"/>
                  <a:pt x="167640" y="1772920"/>
                  <a:pt x="181610" y="1921510"/>
                </a:cubicBezTo>
                <a:cubicBezTo>
                  <a:pt x="190500" y="2021840"/>
                  <a:pt x="241300" y="2127250"/>
                  <a:pt x="295910" y="2209800"/>
                </a:cubicBezTo>
                <a:cubicBezTo>
                  <a:pt x="383540" y="2344420"/>
                  <a:pt x="510540" y="2449830"/>
                  <a:pt x="591820" y="2586990"/>
                </a:cubicBezTo>
                <a:cubicBezTo>
                  <a:pt x="492760" y="2482850"/>
                  <a:pt x="396240" y="2338070"/>
                  <a:pt x="266700" y="2269490"/>
                </a:cubicBezTo>
                <a:cubicBezTo>
                  <a:pt x="13970" y="2132330"/>
                  <a:pt x="0" y="2400300"/>
                  <a:pt x="125730" y="2548890"/>
                </a:cubicBezTo>
                <a:cubicBezTo>
                  <a:pt x="331470" y="2790190"/>
                  <a:pt x="524510" y="3037840"/>
                  <a:pt x="697230" y="3303270"/>
                </a:cubicBezTo>
                <a:cubicBezTo>
                  <a:pt x="585470" y="3135630"/>
                  <a:pt x="405130" y="2904490"/>
                  <a:pt x="229870" y="2834640"/>
                </a:cubicBezTo>
                <a:cubicBezTo>
                  <a:pt x="119380" y="2790190"/>
                  <a:pt x="25400" y="2879090"/>
                  <a:pt x="64770" y="2993390"/>
                </a:cubicBezTo>
                <a:cubicBezTo>
                  <a:pt x="115570" y="3138170"/>
                  <a:pt x="275590" y="3232150"/>
                  <a:pt x="369570" y="3346450"/>
                </a:cubicBezTo>
                <a:cubicBezTo>
                  <a:pt x="317500" y="3276600"/>
                  <a:pt x="207010" y="3422650"/>
                  <a:pt x="208280" y="3470910"/>
                </a:cubicBezTo>
                <a:cubicBezTo>
                  <a:pt x="210820" y="3557270"/>
                  <a:pt x="307340" y="3683000"/>
                  <a:pt x="350520" y="3755390"/>
                </a:cubicBezTo>
                <a:cubicBezTo>
                  <a:pt x="468630" y="3950970"/>
                  <a:pt x="617220" y="4137660"/>
                  <a:pt x="811530" y="4260850"/>
                </a:cubicBezTo>
                <a:cubicBezTo>
                  <a:pt x="944880" y="4345940"/>
                  <a:pt x="1061720" y="4173220"/>
                  <a:pt x="982980" y="4057650"/>
                </a:cubicBezTo>
                <a:cubicBezTo>
                  <a:pt x="1023620" y="4075430"/>
                  <a:pt x="1143000" y="3944620"/>
                  <a:pt x="1135380" y="3935730"/>
                </a:cubicBezTo>
                <a:cubicBezTo>
                  <a:pt x="1226820" y="4052570"/>
                  <a:pt x="1264920" y="4057650"/>
                  <a:pt x="1412240" y="4044950"/>
                </a:cubicBezTo>
                <a:cubicBezTo>
                  <a:pt x="1466850" y="4112260"/>
                  <a:pt x="1532890" y="4188460"/>
                  <a:pt x="1625600" y="4193540"/>
                </a:cubicBezTo>
                <a:cubicBezTo>
                  <a:pt x="2084070" y="4183380"/>
                  <a:pt x="1286510" y="3215640"/>
                  <a:pt x="1215390" y="3027680"/>
                </a:cubicBezTo>
                <a:cubicBezTo>
                  <a:pt x="1452880" y="3375660"/>
                  <a:pt x="1739900" y="3683000"/>
                  <a:pt x="1988820" y="4020820"/>
                </a:cubicBezTo>
                <a:cubicBezTo>
                  <a:pt x="2045970" y="4098290"/>
                  <a:pt x="2104390" y="4218940"/>
                  <a:pt x="2202180" y="4251960"/>
                </a:cubicBezTo>
                <a:cubicBezTo>
                  <a:pt x="2324100" y="4292600"/>
                  <a:pt x="2424430" y="4156710"/>
                  <a:pt x="2363470" y="4048760"/>
                </a:cubicBezTo>
                <a:cubicBezTo>
                  <a:pt x="2256790" y="3844290"/>
                  <a:pt x="2119630" y="3653790"/>
                  <a:pt x="2009140" y="3453130"/>
                </a:cubicBezTo>
                <a:cubicBezTo>
                  <a:pt x="2127250" y="3590290"/>
                  <a:pt x="2233930" y="3810000"/>
                  <a:pt x="2438400" y="3826510"/>
                </a:cubicBezTo>
                <a:cubicBezTo>
                  <a:pt x="2622550" y="3840480"/>
                  <a:pt x="2559050" y="3591560"/>
                  <a:pt x="2567940" y="3590290"/>
                </a:cubicBezTo>
                <a:cubicBezTo>
                  <a:pt x="2701290" y="3569970"/>
                  <a:pt x="2830830" y="3569970"/>
                  <a:pt x="2796540" y="3401060"/>
                </a:cubicBezTo>
                <a:cubicBezTo>
                  <a:pt x="2874010" y="3473450"/>
                  <a:pt x="2926080" y="3596640"/>
                  <a:pt x="3031490" y="3630930"/>
                </a:cubicBezTo>
                <a:cubicBezTo>
                  <a:pt x="3112770" y="3657600"/>
                  <a:pt x="3216910" y="3620770"/>
                  <a:pt x="3234690" y="3530600"/>
                </a:cubicBezTo>
                <a:cubicBezTo>
                  <a:pt x="3239770" y="3506470"/>
                  <a:pt x="3214370" y="3356610"/>
                  <a:pt x="3181350" y="3357880"/>
                </a:cubicBezTo>
                <a:cubicBezTo>
                  <a:pt x="3365500" y="3360420"/>
                  <a:pt x="3393440" y="3202940"/>
                  <a:pt x="3310890" y="3064510"/>
                </a:cubicBezTo>
                <a:cubicBezTo>
                  <a:pt x="3088640" y="2594610"/>
                  <a:pt x="2830830" y="2141220"/>
                  <a:pt x="2542540" y="1708150"/>
                </a:cubicBezTo>
                <a:cubicBezTo>
                  <a:pt x="2693670" y="1934210"/>
                  <a:pt x="2880360" y="2142490"/>
                  <a:pt x="3039110" y="2363470"/>
                </a:cubicBezTo>
                <a:cubicBezTo>
                  <a:pt x="3188970" y="2571750"/>
                  <a:pt x="3319780" y="2811780"/>
                  <a:pt x="3496310" y="2997200"/>
                </a:cubicBezTo>
                <a:cubicBezTo>
                  <a:pt x="3591560" y="3097530"/>
                  <a:pt x="3801110" y="3129280"/>
                  <a:pt x="3808730" y="2942590"/>
                </a:cubicBezTo>
                <a:cubicBezTo>
                  <a:pt x="3821430" y="2679700"/>
                  <a:pt x="3661410" y="2473960"/>
                  <a:pt x="3561080" y="2247900"/>
                </a:cubicBezTo>
                <a:cubicBezTo>
                  <a:pt x="3646170" y="2368550"/>
                  <a:pt x="3738880" y="2613660"/>
                  <a:pt x="3929380" y="2579370"/>
                </a:cubicBezTo>
                <a:cubicBezTo>
                  <a:pt x="4022090" y="2562860"/>
                  <a:pt x="4041140" y="2480310"/>
                  <a:pt x="4019550" y="2399030"/>
                </a:cubicBezTo>
                <a:cubicBezTo>
                  <a:pt x="3934460" y="2068830"/>
                  <a:pt x="3749040" y="1775460"/>
                  <a:pt x="3572510" y="1488440"/>
                </a:cubicBezTo>
                <a:cubicBezTo>
                  <a:pt x="3573780" y="1487170"/>
                  <a:pt x="3575050" y="1487170"/>
                  <a:pt x="3575050" y="1485900"/>
                </a:cubicBezTo>
                <a:cubicBezTo>
                  <a:pt x="3924300" y="1875790"/>
                  <a:pt x="4218940" y="1794510"/>
                  <a:pt x="3967480" y="1244600"/>
                </a:cubicBezTo>
                <a:cubicBezTo>
                  <a:pt x="3884930" y="1032510"/>
                  <a:pt x="3774440" y="576580"/>
                  <a:pt x="3503930" y="524510"/>
                </a:cubicBezTo>
                <a:cubicBezTo>
                  <a:pt x="3398520" y="504190"/>
                  <a:pt x="3241040" y="591820"/>
                  <a:pt x="3299460" y="716280"/>
                </a:cubicBezTo>
                <a:cubicBezTo>
                  <a:pt x="3322320" y="763270"/>
                  <a:pt x="3357880" y="855980"/>
                  <a:pt x="3394710" y="892810"/>
                </a:cubicBezTo>
                <a:cubicBezTo>
                  <a:pt x="3102610" y="629920"/>
                  <a:pt x="2857500" y="184150"/>
                  <a:pt x="2454910" y="86360"/>
                </a:cubicBezTo>
                <a:cubicBezTo>
                  <a:pt x="2346960" y="78740"/>
                  <a:pt x="2291080" y="193040"/>
                  <a:pt x="2322830" y="285750"/>
                </a:cubicBezTo>
                <a:cubicBezTo>
                  <a:pt x="2227580" y="205740"/>
                  <a:pt x="2061210" y="0"/>
                  <a:pt x="1915160" y="96520"/>
                </a:cubicBezTo>
                <a:cubicBezTo>
                  <a:pt x="1826260" y="158750"/>
                  <a:pt x="1870710" y="308610"/>
                  <a:pt x="1921510" y="377190"/>
                </a:cubicBezTo>
                <a:cubicBezTo>
                  <a:pt x="2254250" y="826770"/>
                  <a:pt x="2586990" y="1276350"/>
                  <a:pt x="2919730" y="1725930"/>
                </a:cubicBezTo>
                <a:cubicBezTo>
                  <a:pt x="2574290" y="1272540"/>
                  <a:pt x="2193290" y="834390"/>
                  <a:pt x="1780540" y="440690"/>
                </a:cubicBezTo>
                <a:cubicBezTo>
                  <a:pt x="1672590" y="341630"/>
                  <a:pt x="1424940" y="15240"/>
                  <a:pt x="1249680" y="135890"/>
                </a:cubicBezTo>
                <a:cubicBezTo>
                  <a:pt x="1016000" y="295910"/>
                  <a:pt x="1503680" y="732790"/>
                  <a:pt x="1602740" y="854710"/>
                </a:cubicBezTo>
                <a:cubicBezTo>
                  <a:pt x="1758950" y="1054100"/>
                  <a:pt x="1918970" y="1253490"/>
                  <a:pt x="2057400" y="1464310"/>
                </a:cubicBezTo>
                <a:cubicBezTo>
                  <a:pt x="1823720" y="1223010"/>
                  <a:pt x="1275080" y="469900"/>
                  <a:pt x="984250" y="419100"/>
                </a:cubicBezTo>
                <a:cubicBezTo>
                  <a:pt x="770890" y="407670"/>
                  <a:pt x="869950" y="675640"/>
                  <a:pt x="955040" y="769620"/>
                </a:cubicBezTo>
                <a:cubicBezTo>
                  <a:pt x="855980" y="683260"/>
                  <a:pt x="740410" y="622300"/>
                  <a:pt x="646430" y="727710"/>
                </a:cubicBezTo>
                <a:cubicBezTo>
                  <a:pt x="615950" y="762000"/>
                  <a:pt x="595630" y="906780"/>
                  <a:pt x="655320" y="929640"/>
                </a:cubicBezTo>
                <a:cubicBezTo>
                  <a:pt x="427990" y="844550"/>
                  <a:pt x="520700" y="1178560"/>
                  <a:pt x="471170" y="126238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9311" r="-18067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9952050" y="905575"/>
            <a:ext cx="574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7714046" y="2117292"/>
            <a:ext cx="10221600" cy="6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6336" lvl="0" marL="45720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Suggestions of the Countries where Zomato can open newer Restaurants.</a:t>
            </a:r>
            <a:endParaRPr sz="2799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336" lvl="0" marL="45720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Suggestions of the cities in suggested countries.</a:t>
            </a:r>
            <a:endParaRPr sz="2799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336" lvl="0" marL="45720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Analyze the quality regarding ratings for restaurants that are already present in the countries.</a:t>
            </a:r>
            <a:endParaRPr sz="2799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336" lvl="0" marL="45720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Analyze the expenditure on food.</a:t>
            </a:r>
            <a:endParaRPr sz="2799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336" lvl="0" marL="45720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Analyze the competitors.</a:t>
            </a:r>
            <a:endParaRPr sz="2799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336" lvl="0" marL="45720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Analyze the cuisines that need to be focuse.</a:t>
            </a:r>
            <a:endParaRPr sz="2799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336" lvl="0" marL="45720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Analyze the trends of the Online deliveries and table bookings.</a:t>
            </a:r>
            <a:endParaRPr sz="2799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336" lvl="0" marL="45720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Analyze the rates of the cuisines.</a:t>
            </a:r>
            <a:endParaRPr sz="2799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2"/>
          <p:cNvSpPr/>
          <p:nvPr/>
        </p:nvSpPr>
        <p:spPr>
          <a:xfrm flipH="1" rot="-7398052">
            <a:off x="-480007" y="8162239"/>
            <a:ext cx="2476664" cy="3000364"/>
          </a:xfrm>
          <a:custGeom>
            <a:rect b="b" l="l" r="r" t="t"/>
            <a:pathLst>
              <a:path extrusionOk="0" h="3000364" w="2476664">
                <a:moveTo>
                  <a:pt x="0" y="3000364"/>
                </a:moveTo>
                <a:lnTo>
                  <a:pt x="2476664" y="3000364"/>
                </a:lnTo>
                <a:lnTo>
                  <a:pt x="2476664" y="0"/>
                </a:lnTo>
                <a:lnTo>
                  <a:pt x="0" y="0"/>
                </a:lnTo>
                <a:lnTo>
                  <a:pt x="0" y="3000364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2"/>
          <p:cNvSpPr/>
          <p:nvPr/>
        </p:nvSpPr>
        <p:spPr>
          <a:xfrm flipH="1" rot="3141349">
            <a:off x="16496186" y="-627948"/>
            <a:ext cx="2312524" cy="2801516"/>
          </a:xfrm>
          <a:custGeom>
            <a:rect b="b" l="l" r="r" t="t"/>
            <a:pathLst>
              <a:path extrusionOk="0" h="2801516" w="2312524">
                <a:moveTo>
                  <a:pt x="0" y="2801515"/>
                </a:moveTo>
                <a:lnTo>
                  <a:pt x="2312524" y="2801515"/>
                </a:lnTo>
                <a:lnTo>
                  <a:pt x="2312524" y="0"/>
                </a:lnTo>
                <a:lnTo>
                  <a:pt x="0" y="0"/>
                </a:lnTo>
                <a:lnTo>
                  <a:pt x="0" y="280151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7596000" y="405700"/>
            <a:ext cx="3442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5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i="0" lang="en-US" sz="3500" u="none" cap="none" strike="noStrike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Data Overview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1743475" y="1126500"/>
            <a:ext cx="15799800" cy="8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670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Raw Data having 20 attributes.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70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Modified Data having 24 attributes.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70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Description: Contains restaurant information like name, location, cuisine, pricing, and ratings.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70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Country Description having 6 attributes.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70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Description: Provides country details such as code, name, currency, and symbol.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8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Data Cleaning and Preprocessing: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70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Adjustments made to restaurant names, locality, and date formats.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70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Handling missing or inconsistent values.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70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Incorporating country information using lookup functions.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70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and removal of special characters.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70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Updating average cost for two and cuisines based on specific criteria.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706" lvl="1" marL="6261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Conditional formatting to highlight underserved markets for potential restaurant openings.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 flipH="1" rot="-7398052">
            <a:off x="-317506" y="8578589"/>
            <a:ext cx="2047259" cy="2480160"/>
          </a:xfrm>
          <a:custGeom>
            <a:rect b="b" l="l" r="r" t="t"/>
            <a:pathLst>
              <a:path extrusionOk="0" h="2480160" w="2047259">
                <a:moveTo>
                  <a:pt x="0" y="2480160"/>
                </a:moveTo>
                <a:lnTo>
                  <a:pt x="2047259" y="2480160"/>
                </a:lnTo>
                <a:lnTo>
                  <a:pt x="2047259" y="0"/>
                </a:lnTo>
                <a:lnTo>
                  <a:pt x="0" y="0"/>
                </a:lnTo>
                <a:lnTo>
                  <a:pt x="0" y="248016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3"/>
          <p:cNvSpPr/>
          <p:nvPr/>
        </p:nvSpPr>
        <p:spPr>
          <a:xfrm flipH="1" rot="2596073">
            <a:off x="16696485" y="-564985"/>
            <a:ext cx="2047259" cy="2480160"/>
          </a:xfrm>
          <a:custGeom>
            <a:rect b="b" l="l" r="r" t="t"/>
            <a:pathLst>
              <a:path extrusionOk="0" h="2480160" w="2047259">
                <a:moveTo>
                  <a:pt x="0" y="2480160"/>
                </a:moveTo>
                <a:lnTo>
                  <a:pt x="2047259" y="2480160"/>
                </a:lnTo>
                <a:lnTo>
                  <a:pt x="2047259" y="0"/>
                </a:lnTo>
                <a:lnTo>
                  <a:pt x="0" y="0"/>
                </a:lnTo>
                <a:lnTo>
                  <a:pt x="0" y="248016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fc60a5e5c_0_2"/>
          <p:cNvSpPr txBox="1"/>
          <p:nvPr/>
        </p:nvSpPr>
        <p:spPr>
          <a:xfrm>
            <a:off x="4027350" y="2090125"/>
            <a:ext cx="10233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Analysis – Opening New Restaurants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2bfc60a5e5c_0_2"/>
          <p:cNvSpPr txBox="1"/>
          <p:nvPr/>
        </p:nvSpPr>
        <p:spPr>
          <a:xfrm>
            <a:off x="4393050" y="2995650"/>
            <a:ext cx="9501900" cy="49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6336" lvl="0" marL="45720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Analyzing countries with less competition.</a:t>
            </a:r>
            <a:endParaRPr sz="2799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336" lvl="0" marL="45720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Cities and states for opening new restaurants.</a:t>
            </a:r>
            <a:endParaRPr sz="2799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336" lvl="0" marL="45720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Rating in suggested countries.</a:t>
            </a:r>
            <a:endParaRPr sz="2799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336" lvl="0" marL="45720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Expenditure on food in suggested countries.</a:t>
            </a:r>
            <a:endParaRPr sz="2799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336" lvl="0" marL="45720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Competitor.</a:t>
            </a:r>
            <a:endParaRPr sz="2799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336" lvl="0" marL="45720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Cuisines.</a:t>
            </a:r>
            <a:endParaRPr sz="2799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336" lvl="0" marL="45720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Online booking / Table Deliveries.</a:t>
            </a:r>
            <a:endParaRPr sz="2799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336" lvl="0" marL="45720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7A7B7B"/>
              </a:buClr>
              <a:buSzPts val="2799"/>
              <a:buFont typeface="Montserrat"/>
              <a:buChar char="●"/>
            </a:pPr>
            <a:r>
              <a:rPr lang="en-US" sz="2799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Correlation between rates of cuisines and ratings.</a:t>
            </a:r>
            <a:endParaRPr sz="2799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g2bfc60a5e5c_0_2"/>
          <p:cNvSpPr/>
          <p:nvPr/>
        </p:nvSpPr>
        <p:spPr>
          <a:xfrm flipH="1" rot="-7402332">
            <a:off x="-479841" y="8160009"/>
            <a:ext cx="2476323" cy="2999951"/>
          </a:xfrm>
          <a:custGeom>
            <a:rect b="b" l="l" r="r" t="t"/>
            <a:pathLst>
              <a:path extrusionOk="0" h="3000364" w="2476664">
                <a:moveTo>
                  <a:pt x="0" y="3000364"/>
                </a:moveTo>
                <a:lnTo>
                  <a:pt x="2476664" y="3000364"/>
                </a:lnTo>
                <a:lnTo>
                  <a:pt x="2476664" y="0"/>
                </a:lnTo>
                <a:lnTo>
                  <a:pt x="0" y="0"/>
                </a:lnTo>
                <a:lnTo>
                  <a:pt x="0" y="3000364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g2bfc60a5e5c_0_2"/>
          <p:cNvSpPr/>
          <p:nvPr/>
        </p:nvSpPr>
        <p:spPr>
          <a:xfrm flipH="1" rot="8100000">
            <a:off x="16640880" y="8258450"/>
            <a:ext cx="2313810" cy="2803074"/>
          </a:xfrm>
          <a:custGeom>
            <a:rect b="b" l="l" r="r" t="t"/>
            <a:pathLst>
              <a:path extrusionOk="0" h="2801516" w="2312524">
                <a:moveTo>
                  <a:pt x="0" y="2801515"/>
                </a:moveTo>
                <a:lnTo>
                  <a:pt x="2312524" y="2801515"/>
                </a:lnTo>
                <a:lnTo>
                  <a:pt x="2312524" y="0"/>
                </a:lnTo>
                <a:lnTo>
                  <a:pt x="0" y="0"/>
                </a:lnTo>
                <a:lnTo>
                  <a:pt x="0" y="280151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g2bfc60a5e5c_0_2"/>
          <p:cNvSpPr/>
          <p:nvPr/>
        </p:nvSpPr>
        <p:spPr>
          <a:xfrm rot="6110660">
            <a:off x="-182779" y="-963296"/>
            <a:ext cx="2562969" cy="4109718"/>
          </a:xfrm>
          <a:custGeom>
            <a:rect b="b" l="l" r="r" t="t"/>
            <a:pathLst>
              <a:path extrusionOk="0" h="4114800" w="2566139">
                <a:moveTo>
                  <a:pt x="0" y="0"/>
                </a:moveTo>
                <a:lnTo>
                  <a:pt x="2566139" y="0"/>
                </a:lnTo>
                <a:lnTo>
                  <a:pt x="25661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6" name="Google Shape;116;g2bfc60a5e5c_0_2"/>
          <p:cNvSpPr/>
          <p:nvPr/>
        </p:nvSpPr>
        <p:spPr>
          <a:xfrm flipH="1" rot="-6367356">
            <a:off x="15387828" y="-676999"/>
            <a:ext cx="2564350" cy="4111931"/>
          </a:xfrm>
          <a:custGeom>
            <a:rect b="b" l="l" r="r" t="t"/>
            <a:pathLst>
              <a:path extrusionOk="0" h="4114800" w="2566139">
                <a:moveTo>
                  <a:pt x="0" y="4114800"/>
                </a:moveTo>
                <a:lnTo>
                  <a:pt x="2566138" y="4114800"/>
                </a:lnTo>
                <a:lnTo>
                  <a:pt x="256613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/>
          <p:nvPr/>
        </p:nvSpPr>
        <p:spPr>
          <a:xfrm flipH="1" rot="-7398052">
            <a:off x="-398283" y="8011148"/>
            <a:ext cx="2439219" cy="2955001"/>
          </a:xfrm>
          <a:custGeom>
            <a:rect b="b" l="l" r="r" t="t"/>
            <a:pathLst>
              <a:path extrusionOk="0" h="2955001" w="2439219">
                <a:moveTo>
                  <a:pt x="0" y="2955001"/>
                </a:moveTo>
                <a:lnTo>
                  <a:pt x="2439218" y="2955001"/>
                </a:lnTo>
                <a:lnTo>
                  <a:pt x="2439218" y="0"/>
                </a:lnTo>
                <a:lnTo>
                  <a:pt x="0" y="0"/>
                </a:lnTo>
                <a:lnTo>
                  <a:pt x="0" y="295500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8"/>
          <p:cNvSpPr/>
          <p:nvPr/>
        </p:nvSpPr>
        <p:spPr>
          <a:xfrm rot="6111968">
            <a:off x="266382" y="-736399"/>
            <a:ext cx="2566139" cy="4114800"/>
          </a:xfrm>
          <a:custGeom>
            <a:rect b="b" l="l" r="r" t="t"/>
            <a:pathLst>
              <a:path extrusionOk="0" h="4114800" w="2566139">
                <a:moveTo>
                  <a:pt x="0" y="0"/>
                </a:moveTo>
                <a:lnTo>
                  <a:pt x="2566139" y="0"/>
                </a:lnTo>
                <a:lnTo>
                  <a:pt x="25661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8"/>
          <p:cNvSpPr/>
          <p:nvPr/>
        </p:nvSpPr>
        <p:spPr>
          <a:xfrm rot="8247963">
            <a:off x="16039691" y="8244810"/>
            <a:ext cx="2439219" cy="2955001"/>
          </a:xfrm>
          <a:custGeom>
            <a:rect b="b" l="l" r="r" t="t"/>
            <a:pathLst>
              <a:path extrusionOk="0" h="2955001" w="2439219">
                <a:moveTo>
                  <a:pt x="2439218" y="2955001"/>
                </a:moveTo>
                <a:lnTo>
                  <a:pt x="0" y="2955001"/>
                </a:lnTo>
                <a:lnTo>
                  <a:pt x="0" y="0"/>
                </a:lnTo>
                <a:lnTo>
                  <a:pt x="2439218" y="0"/>
                </a:lnTo>
                <a:lnTo>
                  <a:pt x="2439218" y="295500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8"/>
          <p:cNvSpPr/>
          <p:nvPr/>
        </p:nvSpPr>
        <p:spPr>
          <a:xfrm flipH="1" rot="-6362861">
            <a:off x="15541847" y="-859506"/>
            <a:ext cx="2566139" cy="4114800"/>
          </a:xfrm>
          <a:custGeom>
            <a:rect b="b" l="l" r="r" t="t"/>
            <a:pathLst>
              <a:path extrusionOk="0" h="4114800" w="2566139">
                <a:moveTo>
                  <a:pt x="2566139" y="0"/>
                </a:moveTo>
                <a:lnTo>
                  <a:pt x="0" y="0"/>
                </a:lnTo>
                <a:lnTo>
                  <a:pt x="0" y="4114800"/>
                </a:lnTo>
                <a:lnTo>
                  <a:pt x="2566139" y="4114800"/>
                </a:lnTo>
                <a:lnTo>
                  <a:pt x="2566139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8"/>
          <p:cNvSpPr txBox="1"/>
          <p:nvPr/>
        </p:nvSpPr>
        <p:spPr>
          <a:xfrm>
            <a:off x="7699127" y="343200"/>
            <a:ext cx="300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73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i="0" lang="en-US" sz="5400" u="none" cap="none" strike="noStrike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2725828" y="2609893"/>
            <a:ext cx="14122200" cy="52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New Restaurant Locations:</a:t>
            </a:r>
            <a:endParaRPr b="1" i="0" sz="2900" u="none" cap="none" strike="noStrike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Selection of countries has been done on two basis</a:t>
            </a:r>
            <a:endParaRPr b="1" sz="260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600"/>
              <a:buChar char="●"/>
            </a:pPr>
            <a:r>
              <a:rPr lang="en-US" sz="2600">
                <a:solidFill>
                  <a:srgbClr val="888888"/>
                </a:solidFill>
              </a:rPr>
              <a:t>Less Competition</a:t>
            </a:r>
            <a:endParaRPr sz="2600">
              <a:solidFill>
                <a:srgbClr val="888888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Char char="●"/>
            </a:pPr>
            <a:r>
              <a:rPr lang="en-US" sz="2600">
                <a:solidFill>
                  <a:srgbClr val="888888"/>
                </a:solidFill>
              </a:rPr>
              <a:t>The ratings are average in suggested countries – this has been taken into consideration as this shows that the customers are not satisfied with the restaurants present there</a:t>
            </a:r>
            <a:endParaRPr sz="26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sz="290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sz="290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sz="290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2407" y="5601500"/>
            <a:ext cx="6525650" cy="41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/>
          <p:nvPr/>
        </p:nvSpPr>
        <p:spPr>
          <a:xfrm flipH="1" rot="-7398052">
            <a:off x="-398283" y="8011148"/>
            <a:ext cx="2439219" cy="2955001"/>
          </a:xfrm>
          <a:custGeom>
            <a:rect b="b" l="l" r="r" t="t"/>
            <a:pathLst>
              <a:path extrusionOk="0" h="2955001" w="2439219">
                <a:moveTo>
                  <a:pt x="0" y="2955001"/>
                </a:moveTo>
                <a:lnTo>
                  <a:pt x="2439218" y="2955001"/>
                </a:lnTo>
                <a:lnTo>
                  <a:pt x="2439218" y="0"/>
                </a:lnTo>
                <a:lnTo>
                  <a:pt x="0" y="0"/>
                </a:lnTo>
                <a:lnTo>
                  <a:pt x="0" y="295500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9"/>
          <p:cNvSpPr/>
          <p:nvPr/>
        </p:nvSpPr>
        <p:spPr>
          <a:xfrm rot="6111968">
            <a:off x="266382" y="-736399"/>
            <a:ext cx="2566139" cy="4114800"/>
          </a:xfrm>
          <a:custGeom>
            <a:rect b="b" l="l" r="r" t="t"/>
            <a:pathLst>
              <a:path extrusionOk="0" h="4114800" w="2566139">
                <a:moveTo>
                  <a:pt x="0" y="0"/>
                </a:moveTo>
                <a:lnTo>
                  <a:pt x="2566139" y="0"/>
                </a:lnTo>
                <a:lnTo>
                  <a:pt x="25661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9"/>
          <p:cNvSpPr/>
          <p:nvPr/>
        </p:nvSpPr>
        <p:spPr>
          <a:xfrm rot="8247963">
            <a:off x="16039691" y="8244810"/>
            <a:ext cx="2439219" cy="2955001"/>
          </a:xfrm>
          <a:custGeom>
            <a:rect b="b" l="l" r="r" t="t"/>
            <a:pathLst>
              <a:path extrusionOk="0" h="2955001" w="2439219">
                <a:moveTo>
                  <a:pt x="2439218" y="2955001"/>
                </a:moveTo>
                <a:lnTo>
                  <a:pt x="0" y="2955001"/>
                </a:lnTo>
                <a:lnTo>
                  <a:pt x="0" y="0"/>
                </a:lnTo>
                <a:lnTo>
                  <a:pt x="2439218" y="0"/>
                </a:lnTo>
                <a:lnTo>
                  <a:pt x="2439218" y="295500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9"/>
          <p:cNvSpPr/>
          <p:nvPr/>
        </p:nvSpPr>
        <p:spPr>
          <a:xfrm flipH="1" rot="-6362861">
            <a:off x="15541847" y="-859506"/>
            <a:ext cx="2566139" cy="4114800"/>
          </a:xfrm>
          <a:custGeom>
            <a:rect b="b" l="l" r="r" t="t"/>
            <a:pathLst>
              <a:path extrusionOk="0" h="4114800" w="2566139">
                <a:moveTo>
                  <a:pt x="2566139" y="0"/>
                </a:moveTo>
                <a:lnTo>
                  <a:pt x="0" y="0"/>
                </a:lnTo>
                <a:lnTo>
                  <a:pt x="0" y="4114800"/>
                </a:lnTo>
                <a:lnTo>
                  <a:pt x="2566139" y="4114800"/>
                </a:lnTo>
                <a:lnTo>
                  <a:pt x="2566139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9"/>
          <p:cNvSpPr txBox="1"/>
          <p:nvPr/>
        </p:nvSpPr>
        <p:spPr>
          <a:xfrm>
            <a:off x="7702918" y="507875"/>
            <a:ext cx="291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73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i="0" lang="en-US" sz="5400" u="none" cap="none" strike="noStrike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3676003" y="1713618"/>
            <a:ext cx="14122200" cy="6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lang="en-US" sz="290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States and Cities for New Restaurants:</a:t>
            </a:r>
            <a:endParaRPr>
              <a:solidFill>
                <a:schemeClr val="dk1"/>
              </a:solidFill>
            </a:endParaRPr>
          </a:p>
          <a:p>
            <a:pPr indent="-4000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Montserrat"/>
              <a:buChar char="•"/>
            </a:pPr>
            <a:r>
              <a:rPr lang="en-US" sz="2700">
                <a:solidFill>
                  <a:srgbClr val="888888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Australia - Mayfield, Montville, Paynesville</a:t>
            </a:r>
            <a:endParaRPr sz="2700">
              <a:solidFill>
                <a:srgbClr val="888888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Montserrat"/>
              <a:buChar char="•"/>
            </a:pPr>
            <a:r>
              <a:rPr lang="en-US" sz="2700">
                <a:solidFill>
                  <a:srgbClr val="888888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Canada - Consort</a:t>
            </a:r>
            <a:endParaRPr sz="2700">
              <a:solidFill>
                <a:srgbClr val="888888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Montserrat"/>
              <a:buChar char="•"/>
            </a:pPr>
            <a:r>
              <a:rPr lang="en-US" sz="2700">
                <a:solidFill>
                  <a:srgbClr val="888888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Singapore - Singapore</a:t>
            </a:r>
            <a:endParaRPr sz="2700">
              <a:solidFill>
                <a:srgbClr val="888888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Montserrat"/>
              <a:buChar char="•"/>
            </a:pPr>
            <a:r>
              <a:rPr lang="en-US" sz="2700">
                <a:solidFill>
                  <a:srgbClr val="888888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Sri Lanka - Colombo</a:t>
            </a:r>
            <a:endParaRPr sz="2700">
              <a:solidFill>
                <a:srgbClr val="888888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Average Rating of Restaurants in Suggested Countries:</a:t>
            </a:r>
            <a:endParaRPr b="1" sz="290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700"/>
              <a:buChar char="●"/>
            </a:pPr>
            <a:r>
              <a:rPr lang="en-US" sz="2700">
                <a:solidFill>
                  <a:srgbClr val="888888"/>
                </a:solidFill>
              </a:rPr>
              <a:t>The ratings in the selected countries are in the range of 3.6 to 3.9. It shows that the customer are not fully satisfied their with the restaurant</a:t>
            </a:r>
            <a:endParaRPr sz="2700">
              <a:solidFill>
                <a:srgbClr val="888888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Char char="●"/>
            </a:pPr>
            <a:r>
              <a:rPr lang="en-US" sz="2700">
                <a:solidFill>
                  <a:srgbClr val="888888"/>
                </a:solidFill>
              </a:rPr>
              <a:t>Hence we have the best chances to grow if we will provide them the good quality of food and service</a:t>
            </a:r>
            <a:endParaRPr sz="27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sz="290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7825" y="6777200"/>
            <a:ext cx="8166206" cy="33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36025" y="6777199"/>
            <a:ext cx="4162464" cy="33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/>
          <p:nvPr/>
        </p:nvSpPr>
        <p:spPr>
          <a:xfrm flipH="1" rot="-7398052">
            <a:off x="-398283" y="8011148"/>
            <a:ext cx="2439219" cy="2955001"/>
          </a:xfrm>
          <a:custGeom>
            <a:rect b="b" l="l" r="r" t="t"/>
            <a:pathLst>
              <a:path extrusionOk="0" h="2955001" w="2439219">
                <a:moveTo>
                  <a:pt x="0" y="2955001"/>
                </a:moveTo>
                <a:lnTo>
                  <a:pt x="2439218" y="2955001"/>
                </a:lnTo>
                <a:lnTo>
                  <a:pt x="2439218" y="0"/>
                </a:lnTo>
                <a:lnTo>
                  <a:pt x="0" y="0"/>
                </a:lnTo>
                <a:lnTo>
                  <a:pt x="0" y="295500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10"/>
          <p:cNvSpPr/>
          <p:nvPr/>
        </p:nvSpPr>
        <p:spPr>
          <a:xfrm rot="6111968">
            <a:off x="266382" y="-736399"/>
            <a:ext cx="2566139" cy="4114800"/>
          </a:xfrm>
          <a:custGeom>
            <a:rect b="b" l="l" r="r" t="t"/>
            <a:pathLst>
              <a:path extrusionOk="0" h="4114800" w="2566139">
                <a:moveTo>
                  <a:pt x="0" y="0"/>
                </a:moveTo>
                <a:lnTo>
                  <a:pt x="2566139" y="0"/>
                </a:lnTo>
                <a:lnTo>
                  <a:pt x="25661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10"/>
          <p:cNvSpPr/>
          <p:nvPr/>
        </p:nvSpPr>
        <p:spPr>
          <a:xfrm rot="8247963">
            <a:off x="16321530" y="8315270"/>
            <a:ext cx="2439219" cy="2955001"/>
          </a:xfrm>
          <a:custGeom>
            <a:rect b="b" l="l" r="r" t="t"/>
            <a:pathLst>
              <a:path extrusionOk="0" h="2955001" w="2439219">
                <a:moveTo>
                  <a:pt x="2439219" y="2955001"/>
                </a:moveTo>
                <a:lnTo>
                  <a:pt x="0" y="2955001"/>
                </a:lnTo>
                <a:lnTo>
                  <a:pt x="0" y="0"/>
                </a:lnTo>
                <a:lnTo>
                  <a:pt x="2439219" y="0"/>
                </a:lnTo>
                <a:lnTo>
                  <a:pt x="2439219" y="295500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10"/>
          <p:cNvSpPr/>
          <p:nvPr/>
        </p:nvSpPr>
        <p:spPr>
          <a:xfrm flipH="1" rot="-6362861">
            <a:off x="15541847" y="-859506"/>
            <a:ext cx="2566139" cy="4114800"/>
          </a:xfrm>
          <a:custGeom>
            <a:rect b="b" l="l" r="r" t="t"/>
            <a:pathLst>
              <a:path extrusionOk="0" h="4114800" w="2566139">
                <a:moveTo>
                  <a:pt x="2566139" y="0"/>
                </a:moveTo>
                <a:lnTo>
                  <a:pt x="0" y="0"/>
                </a:lnTo>
                <a:lnTo>
                  <a:pt x="0" y="4114800"/>
                </a:lnTo>
                <a:lnTo>
                  <a:pt x="2566139" y="4114800"/>
                </a:lnTo>
                <a:lnTo>
                  <a:pt x="2566139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10"/>
          <p:cNvSpPr txBox="1"/>
          <p:nvPr/>
        </p:nvSpPr>
        <p:spPr>
          <a:xfrm>
            <a:off x="7740120" y="384775"/>
            <a:ext cx="283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73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i="0" lang="en-US" sz="5400" u="none" cap="none" strike="noStrike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5106264" y="2360525"/>
            <a:ext cx="8107200" cy="6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Competitor Analysis: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Restaurants name – Biggest competitor</a:t>
            </a:r>
            <a:endParaRPr b="1" sz="290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1918 Bistro &amp; Grill</a:t>
            </a:r>
            <a:endParaRPr sz="260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Bridge Road Brewer</a:t>
            </a:r>
            <a:endParaRPr sz="260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Lake House restaurants</a:t>
            </a:r>
            <a:endParaRPr sz="260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Simply Strawberries by jagro</a:t>
            </a:r>
            <a:endParaRPr sz="260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Al’frank Cookies</a:t>
            </a:r>
            <a:endParaRPr sz="260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Restaurants – Low Ratings</a:t>
            </a:r>
            <a:endParaRPr b="1" sz="290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Poets Café</a:t>
            </a:r>
            <a:endParaRPr sz="260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Pier 70</a:t>
            </a:r>
            <a:endParaRPr sz="260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Elite Indian Restaurant</a:t>
            </a:r>
            <a:endParaRPr sz="260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Montserrat"/>
              <a:buChar char="●"/>
            </a:pPr>
            <a:r>
              <a:rPr lang="en-US" sz="26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Queen’s cafe</a:t>
            </a:r>
            <a:endParaRPr sz="260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fc60a5e5c_0_37"/>
          <p:cNvSpPr/>
          <p:nvPr/>
        </p:nvSpPr>
        <p:spPr>
          <a:xfrm flipH="1" rot="-7402332">
            <a:off x="-398120" y="8008952"/>
            <a:ext cx="2438884" cy="2954595"/>
          </a:xfrm>
          <a:custGeom>
            <a:rect b="b" l="l" r="r" t="t"/>
            <a:pathLst>
              <a:path extrusionOk="0" h="2955001" w="2439219">
                <a:moveTo>
                  <a:pt x="0" y="2955001"/>
                </a:moveTo>
                <a:lnTo>
                  <a:pt x="2439218" y="2955001"/>
                </a:lnTo>
                <a:lnTo>
                  <a:pt x="2439218" y="0"/>
                </a:lnTo>
                <a:lnTo>
                  <a:pt x="0" y="0"/>
                </a:lnTo>
                <a:lnTo>
                  <a:pt x="0" y="295500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g2bfc60a5e5c_0_37"/>
          <p:cNvSpPr/>
          <p:nvPr/>
        </p:nvSpPr>
        <p:spPr>
          <a:xfrm rot="6110660">
            <a:off x="271096" y="-734021"/>
            <a:ext cx="2562969" cy="4109718"/>
          </a:xfrm>
          <a:custGeom>
            <a:rect b="b" l="l" r="r" t="t"/>
            <a:pathLst>
              <a:path extrusionOk="0" h="4114800" w="2566139">
                <a:moveTo>
                  <a:pt x="0" y="0"/>
                </a:moveTo>
                <a:lnTo>
                  <a:pt x="2566139" y="0"/>
                </a:lnTo>
                <a:lnTo>
                  <a:pt x="25661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g2bfc60a5e5c_0_37"/>
          <p:cNvSpPr/>
          <p:nvPr/>
        </p:nvSpPr>
        <p:spPr>
          <a:xfrm rot="8252014">
            <a:off x="16322573" y="8313443"/>
            <a:ext cx="2438647" cy="2954308"/>
          </a:xfrm>
          <a:custGeom>
            <a:rect b="b" l="l" r="r" t="t"/>
            <a:pathLst>
              <a:path extrusionOk="0" h="2955001" w="2439219">
                <a:moveTo>
                  <a:pt x="2439219" y="2955001"/>
                </a:moveTo>
                <a:lnTo>
                  <a:pt x="0" y="2955001"/>
                </a:lnTo>
                <a:lnTo>
                  <a:pt x="0" y="0"/>
                </a:lnTo>
                <a:lnTo>
                  <a:pt x="2439219" y="0"/>
                </a:lnTo>
                <a:lnTo>
                  <a:pt x="2439219" y="295500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g2bfc60a5e5c_0_37"/>
          <p:cNvSpPr/>
          <p:nvPr/>
        </p:nvSpPr>
        <p:spPr>
          <a:xfrm flipH="1" rot="-6367356">
            <a:off x="15541982" y="-861582"/>
            <a:ext cx="2564350" cy="4111931"/>
          </a:xfrm>
          <a:custGeom>
            <a:rect b="b" l="l" r="r" t="t"/>
            <a:pathLst>
              <a:path extrusionOk="0" h="4114800" w="2566139">
                <a:moveTo>
                  <a:pt x="2566139" y="0"/>
                </a:moveTo>
                <a:lnTo>
                  <a:pt x="0" y="0"/>
                </a:lnTo>
                <a:lnTo>
                  <a:pt x="0" y="4114800"/>
                </a:lnTo>
                <a:lnTo>
                  <a:pt x="2566139" y="4114800"/>
                </a:lnTo>
                <a:lnTo>
                  <a:pt x="2566139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g2bfc60a5e5c_0_37"/>
          <p:cNvSpPr txBox="1"/>
          <p:nvPr/>
        </p:nvSpPr>
        <p:spPr>
          <a:xfrm>
            <a:off x="7740120" y="384775"/>
            <a:ext cx="283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73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i="0" lang="en-US" sz="5400" u="none" cap="none" strike="noStrike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2bfc60a5e5c_0_37"/>
          <p:cNvSpPr txBox="1"/>
          <p:nvPr/>
        </p:nvSpPr>
        <p:spPr>
          <a:xfrm>
            <a:off x="2155259" y="2506000"/>
            <a:ext cx="14695200" cy="56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Cuisine Recommendations:</a:t>
            </a:r>
            <a:endParaRPr b="1" sz="290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500"/>
              <a:buChar char="●"/>
            </a:pPr>
            <a:r>
              <a:rPr lang="en-US" sz="2500">
                <a:solidFill>
                  <a:srgbClr val="888888"/>
                </a:solidFill>
              </a:rPr>
              <a:t>These are the highest rated cuisines in all the four suggested countries.</a:t>
            </a:r>
            <a:endParaRPr sz="2500">
              <a:solidFill>
                <a:srgbClr val="888888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500"/>
              <a:buChar char="●"/>
            </a:pPr>
            <a:r>
              <a:rPr lang="en-US" sz="2500">
                <a:solidFill>
                  <a:srgbClr val="888888"/>
                </a:solidFill>
              </a:rPr>
              <a:t>Top preferred cuisines is seafood in all the 4 countries.</a:t>
            </a:r>
            <a:endParaRPr sz="2500">
              <a:solidFill>
                <a:srgbClr val="888888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●"/>
            </a:pPr>
            <a:r>
              <a:rPr lang="en-US" sz="2400">
                <a:solidFill>
                  <a:srgbClr val="888888"/>
                </a:solidFill>
              </a:rPr>
              <a:t>Cuisines with highest rating</a:t>
            </a:r>
            <a:endParaRPr sz="2400">
              <a:solidFill>
                <a:srgbClr val="888888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○"/>
            </a:pPr>
            <a:r>
              <a:rPr lang="en-US" sz="2400">
                <a:solidFill>
                  <a:srgbClr val="888888"/>
                </a:solidFill>
              </a:rPr>
              <a:t>Burger</a:t>
            </a:r>
            <a:endParaRPr sz="2400">
              <a:solidFill>
                <a:srgbClr val="888888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○"/>
            </a:pPr>
            <a:r>
              <a:rPr lang="en-US" sz="2400">
                <a:solidFill>
                  <a:srgbClr val="888888"/>
                </a:solidFill>
              </a:rPr>
              <a:t>Pizza</a:t>
            </a:r>
            <a:endParaRPr sz="2400">
              <a:solidFill>
                <a:srgbClr val="888888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○"/>
            </a:pPr>
            <a:r>
              <a:rPr lang="en-US" sz="2400">
                <a:solidFill>
                  <a:srgbClr val="888888"/>
                </a:solidFill>
              </a:rPr>
              <a:t>Sea Food</a:t>
            </a:r>
            <a:endParaRPr sz="2400">
              <a:solidFill>
                <a:srgbClr val="888888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○"/>
            </a:pPr>
            <a:r>
              <a:rPr lang="en-US" sz="2400">
                <a:solidFill>
                  <a:srgbClr val="888888"/>
                </a:solidFill>
              </a:rPr>
              <a:t>Australian</a:t>
            </a:r>
            <a:endParaRPr sz="2400">
              <a:solidFill>
                <a:srgbClr val="888888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○"/>
            </a:pPr>
            <a:r>
              <a:rPr lang="en-US" sz="2400">
                <a:solidFill>
                  <a:srgbClr val="888888"/>
                </a:solidFill>
              </a:rPr>
              <a:t>American</a:t>
            </a:r>
            <a:endParaRPr sz="2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sz="290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sz="290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g2bfc60a5e5c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9578" y="4525775"/>
            <a:ext cx="7537050" cy="452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fc60a5e5c_0_51"/>
          <p:cNvSpPr/>
          <p:nvPr/>
        </p:nvSpPr>
        <p:spPr>
          <a:xfrm flipH="1" rot="-7402332">
            <a:off x="-398120" y="8008952"/>
            <a:ext cx="2438884" cy="2954595"/>
          </a:xfrm>
          <a:custGeom>
            <a:rect b="b" l="l" r="r" t="t"/>
            <a:pathLst>
              <a:path extrusionOk="0" h="2955001" w="2439219">
                <a:moveTo>
                  <a:pt x="0" y="2955001"/>
                </a:moveTo>
                <a:lnTo>
                  <a:pt x="2439218" y="2955001"/>
                </a:lnTo>
                <a:lnTo>
                  <a:pt x="2439218" y="0"/>
                </a:lnTo>
                <a:lnTo>
                  <a:pt x="0" y="0"/>
                </a:lnTo>
                <a:lnTo>
                  <a:pt x="0" y="295500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g2bfc60a5e5c_0_51"/>
          <p:cNvSpPr/>
          <p:nvPr/>
        </p:nvSpPr>
        <p:spPr>
          <a:xfrm rot="6110660">
            <a:off x="271096" y="-734021"/>
            <a:ext cx="2562969" cy="4109718"/>
          </a:xfrm>
          <a:custGeom>
            <a:rect b="b" l="l" r="r" t="t"/>
            <a:pathLst>
              <a:path extrusionOk="0" h="4114800" w="2566139">
                <a:moveTo>
                  <a:pt x="0" y="0"/>
                </a:moveTo>
                <a:lnTo>
                  <a:pt x="2566139" y="0"/>
                </a:lnTo>
                <a:lnTo>
                  <a:pt x="25661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g2bfc60a5e5c_0_51"/>
          <p:cNvSpPr/>
          <p:nvPr/>
        </p:nvSpPr>
        <p:spPr>
          <a:xfrm rot="8252014">
            <a:off x="16322573" y="8313443"/>
            <a:ext cx="2438647" cy="2954308"/>
          </a:xfrm>
          <a:custGeom>
            <a:rect b="b" l="l" r="r" t="t"/>
            <a:pathLst>
              <a:path extrusionOk="0" h="2955001" w="2439219">
                <a:moveTo>
                  <a:pt x="2439219" y="2955001"/>
                </a:moveTo>
                <a:lnTo>
                  <a:pt x="0" y="2955001"/>
                </a:lnTo>
                <a:lnTo>
                  <a:pt x="0" y="0"/>
                </a:lnTo>
                <a:lnTo>
                  <a:pt x="2439219" y="0"/>
                </a:lnTo>
                <a:lnTo>
                  <a:pt x="2439219" y="295500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g2bfc60a5e5c_0_51"/>
          <p:cNvSpPr/>
          <p:nvPr/>
        </p:nvSpPr>
        <p:spPr>
          <a:xfrm flipH="1" rot="-6367356">
            <a:off x="15541982" y="-861582"/>
            <a:ext cx="2564350" cy="4111931"/>
          </a:xfrm>
          <a:custGeom>
            <a:rect b="b" l="l" r="r" t="t"/>
            <a:pathLst>
              <a:path extrusionOk="0" h="4114800" w="2566139">
                <a:moveTo>
                  <a:pt x="2566139" y="0"/>
                </a:moveTo>
                <a:lnTo>
                  <a:pt x="0" y="0"/>
                </a:lnTo>
                <a:lnTo>
                  <a:pt x="0" y="4114800"/>
                </a:lnTo>
                <a:lnTo>
                  <a:pt x="2566139" y="4114800"/>
                </a:lnTo>
                <a:lnTo>
                  <a:pt x="2566139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g2bfc60a5e5c_0_51"/>
          <p:cNvSpPr txBox="1"/>
          <p:nvPr/>
        </p:nvSpPr>
        <p:spPr>
          <a:xfrm>
            <a:off x="7740120" y="384775"/>
            <a:ext cx="283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73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i="0" lang="en-US" sz="5400" u="none" cap="none" strike="noStrike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g2bfc60a5e5c_0_51"/>
          <p:cNvSpPr txBox="1"/>
          <p:nvPr/>
        </p:nvSpPr>
        <p:spPr>
          <a:xfrm>
            <a:off x="2155259" y="2506000"/>
            <a:ext cx="14695200" cy="75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lang="en-US" sz="2900">
                <a:solidFill>
                  <a:srgbClr val="7A7B7B"/>
                </a:solidFill>
                <a:latin typeface="Montserrat"/>
                <a:ea typeface="Montserrat"/>
                <a:cs typeface="Montserrat"/>
                <a:sym typeface="Montserrat"/>
              </a:rPr>
              <a:t>Online Delivery and Table Booking:</a:t>
            </a:r>
            <a:endParaRPr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600"/>
              <a:buChar char="•"/>
            </a:pPr>
            <a:r>
              <a:rPr lang="en-US" sz="2600">
                <a:solidFill>
                  <a:srgbClr val="888888"/>
                </a:solidFill>
              </a:rPr>
              <a:t>Selected four counties doesn’t provide onlineDelivery and table booking options to their customers</a:t>
            </a:r>
            <a:endParaRPr sz="2600">
              <a:solidFill>
                <a:srgbClr val="888888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Char char="•"/>
            </a:pPr>
            <a:r>
              <a:rPr lang="en-US" sz="2600">
                <a:solidFill>
                  <a:srgbClr val="888888"/>
                </a:solidFill>
              </a:rPr>
              <a:t>We should go for table booking and online delivery. As none of the restaurants are providing this facility. This can be monopoly for our business and a greatest advantage to survive in that countries.</a:t>
            </a:r>
            <a:r>
              <a:rPr lang="en-US" sz="2400">
                <a:solidFill>
                  <a:srgbClr val="888888"/>
                </a:solidFill>
              </a:rPr>
              <a:t> </a:t>
            </a:r>
            <a:endParaRPr sz="290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sz="290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sz="290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sz="290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sz="290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sz="290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sz="290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7A7B7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g2bfc60a5e5c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5813" y="6135850"/>
            <a:ext cx="7153275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bfc60a5e5c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72103" y="6115256"/>
            <a:ext cx="4356688" cy="33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