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448ED-3753-4766-9C27-26AB997A53D9}" v="1917" dt="2024-06-26T14:45:12.884"/>
    <p1510:client id="{DFD1A779-ADF4-42BF-84FE-D2DF567EDF89}" v="798" dt="2024-06-26T23:37:24.666"/>
    <p1510:client id="{B5B9C8B1-9C70-4530-9AF4-25AF1FE8A455}" v="5" dt="2024-06-26T19:46:58.639"/>
    <p1510:client id="{384F81F2-9454-44F1-80DA-BB47A2C9AD1F}" v="123" dt="2024-06-26T22:12:44.306"/>
    <p1510:client id="{05630D7B-D50F-417D-AA36-F7732D30C0D2}" v="2" dt="2024-06-26T20:27:5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8"/>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23F103-BC34-4FE4-A40E-EDDEECFDA5D0}" type="datetimeFigureOut">
              <a:rPr lang="en-US" smtClean="0"/>
              <a:pPr/>
              <a:t>6/24/24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42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24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F16868-8199-4C2C-A5B1-63AEE139F88E}" type="datetimeFigureOut">
              <a:rPr lang="en-US" smtClean="0"/>
              <a:t>6/24/24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882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BE451C3-0FF4-47C4-B829-773ADF60F88C}" type="datetimeFigureOut">
              <a:rPr lang="en-US" smtClean="0"/>
              <a:t>6/24/24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04613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BE451C3-0FF4-47C4-B829-773ADF60F88C}" type="datetimeFigureOut">
              <a:rPr lang="en-US" smtClean="0"/>
              <a:t>6/24/24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5828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23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8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65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DA879A6-0FD0-4734-A311-86BFCA472E6E}" type="datetimeFigureOut">
              <a:rPr lang="en-US" smtClean="0"/>
              <a:t>6/24/24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79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72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4E6425-0181-43F2-84FC-787E803FD2F8}" type="datetimeFigureOut">
              <a:rPr lang="en-US" smtClean="0"/>
              <a:t>6/24/24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89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84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550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507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00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6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64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6/24/24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020977"/>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ports-referenc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9" name="Rectangle 48">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1096F-FC99-E94E-B3B8-14083DE51B62}"/>
              </a:ext>
            </a:extLst>
          </p:cNvPr>
          <p:cNvSpPr>
            <a:spLocks noGrp="1"/>
          </p:cNvSpPr>
          <p:nvPr>
            <p:ph type="ctrTitle"/>
          </p:nvPr>
        </p:nvSpPr>
        <p:spPr>
          <a:xfrm>
            <a:off x="4090507" y="764372"/>
            <a:ext cx="7434070" cy="1432289"/>
          </a:xfrm>
        </p:spPr>
        <p:txBody>
          <a:bodyPr vert="horz" lIns="91440" tIns="45720" rIns="91440" bIns="45720" rtlCol="0" anchor="ctr">
            <a:normAutofit/>
          </a:bodyPr>
          <a:lstStyle/>
          <a:p>
            <a:pPr algn="r"/>
            <a:r>
              <a:rPr lang="en-US" sz="4000"/>
              <a:t>120 Years of Olympic History</a:t>
            </a:r>
          </a:p>
        </p:txBody>
      </p:sp>
      <p:sp>
        <p:nvSpPr>
          <p:cNvPr id="51" name="Rectangle 50">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3" name="Picture 52">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Subtitle 2">
            <a:extLst>
              <a:ext uri="{FF2B5EF4-FFF2-40B4-BE49-F238E27FC236}">
                <a16:creationId xmlns:a16="http://schemas.microsoft.com/office/drawing/2014/main" id="{50333C7F-25C5-7D41-B6FB-6721C7961E4A}"/>
              </a:ext>
            </a:extLst>
          </p:cNvPr>
          <p:cNvSpPr>
            <a:spLocks noGrp="1"/>
          </p:cNvSpPr>
          <p:nvPr>
            <p:ph type="subTitle" idx="1"/>
          </p:nvPr>
        </p:nvSpPr>
        <p:spPr>
          <a:xfrm>
            <a:off x="4090507" y="2628900"/>
            <a:ext cx="7454077" cy="3589785"/>
          </a:xfrm>
        </p:spPr>
        <p:txBody>
          <a:bodyPr vert="horz" lIns="91440" tIns="45720" rIns="91440" bIns="45720" rtlCol="0" anchor="t">
            <a:normAutofit/>
          </a:bodyPr>
          <a:lstStyle/>
          <a:p>
            <a:pPr indent="-228600">
              <a:buFont typeface="Arial" panose="020B0604020202020204" pitchFamily="34" charset="0"/>
              <a:buChar char="•"/>
            </a:pPr>
            <a:r>
              <a:rPr lang="en-US"/>
              <a:t>By : Mitchell Hatchett</a:t>
            </a:r>
          </a:p>
          <a:p>
            <a:pPr indent="-228600">
              <a:buFont typeface="Arial" panose="020B0604020202020204" pitchFamily="34" charset="0"/>
              <a:buChar char="•"/>
            </a:pPr>
            <a:r>
              <a:rPr lang="en-US"/>
              <a:t>Andrew Giannettino</a:t>
            </a:r>
          </a:p>
          <a:p>
            <a:pPr indent="-228600">
              <a:buFont typeface="Arial" panose="020B0604020202020204" pitchFamily="34" charset="0"/>
              <a:buChar char="•"/>
            </a:pPr>
            <a:r>
              <a:rPr lang="en-US"/>
              <a:t>Tetyana Spielmann</a:t>
            </a:r>
          </a:p>
          <a:p>
            <a:pPr indent="-228600">
              <a:buFont typeface="Arial" panose="020B0604020202020204" pitchFamily="34" charset="0"/>
              <a:buChar char="•"/>
            </a:pPr>
            <a:r>
              <a:rPr lang="en-US"/>
              <a:t>Jaylen Whittaker</a:t>
            </a:r>
          </a:p>
          <a:p>
            <a:pPr indent="-228600">
              <a:buFont typeface="Arial" panose="020B0604020202020204" pitchFamily="34" charset="0"/>
              <a:buChar char="•"/>
            </a:pPr>
            <a:r>
              <a:rPr lang="en-US"/>
              <a:t>David Scott</a:t>
            </a:r>
            <a:br>
              <a:rPr lang="en-US" dirty="0"/>
            </a:br>
            <a:br>
              <a:rPr lang="en-US" dirty="0"/>
            </a:br>
            <a:endParaRPr lang="en-US"/>
          </a:p>
        </p:txBody>
      </p:sp>
      <p:pic>
        <p:nvPicPr>
          <p:cNvPr id="7" name="Picture 6" descr="A group of colorful rings&#10;&#10;Description automatically generated">
            <a:extLst>
              <a:ext uri="{FF2B5EF4-FFF2-40B4-BE49-F238E27FC236}">
                <a16:creationId xmlns:a16="http://schemas.microsoft.com/office/drawing/2014/main" id="{F5743031-CDD4-BD5A-D173-BC4B33E52EFA}"/>
              </a:ext>
            </a:extLst>
          </p:cNvPr>
          <p:cNvPicPr>
            <a:picLocks noChangeAspect="1"/>
          </p:cNvPicPr>
          <p:nvPr/>
        </p:nvPicPr>
        <p:blipFill>
          <a:blip r:embed="rId4"/>
          <a:stretch>
            <a:fillRect/>
          </a:stretch>
        </p:blipFill>
        <p:spPr>
          <a:xfrm>
            <a:off x="6178626" y="3743439"/>
            <a:ext cx="5756314" cy="3236205"/>
          </a:xfrm>
          <a:prstGeom prst="rect">
            <a:avLst/>
          </a:prstGeom>
        </p:spPr>
      </p:pic>
    </p:spTree>
    <p:extLst>
      <p:ext uri="{BB962C8B-B14F-4D97-AF65-F5344CB8AC3E}">
        <p14:creationId xmlns:p14="http://schemas.microsoft.com/office/powerpoint/2010/main" val="37883071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27C7-192F-4681-EED0-18D0553F2787}"/>
              </a:ext>
            </a:extLst>
          </p:cNvPr>
          <p:cNvSpPr>
            <a:spLocks noGrp="1"/>
          </p:cNvSpPr>
          <p:nvPr>
            <p:ph type="title"/>
          </p:nvPr>
        </p:nvSpPr>
        <p:spPr>
          <a:xfrm>
            <a:off x="1790075" y="789357"/>
            <a:ext cx="8610600" cy="1293028"/>
          </a:xfrm>
        </p:spPr>
        <p:txBody>
          <a:bodyPr/>
          <a:lstStyle/>
          <a:p>
            <a:pPr algn="ctr"/>
            <a:r>
              <a:rPr lang="en-US"/>
              <a:t>Athlete Height comparison </a:t>
            </a:r>
          </a:p>
        </p:txBody>
      </p:sp>
      <p:sp>
        <p:nvSpPr>
          <p:cNvPr id="3" name="Content Placeholder 2">
            <a:extLst>
              <a:ext uri="{FF2B5EF4-FFF2-40B4-BE49-F238E27FC236}">
                <a16:creationId xmlns:a16="http://schemas.microsoft.com/office/drawing/2014/main" id="{137BB2B9-3974-F789-8429-F52C23A95BEE}"/>
              </a:ext>
            </a:extLst>
          </p:cNvPr>
          <p:cNvSpPr>
            <a:spLocks noGrp="1"/>
          </p:cNvSpPr>
          <p:nvPr>
            <p:ph idx="1"/>
          </p:nvPr>
        </p:nvSpPr>
        <p:spPr/>
        <p:txBody>
          <a:bodyPr vert="horz" lIns="91440" tIns="45720" rIns="91440" bIns="45720" rtlCol="0" anchor="t">
            <a:normAutofit/>
          </a:bodyPr>
          <a:lstStyle/>
          <a:p>
            <a:r>
              <a:rPr lang="en-US"/>
              <a:t>For males the trend is more apparent and we can see it follows this trend for silver and bronze winners as well </a:t>
            </a:r>
          </a:p>
          <a:p>
            <a:r>
              <a:rPr lang="en-US"/>
              <a:t>For females it is more subtle but is still present </a:t>
            </a:r>
          </a:p>
          <a:p>
            <a:r>
              <a:rPr lang="en-US"/>
              <a:t>Bronze and silver winners tend to have less and less winners over the median height compared to that of the gold winners </a:t>
            </a:r>
          </a:p>
          <a:p>
            <a:r>
              <a:rPr lang="en-US"/>
              <a:t>While height seems to have an effect of what medal an athlete may win I want to take a deeper look and see if it holds true when comparing countries winnings and height.</a:t>
            </a:r>
          </a:p>
        </p:txBody>
      </p:sp>
    </p:spTree>
    <p:extLst>
      <p:ext uri="{BB962C8B-B14F-4D97-AF65-F5344CB8AC3E}">
        <p14:creationId xmlns:p14="http://schemas.microsoft.com/office/powerpoint/2010/main" val="40703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50F2-261B-CD30-71D3-3B816992C494}"/>
              </a:ext>
            </a:extLst>
          </p:cNvPr>
          <p:cNvSpPr>
            <a:spLocks noGrp="1"/>
          </p:cNvSpPr>
          <p:nvPr>
            <p:ph type="title"/>
          </p:nvPr>
        </p:nvSpPr>
        <p:spPr>
          <a:xfrm>
            <a:off x="1793009" y="423782"/>
            <a:ext cx="8610600" cy="1293028"/>
          </a:xfrm>
        </p:spPr>
        <p:txBody>
          <a:bodyPr/>
          <a:lstStyle/>
          <a:p>
            <a:pPr algn="ctr"/>
            <a:r>
              <a:rPr lang="en-US"/>
              <a:t>Countries Height</a:t>
            </a:r>
          </a:p>
        </p:txBody>
      </p:sp>
      <p:sp>
        <p:nvSpPr>
          <p:cNvPr id="6" name="Content Placeholder 5">
            <a:extLst>
              <a:ext uri="{FF2B5EF4-FFF2-40B4-BE49-F238E27FC236}">
                <a16:creationId xmlns:a16="http://schemas.microsoft.com/office/drawing/2014/main" id="{C75764F9-F0BA-37F8-FA6C-10DF96170016}"/>
              </a:ext>
            </a:extLst>
          </p:cNvPr>
          <p:cNvSpPr>
            <a:spLocks noGrp="1"/>
          </p:cNvSpPr>
          <p:nvPr>
            <p:ph idx="1"/>
          </p:nvPr>
        </p:nvSpPr>
        <p:spPr>
          <a:xfrm>
            <a:off x="685800" y="2194560"/>
            <a:ext cx="5099154" cy="4024125"/>
          </a:xfrm>
        </p:spPr>
        <p:txBody>
          <a:bodyPr vert="horz" lIns="91440" tIns="45720" rIns="91440" bIns="45720" rtlCol="0" anchor="t">
            <a:normAutofit/>
          </a:bodyPr>
          <a:lstStyle/>
          <a:p>
            <a:r>
              <a:rPr lang="en-US"/>
              <a:t>US Mean Height: 178.62 cm</a:t>
            </a:r>
          </a:p>
          <a:p>
            <a:r>
              <a:rPr lang="en-US"/>
              <a:t>URS Mean Height: 175.1cm</a:t>
            </a:r>
          </a:p>
          <a:p>
            <a:r>
              <a:rPr lang="en-US"/>
              <a:t>Germany Mean Height: 177.21cm</a:t>
            </a:r>
          </a:p>
          <a:p>
            <a:r>
              <a:rPr lang="en-US"/>
              <a:t>France Mean Height: 178.20cm</a:t>
            </a:r>
          </a:p>
          <a:p>
            <a:r>
              <a:rPr lang="en-US"/>
              <a:t>Italy Mean Height: 175.22cm</a:t>
            </a:r>
          </a:p>
          <a:p>
            <a:r>
              <a:rPr lang="en-US"/>
              <a:t>Sweden Mean Height: 177.91cm</a:t>
            </a:r>
          </a:p>
          <a:p>
            <a:r>
              <a:rPr lang="en-US"/>
              <a:t>Canada Mean Height: 174.93cm</a:t>
            </a:r>
          </a:p>
          <a:p>
            <a:r>
              <a:rPr lang="en-US"/>
              <a:t>Australia Mean Height: 176.85cm</a:t>
            </a:r>
          </a:p>
          <a:p>
            <a:r>
              <a:rPr lang="en-US"/>
              <a:t>Russia Mean Height: 178.84cm</a:t>
            </a:r>
          </a:p>
          <a:p>
            <a:endParaRPr lang="en-US"/>
          </a:p>
          <a:p>
            <a:pPr marL="0" indent="0">
              <a:buNone/>
            </a:pPr>
            <a:endParaRPr lang="en-US"/>
          </a:p>
        </p:txBody>
      </p:sp>
      <p:pic>
        <p:nvPicPr>
          <p:cNvPr id="7" name="Picture 6" descr="A chart of different sizes and colors&#10;&#10;Description automatically generated">
            <a:extLst>
              <a:ext uri="{FF2B5EF4-FFF2-40B4-BE49-F238E27FC236}">
                <a16:creationId xmlns:a16="http://schemas.microsoft.com/office/drawing/2014/main" id="{396401F3-840F-43DE-A0DC-4862EC5449D7}"/>
              </a:ext>
            </a:extLst>
          </p:cNvPr>
          <p:cNvPicPr>
            <a:picLocks noChangeAspect="1"/>
          </p:cNvPicPr>
          <p:nvPr/>
        </p:nvPicPr>
        <p:blipFill>
          <a:blip r:embed="rId2"/>
          <a:stretch>
            <a:fillRect/>
          </a:stretch>
        </p:blipFill>
        <p:spPr>
          <a:xfrm>
            <a:off x="6096000" y="2191451"/>
            <a:ext cx="6077263" cy="1962934"/>
          </a:xfrm>
          <a:prstGeom prst="rect">
            <a:avLst/>
          </a:prstGeom>
        </p:spPr>
      </p:pic>
      <p:sp>
        <p:nvSpPr>
          <p:cNvPr id="8" name="TextBox 7">
            <a:extLst>
              <a:ext uri="{FF2B5EF4-FFF2-40B4-BE49-F238E27FC236}">
                <a16:creationId xmlns:a16="http://schemas.microsoft.com/office/drawing/2014/main" id="{9932B376-A123-6287-FCC2-3373BA93945D}"/>
              </a:ext>
            </a:extLst>
          </p:cNvPr>
          <p:cNvSpPr txBox="1"/>
          <p:nvPr/>
        </p:nvSpPr>
        <p:spPr>
          <a:xfrm>
            <a:off x="6195934" y="4497048"/>
            <a:ext cx="50841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Based on the top 10 most winning countries we can see that their overall athlete mean heights are all over the median of 175 cm except for Canada.</a:t>
            </a:r>
          </a:p>
        </p:txBody>
      </p:sp>
    </p:spTree>
    <p:extLst>
      <p:ext uri="{BB962C8B-B14F-4D97-AF65-F5344CB8AC3E}">
        <p14:creationId xmlns:p14="http://schemas.microsoft.com/office/powerpoint/2010/main" val="78179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4CB3-6BDE-23AD-22C4-98ECE3E80424}"/>
              </a:ext>
            </a:extLst>
          </p:cNvPr>
          <p:cNvSpPr>
            <a:spLocks noGrp="1"/>
          </p:cNvSpPr>
          <p:nvPr>
            <p:ph type="title"/>
          </p:nvPr>
        </p:nvSpPr>
        <p:spPr>
          <a:xfrm>
            <a:off x="1793009" y="423782"/>
            <a:ext cx="8610600" cy="1293028"/>
          </a:xfrm>
        </p:spPr>
        <p:txBody>
          <a:bodyPr/>
          <a:lstStyle/>
          <a:p>
            <a:pPr algn="ctr"/>
            <a:r>
              <a:rPr lang="en-US"/>
              <a:t>Height Conclusion</a:t>
            </a:r>
          </a:p>
        </p:txBody>
      </p:sp>
      <p:sp>
        <p:nvSpPr>
          <p:cNvPr id="3" name="Content Placeholder 2">
            <a:extLst>
              <a:ext uri="{FF2B5EF4-FFF2-40B4-BE49-F238E27FC236}">
                <a16:creationId xmlns:a16="http://schemas.microsoft.com/office/drawing/2014/main" id="{48E0CFC3-8DE7-DE7F-4517-4B8041D9317A}"/>
              </a:ext>
            </a:extLst>
          </p:cNvPr>
          <p:cNvSpPr>
            <a:spLocks noGrp="1"/>
          </p:cNvSpPr>
          <p:nvPr>
            <p:ph idx="1"/>
          </p:nvPr>
        </p:nvSpPr>
        <p:spPr/>
        <p:txBody>
          <a:bodyPr vert="horz" lIns="91440" tIns="45720" rIns="91440" bIns="45720" rtlCol="0" anchor="t">
            <a:normAutofit/>
          </a:bodyPr>
          <a:lstStyle/>
          <a:p>
            <a:r>
              <a:rPr lang="en-US"/>
              <a:t>Based upon the data that was analyzed I believe that the taller an athlete is the better the chance of that athlete winning a medal.</a:t>
            </a:r>
          </a:p>
          <a:p>
            <a:r>
              <a:rPr lang="en-US"/>
              <a:t>This seems to be a bigger factor than even number of athletes since based upon my graphs we can see even countries with high numbers of participants don’t make the top 10 when it comes to winning such as Japan and Mexico.</a:t>
            </a:r>
          </a:p>
        </p:txBody>
      </p:sp>
    </p:spTree>
    <p:extLst>
      <p:ext uri="{BB962C8B-B14F-4D97-AF65-F5344CB8AC3E}">
        <p14:creationId xmlns:p14="http://schemas.microsoft.com/office/powerpoint/2010/main" val="312486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BA14-6FCA-21F5-47A3-FD8EE26BED6F}"/>
              </a:ext>
            </a:extLst>
          </p:cNvPr>
          <p:cNvSpPr>
            <a:spLocks noGrp="1"/>
          </p:cNvSpPr>
          <p:nvPr>
            <p:ph type="title"/>
          </p:nvPr>
        </p:nvSpPr>
        <p:spPr/>
        <p:txBody>
          <a:bodyPr/>
          <a:lstStyle/>
          <a:p>
            <a:r>
              <a:rPr lang="en-US"/>
              <a:t>Olympians World wide</a:t>
            </a:r>
          </a:p>
        </p:txBody>
      </p:sp>
      <p:sp>
        <p:nvSpPr>
          <p:cNvPr id="3" name="Content Placeholder 2">
            <a:extLst>
              <a:ext uri="{FF2B5EF4-FFF2-40B4-BE49-F238E27FC236}">
                <a16:creationId xmlns:a16="http://schemas.microsoft.com/office/drawing/2014/main" id="{E2B0C592-A9F4-1F07-7841-667902C19A2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u="sng">
                <a:ea typeface="+mn-lt"/>
                <a:cs typeface="+mn-lt"/>
              </a:rPr>
              <a:t>Top 10 Countries of People participate in the Olympics</a:t>
            </a:r>
          </a:p>
          <a:p>
            <a:r>
              <a:rPr lang="en-US">
                <a:ea typeface="+mn-lt"/>
                <a:cs typeface="+mn-lt"/>
              </a:rPr>
              <a:t>United States: 3,105</a:t>
            </a:r>
            <a:endParaRPr lang="en-US"/>
          </a:p>
          <a:p>
            <a:r>
              <a:rPr lang="en-US">
                <a:ea typeface="+mn-lt"/>
                <a:cs typeface="+mn-lt"/>
              </a:rPr>
              <a:t>Germany: 1,211</a:t>
            </a:r>
            <a:endParaRPr lang="en-US"/>
          </a:p>
          <a:p>
            <a:r>
              <a:rPr lang="en-US">
                <a:ea typeface="+mn-lt"/>
                <a:cs typeface="+mn-lt"/>
              </a:rPr>
              <a:t>Soviet Union: 1,204</a:t>
            </a:r>
            <a:endParaRPr lang="en-US"/>
          </a:p>
          <a:p>
            <a:r>
              <a:rPr lang="en-US">
                <a:ea typeface="+mn-lt"/>
                <a:cs typeface="+mn-lt"/>
              </a:rPr>
              <a:t>France: 1,039</a:t>
            </a:r>
            <a:endParaRPr lang="en-US"/>
          </a:p>
          <a:p>
            <a:r>
              <a:rPr lang="en-US">
                <a:ea typeface="+mn-lt"/>
                <a:cs typeface="+mn-lt"/>
              </a:rPr>
              <a:t>Great Britain: 1,036</a:t>
            </a:r>
            <a:endParaRPr lang="en-US"/>
          </a:p>
          <a:p>
            <a:r>
              <a:rPr lang="en-US">
                <a:ea typeface="+mn-lt"/>
                <a:cs typeface="+mn-lt"/>
              </a:rPr>
              <a:t>People's Republic of China: 899</a:t>
            </a:r>
            <a:endParaRPr lang="en-US"/>
          </a:p>
          <a:p>
            <a:r>
              <a:rPr lang="en-US">
                <a:ea typeface="+mn-lt"/>
                <a:cs typeface="+mn-lt"/>
              </a:rPr>
              <a:t>Italy: 885</a:t>
            </a:r>
            <a:endParaRPr lang="en-US"/>
          </a:p>
          <a:p>
            <a:r>
              <a:rPr lang="en-US">
                <a:ea typeface="+mn-lt"/>
                <a:cs typeface="+mn-lt"/>
              </a:rPr>
              <a:t>Russian Federation: 779</a:t>
            </a:r>
            <a:endParaRPr lang="en-US"/>
          </a:p>
          <a:p>
            <a:r>
              <a:rPr lang="en-US">
                <a:ea typeface="+mn-lt"/>
                <a:cs typeface="+mn-lt"/>
              </a:rPr>
              <a:t>Sweden: 740</a:t>
            </a:r>
            <a:endParaRPr lang="en-US"/>
          </a:p>
          <a:p>
            <a:r>
              <a:rPr lang="en-US">
                <a:ea typeface="+mn-lt"/>
                <a:cs typeface="+mn-lt"/>
              </a:rPr>
              <a:t>Japan: 690</a:t>
            </a:r>
            <a:endParaRPr lang="en-US"/>
          </a:p>
          <a:p>
            <a:pPr marL="0" indent="0">
              <a:buNone/>
            </a:pPr>
            <a:endParaRPr lang="en-US"/>
          </a:p>
        </p:txBody>
      </p:sp>
    </p:spTree>
    <p:extLst>
      <p:ext uri="{BB962C8B-B14F-4D97-AF65-F5344CB8AC3E}">
        <p14:creationId xmlns:p14="http://schemas.microsoft.com/office/powerpoint/2010/main" val="88332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292C-7260-E872-B1EA-A17666A5DAFA}"/>
              </a:ext>
            </a:extLst>
          </p:cNvPr>
          <p:cNvSpPr>
            <a:spLocks noGrp="1"/>
          </p:cNvSpPr>
          <p:nvPr>
            <p:ph type="title"/>
          </p:nvPr>
        </p:nvSpPr>
        <p:spPr/>
        <p:txBody>
          <a:bodyPr/>
          <a:lstStyle/>
          <a:p>
            <a:r>
              <a:rPr lang="en-US"/>
              <a:t>Olympians World wide</a:t>
            </a:r>
          </a:p>
        </p:txBody>
      </p:sp>
      <p:sp>
        <p:nvSpPr>
          <p:cNvPr id="3" name="Content Placeholder 2">
            <a:extLst>
              <a:ext uri="{FF2B5EF4-FFF2-40B4-BE49-F238E27FC236}">
                <a16:creationId xmlns:a16="http://schemas.microsoft.com/office/drawing/2014/main" id="{7095AC2E-FAC2-EC74-7D8B-73D7CDCA4E9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sz="2000" u="sng"/>
              <a:t>Top 10 countries Gold medals:</a:t>
            </a:r>
          </a:p>
          <a:p>
            <a:r>
              <a:rPr lang="en-US" sz="2000"/>
              <a:t>United States: </a:t>
            </a:r>
            <a:r>
              <a:rPr lang="en-US" sz="2000">
                <a:ea typeface="+mn-lt"/>
                <a:cs typeface="+mn-lt"/>
              </a:rPr>
              <a:t>1229</a:t>
            </a:r>
            <a:endParaRPr lang="en-US" sz="2000"/>
          </a:p>
          <a:p>
            <a:r>
              <a:rPr lang="en-US" sz="2000"/>
              <a:t>Soviet Union: </a:t>
            </a:r>
            <a:r>
              <a:rPr lang="en-US" sz="2000">
                <a:ea typeface="+mn-lt"/>
                <a:cs typeface="+mn-lt"/>
              </a:rPr>
              <a:t>473</a:t>
            </a:r>
          </a:p>
          <a:p>
            <a:r>
              <a:rPr lang="en-US" sz="2000"/>
              <a:t>Germany: </a:t>
            </a:r>
            <a:r>
              <a:rPr lang="en-US" sz="2000">
                <a:ea typeface="+mn-lt"/>
                <a:cs typeface="+mn-lt"/>
              </a:rPr>
              <a:t>384</a:t>
            </a:r>
            <a:endParaRPr lang="en-US" sz="2000"/>
          </a:p>
          <a:p>
            <a:r>
              <a:rPr lang="en-US" sz="2000"/>
              <a:t>People's Republic of China: </a:t>
            </a:r>
            <a:r>
              <a:rPr lang="en-US" sz="2000">
                <a:ea typeface="+mn-lt"/>
                <a:cs typeface="+mn-lt"/>
              </a:rPr>
              <a:t>384</a:t>
            </a:r>
          </a:p>
          <a:p>
            <a:r>
              <a:rPr lang="en-US" sz="2000"/>
              <a:t>Great Britain: </a:t>
            </a:r>
            <a:r>
              <a:rPr lang="en-US" sz="2000">
                <a:ea typeface="+mn-lt"/>
                <a:cs typeface="+mn-lt"/>
              </a:rPr>
              <a:t>325</a:t>
            </a:r>
            <a:endParaRPr lang="en-US" sz="2000"/>
          </a:p>
          <a:p>
            <a:r>
              <a:rPr lang="en-US" sz="2000"/>
              <a:t>France: </a:t>
            </a:r>
            <a:r>
              <a:rPr lang="en-US" sz="2000">
                <a:ea typeface="+mn-lt"/>
                <a:cs typeface="+mn-lt"/>
              </a:rPr>
              <a:t>312</a:t>
            </a:r>
            <a:endParaRPr lang="en-US" sz="2000"/>
          </a:p>
          <a:p>
            <a:r>
              <a:rPr lang="en-US" sz="2000"/>
              <a:t>Italy: </a:t>
            </a:r>
            <a:r>
              <a:rPr lang="en-US" sz="2000">
                <a:ea typeface="+mn-lt"/>
                <a:cs typeface="+mn-lt"/>
              </a:rPr>
              <a:t>299</a:t>
            </a:r>
          </a:p>
          <a:p>
            <a:r>
              <a:rPr lang="en-US" sz="2000"/>
              <a:t>Russian Federation: </a:t>
            </a:r>
            <a:r>
              <a:rPr lang="en-US" sz="2000">
                <a:ea typeface="+mn-lt"/>
                <a:cs typeface="+mn-lt"/>
              </a:rPr>
              <a:t>290</a:t>
            </a:r>
          </a:p>
          <a:p>
            <a:r>
              <a:rPr lang="en-US" sz="2000"/>
              <a:t>Sweden: </a:t>
            </a:r>
            <a:r>
              <a:rPr lang="en-US" sz="2000">
                <a:ea typeface="+mn-lt"/>
                <a:cs typeface="+mn-lt"/>
              </a:rPr>
              <a:t>233</a:t>
            </a:r>
          </a:p>
          <a:p>
            <a:r>
              <a:rPr lang="en-US" sz="2000"/>
              <a:t>Japan: </a:t>
            </a:r>
            <a:r>
              <a:rPr lang="en-US" sz="2000">
                <a:ea typeface="+mn-lt"/>
                <a:cs typeface="+mn-lt"/>
              </a:rPr>
              <a:t>229</a:t>
            </a:r>
            <a:endParaRPr lang="en-US"/>
          </a:p>
        </p:txBody>
      </p:sp>
    </p:spTree>
    <p:extLst>
      <p:ext uri="{BB962C8B-B14F-4D97-AF65-F5344CB8AC3E}">
        <p14:creationId xmlns:p14="http://schemas.microsoft.com/office/powerpoint/2010/main" val="197920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5178-D70A-8FB7-D8B6-93966D422FEB}"/>
              </a:ext>
            </a:extLst>
          </p:cNvPr>
          <p:cNvSpPr>
            <a:spLocks noGrp="1"/>
          </p:cNvSpPr>
          <p:nvPr>
            <p:ph type="title"/>
          </p:nvPr>
        </p:nvSpPr>
        <p:spPr>
          <a:xfrm>
            <a:off x="306637" y="231892"/>
            <a:ext cx="11484165" cy="1917316"/>
          </a:xfrm>
        </p:spPr>
        <p:txBody>
          <a:bodyPr>
            <a:normAutofit/>
          </a:bodyPr>
          <a:lstStyle/>
          <a:p>
            <a:pPr algn="ctr"/>
            <a:r>
              <a:rPr lang="en-US" sz="4200" b="1">
                <a:latin typeface="Times New Roman"/>
                <a:ea typeface="+mj-lt"/>
                <a:cs typeface="+mj-lt"/>
              </a:rPr>
              <a:t>Olympians are probably </a:t>
            </a:r>
            <a:br>
              <a:rPr lang="en-US" sz="4200" b="1">
                <a:latin typeface="Times New Roman"/>
                <a:ea typeface="+mj-lt"/>
                <a:cs typeface="+mj-lt"/>
              </a:rPr>
            </a:br>
            <a:r>
              <a:rPr lang="en-US" sz="4200" b="1">
                <a:latin typeface="Times New Roman"/>
                <a:ea typeface="+mj-lt"/>
                <a:cs typeface="+mj-lt"/>
              </a:rPr>
              <a:t>older and younger </a:t>
            </a:r>
            <a:br>
              <a:rPr lang="en-US" sz="4200" b="1">
                <a:latin typeface="Times New Roman"/>
                <a:ea typeface="+mj-lt"/>
                <a:cs typeface="+mj-lt"/>
              </a:rPr>
            </a:br>
            <a:r>
              <a:rPr lang="en-US" sz="4200" b="1">
                <a:latin typeface="Times New Roman"/>
                <a:ea typeface="+mj-lt"/>
                <a:cs typeface="+mj-lt"/>
              </a:rPr>
              <a:t>than you think</a:t>
            </a:r>
            <a:endParaRPr lang="en-US">
              <a:latin typeface="Times New Roman"/>
              <a:cs typeface="Times New Roman"/>
            </a:endParaRPr>
          </a:p>
        </p:txBody>
      </p:sp>
      <p:pic>
        <p:nvPicPr>
          <p:cNvPr id="4" name="Content Placeholder 3">
            <a:extLst>
              <a:ext uri="{FF2B5EF4-FFF2-40B4-BE49-F238E27FC236}">
                <a16:creationId xmlns:a16="http://schemas.microsoft.com/office/drawing/2014/main" id="{B4BE201B-B88B-04C1-64D9-554B763AB17A}"/>
              </a:ext>
            </a:extLst>
          </p:cNvPr>
          <p:cNvPicPr>
            <a:picLocks noGrp="1" noChangeAspect="1"/>
          </p:cNvPicPr>
          <p:nvPr>
            <p:ph idx="1"/>
          </p:nvPr>
        </p:nvPicPr>
        <p:blipFill>
          <a:blip r:embed="rId2"/>
          <a:stretch>
            <a:fillRect/>
          </a:stretch>
        </p:blipFill>
        <p:spPr>
          <a:xfrm>
            <a:off x="84635" y="2364741"/>
            <a:ext cx="12022729" cy="3729667"/>
          </a:xfrm>
        </p:spPr>
      </p:pic>
    </p:spTree>
    <p:extLst>
      <p:ext uri="{BB962C8B-B14F-4D97-AF65-F5344CB8AC3E}">
        <p14:creationId xmlns:p14="http://schemas.microsoft.com/office/powerpoint/2010/main" val="234121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B63D-9580-F053-D0AF-AF96949261B0}"/>
              </a:ext>
            </a:extLst>
          </p:cNvPr>
          <p:cNvSpPr>
            <a:spLocks noGrp="1"/>
          </p:cNvSpPr>
          <p:nvPr>
            <p:ph type="title"/>
          </p:nvPr>
        </p:nvSpPr>
        <p:spPr>
          <a:xfrm>
            <a:off x="260733" y="241072"/>
            <a:ext cx="11245467" cy="1816329"/>
          </a:xfrm>
        </p:spPr>
        <p:txBody>
          <a:bodyPr>
            <a:noAutofit/>
          </a:bodyPr>
          <a:lstStyle/>
          <a:p>
            <a:pPr algn="ctr"/>
            <a:r>
              <a:rPr lang="en-US" sz="3200">
                <a:latin typeface="Times New Roman"/>
                <a:ea typeface="Roboto"/>
                <a:cs typeface="Roboto"/>
              </a:rPr>
              <a:t>According to the International Olympic Committee, "there is no specific age limit for taking part in the Olympic Games." </a:t>
            </a:r>
            <a:endParaRPr lang="en-US" sz="3200">
              <a:latin typeface="Times New Roman"/>
              <a:cs typeface="Times New Roman"/>
            </a:endParaRPr>
          </a:p>
        </p:txBody>
      </p:sp>
      <p:pic>
        <p:nvPicPr>
          <p:cNvPr id="4" name="Content Placeholder 3" descr="A graph with green and black text&#10;&#10;Description automatically generated">
            <a:extLst>
              <a:ext uri="{FF2B5EF4-FFF2-40B4-BE49-F238E27FC236}">
                <a16:creationId xmlns:a16="http://schemas.microsoft.com/office/drawing/2014/main" id="{7B7FF407-29F4-0B43-F9A9-BA7D4E04AA32}"/>
              </a:ext>
            </a:extLst>
          </p:cNvPr>
          <p:cNvPicPr>
            <a:picLocks noGrp="1" noChangeAspect="1"/>
          </p:cNvPicPr>
          <p:nvPr>
            <p:ph idx="1"/>
          </p:nvPr>
        </p:nvPicPr>
        <p:blipFill>
          <a:blip r:embed="rId2"/>
          <a:stretch>
            <a:fillRect/>
          </a:stretch>
        </p:blipFill>
        <p:spPr>
          <a:xfrm>
            <a:off x="66273" y="2322911"/>
            <a:ext cx="12059453" cy="3749062"/>
          </a:xfrm>
        </p:spPr>
      </p:pic>
    </p:spTree>
    <p:extLst>
      <p:ext uri="{BB962C8B-B14F-4D97-AF65-F5344CB8AC3E}">
        <p14:creationId xmlns:p14="http://schemas.microsoft.com/office/powerpoint/2010/main" val="256506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8BE8-5022-84EA-71D5-37C43189EE89}"/>
              </a:ext>
            </a:extLst>
          </p:cNvPr>
          <p:cNvSpPr>
            <a:spLocks noGrp="1"/>
          </p:cNvSpPr>
          <p:nvPr>
            <p:ph type="title"/>
          </p:nvPr>
        </p:nvSpPr>
        <p:spPr>
          <a:xfrm>
            <a:off x="141383" y="167627"/>
            <a:ext cx="11355636" cy="2238641"/>
          </a:xfrm>
        </p:spPr>
        <p:txBody>
          <a:bodyPr vert="horz" lIns="91440" tIns="45720" rIns="91440" bIns="45720" rtlCol="0" anchor="ctr">
            <a:noAutofit/>
          </a:bodyPr>
          <a:lstStyle/>
          <a:p>
            <a:pPr algn="ctr"/>
            <a:r>
              <a:rPr lang="en-US" sz="3200">
                <a:latin typeface="Times New Roman"/>
                <a:ea typeface="+mj-lt"/>
                <a:cs typeface="+mj-lt"/>
              </a:rPr>
              <a:t>top 10 most popular </a:t>
            </a:r>
            <a:r>
              <a:rPr lang="en-US" sz="3200" err="1">
                <a:latin typeface="Times New Roman"/>
                <a:ea typeface="+mj-lt"/>
                <a:cs typeface="+mj-lt"/>
              </a:rPr>
              <a:t>olympic</a:t>
            </a:r>
            <a:r>
              <a:rPr lang="en-US" sz="3200">
                <a:latin typeface="Times New Roman"/>
                <a:ea typeface="+mj-lt"/>
                <a:cs typeface="+mj-lt"/>
              </a:rPr>
              <a:t> sports around the world</a:t>
            </a:r>
            <a:r>
              <a:rPr lang="en-US" sz="3200">
                <a:latin typeface="Times New Roman"/>
                <a:cs typeface="Times New Roman"/>
              </a:rPr>
              <a:t>:</a:t>
            </a:r>
          </a:p>
          <a:p>
            <a:pPr algn="ctr"/>
            <a:r>
              <a:rPr lang="en-US" sz="3200">
                <a:latin typeface="Times New Roman"/>
                <a:cs typeface="Times New Roman"/>
              </a:rPr>
              <a:t>GYMANSTICs, Swimming, Athletics (Track &amp; Field), Weightlifting, Basketball</a:t>
            </a:r>
            <a:endParaRPr lang="en-US"/>
          </a:p>
        </p:txBody>
      </p:sp>
      <p:pic>
        <p:nvPicPr>
          <p:cNvPr id="7" name="Content Placeholder 6" descr="A graph with numbers and a blue rectangle&#10;&#10;Description automatically generated">
            <a:extLst>
              <a:ext uri="{FF2B5EF4-FFF2-40B4-BE49-F238E27FC236}">
                <a16:creationId xmlns:a16="http://schemas.microsoft.com/office/drawing/2014/main" id="{210E69A1-889A-CEE8-0141-84BC23ADA70C}"/>
              </a:ext>
            </a:extLst>
          </p:cNvPr>
          <p:cNvPicPr>
            <a:picLocks noGrp="1" noChangeAspect="1"/>
          </p:cNvPicPr>
          <p:nvPr>
            <p:ph idx="1"/>
          </p:nvPr>
        </p:nvPicPr>
        <p:blipFill>
          <a:blip r:embed="rId2"/>
          <a:stretch>
            <a:fillRect/>
          </a:stretch>
        </p:blipFill>
        <p:spPr>
          <a:xfrm>
            <a:off x="139720" y="2411677"/>
            <a:ext cx="12041090" cy="3672517"/>
          </a:xfrm>
        </p:spPr>
      </p:pic>
    </p:spTree>
    <p:extLst>
      <p:ext uri="{BB962C8B-B14F-4D97-AF65-F5344CB8AC3E}">
        <p14:creationId xmlns:p14="http://schemas.microsoft.com/office/powerpoint/2010/main" val="375220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D387-12A8-5770-9B28-D35CF8E68B15}"/>
              </a:ext>
            </a:extLst>
          </p:cNvPr>
          <p:cNvSpPr>
            <a:spLocks noGrp="1"/>
          </p:cNvSpPr>
          <p:nvPr>
            <p:ph type="title"/>
          </p:nvPr>
        </p:nvSpPr>
        <p:spPr>
          <a:xfrm>
            <a:off x="40396" y="424687"/>
            <a:ext cx="11465804" cy="1632714"/>
          </a:xfrm>
        </p:spPr>
        <p:txBody>
          <a:bodyPr vert="horz" lIns="91440" tIns="45720" rIns="91440" bIns="45720" rtlCol="0" anchor="ctr">
            <a:noAutofit/>
          </a:bodyPr>
          <a:lstStyle/>
          <a:p>
            <a:pPr algn="ctr"/>
            <a:r>
              <a:rPr lang="en-US" sz="2800">
                <a:latin typeface="Times New Roman"/>
                <a:ea typeface="Roboto"/>
                <a:cs typeface="Roboto"/>
              </a:rPr>
              <a:t>Oscar Swahn became the oldest Olympic gold </a:t>
            </a:r>
            <a:r>
              <a:rPr lang="en-US" sz="2800" err="1">
                <a:latin typeface="Times New Roman"/>
                <a:ea typeface="Roboto"/>
                <a:cs typeface="Roboto"/>
              </a:rPr>
              <a:t>medallist</a:t>
            </a:r>
            <a:r>
              <a:rPr lang="en-US" sz="2800">
                <a:latin typeface="Times New Roman"/>
                <a:ea typeface="Roboto"/>
                <a:cs typeface="Roboto"/>
              </a:rPr>
              <a:t> when, at 64 years 258 days old, his team won the men's 100 m running deer (single shot) shooting event at his home Games in Stockholm, Sweden, in 1912.</a:t>
            </a:r>
            <a:endParaRPr lang="en-US" sz="2800">
              <a:latin typeface="Times New Roman"/>
              <a:cs typeface="Times New Roman"/>
            </a:endParaRPr>
          </a:p>
        </p:txBody>
      </p:sp>
      <p:pic>
        <p:nvPicPr>
          <p:cNvPr id="4" name="Content Placeholder 3" descr="A graph of different colored squares&#10;&#10;Description automatically generated">
            <a:extLst>
              <a:ext uri="{FF2B5EF4-FFF2-40B4-BE49-F238E27FC236}">
                <a16:creationId xmlns:a16="http://schemas.microsoft.com/office/drawing/2014/main" id="{9E75A18D-5590-B599-1550-CF2BF27BEAFF}"/>
              </a:ext>
            </a:extLst>
          </p:cNvPr>
          <p:cNvPicPr>
            <a:picLocks noGrp="1" noChangeAspect="1"/>
          </p:cNvPicPr>
          <p:nvPr>
            <p:ph idx="1"/>
          </p:nvPr>
        </p:nvPicPr>
        <p:blipFill>
          <a:blip r:embed="rId2"/>
          <a:stretch>
            <a:fillRect/>
          </a:stretch>
        </p:blipFill>
        <p:spPr>
          <a:xfrm>
            <a:off x="38731" y="2580718"/>
            <a:ext cx="12105355" cy="3361979"/>
          </a:xfrm>
        </p:spPr>
      </p:pic>
    </p:spTree>
    <p:extLst>
      <p:ext uri="{BB962C8B-B14F-4D97-AF65-F5344CB8AC3E}">
        <p14:creationId xmlns:p14="http://schemas.microsoft.com/office/powerpoint/2010/main" val="365607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52BA-17F8-7476-1567-8673D0AD6B5E}"/>
              </a:ext>
            </a:extLst>
          </p:cNvPr>
          <p:cNvSpPr>
            <a:spLocks noGrp="1"/>
          </p:cNvSpPr>
          <p:nvPr>
            <p:ph type="title"/>
          </p:nvPr>
        </p:nvSpPr>
        <p:spPr>
          <a:xfrm>
            <a:off x="49576" y="222711"/>
            <a:ext cx="11456624" cy="1834690"/>
          </a:xfrm>
        </p:spPr>
        <p:txBody>
          <a:bodyPr>
            <a:normAutofit/>
          </a:bodyPr>
          <a:lstStyle/>
          <a:p>
            <a:pPr algn="ctr"/>
            <a:r>
              <a:rPr lang="en-US" sz="2800">
                <a:latin typeface="Times New Roman"/>
                <a:ea typeface="Roboto"/>
                <a:cs typeface="Roboto"/>
              </a:rPr>
              <a:t>Marjorie Gestring was just 13 and 268 days old when she made history for the United States after capturing the gold medal in the 3-meter springboard diving competition in the 1936 Berlin Olympic Games</a:t>
            </a:r>
            <a:endParaRPr lang="en-US" sz="2800">
              <a:latin typeface="Times New Roman"/>
              <a:cs typeface="Times New Roman"/>
            </a:endParaRPr>
          </a:p>
        </p:txBody>
      </p:sp>
      <p:pic>
        <p:nvPicPr>
          <p:cNvPr id="4" name="Content Placeholder 3" descr="A graph of age and age&#10;&#10;Description automatically generated">
            <a:extLst>
              <a:ext uri="{FF2B5EF4-FFF2-40B4-BE49-F238E27FC236}">
                <a16:creationId xmlns:a16="http://schemas.microsoft.com/office/drawing/2014/main" id="{90EEB497-4874-1C7B-E262-DBBA2ABAD006}"/>
              </a:ext>
            </a:extLst>
          </p:cNvPr>
          <p:cNvPicPr>
            <a:picLocks noGrp="1" noChangeAspect="1"/>
          </p:cNvPicPr>
          <p:nvPr>
            <p:ph idx="1"/>
          </p:nvPr>
        </p:nvPicPr>
        <p:blipFill>
          <a:blip r:embed="rId2"/>
          <a:stretch>
            <a:fillRect/>
          </a:stretch>
        </p:blipFill>
        <p:spPr>
          <a:xfrm>
            <a:off x="47912" y="2587488"/>
            <a:ext cx="12086995" cy="3550414"/>
          </a:xfrm>
        </p:spPr>
      </p:pic>
    </p:spTree>
    <p:extLst>
      <p:ext uri="{BB962C8B-B14F-4D97-AF65-F5344CB8AC3E}">
        <p14:creationId xmlns:p14="http://schemas.microsoft.com/office/powerpoint/2010/main" val="102213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0CE-4CB1-564F-8A68-4F9FF904E2F2}"/>
              </a:ext>
            </a:extLst>
          </p:cNvPr>
          <p:cNvSpPr>
            <a:spLocks noGrp="1"/>
          </p:cNvSpPr>
          <p:nvPr>
            <p:ph type="title"/>
          </p:nvPr>
        </p:nvSpPr>
        <p:spPr>
          <a:xfrm>
            <a:off x="1790700" y="708617"/>
            <a:ext cx="8610600" cy="1293028"/>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80F486BB-0617-8440-BA91-BAAE8EDC43A6}"/>
              </a:ext>
            </a:extLst>
          </p:cNvPr>
          <p:cNvSpPr>
            <a:spLocks noGrp="1"/>
          </p:cNvSpPr>
          <p:nvPr>
            <p:ph idx="1"/>
          </p:nvPr>
        </p:nvSpPr>
        <p:spPr/>
        <p:txBody>
          <a:bodyPr vert="horz" lIns="91440" tIns="45720" rIns="91440" bIns="45720" rtlCol="0" anchor="t">
            <a:normAutofit fontScale="25000" lnSpcReduction="20000"/>
          </a:bodyPr>
          <a:lstStyle/>
          <a:p>
            <a:r>
              <a:rPr lang="en-US" sz="9600">
                <a:latin typeface="Times New Roman"/>
                <a:cs typeface="Times New Roman"/>
              </a:rPr>
              <a:t>This dataset contains historical information on the modern Olympic Games, covering all the Games from Athens 1896 to Rio 2016. The dataset consists of 271,000 records, with each row representing an individual athlete participating in a specific Olympic event. The data was sourced from the </a:t>
            </a:r>
            <a:r>
              <a:rPr lang="en-US" sz="9600" u="sng">
                <a:latin typeface="Times New Roman"/>
                <a:cs typeface="Times New Roman"/>
                <a:hlinkClick r:id="rId2"/>
              </a:rPr>
              <a:t>www.sports-reference.com</a:t>
            </a:r>
            <a:r>
              <a:rPr lang="en-US" sz="9600">
                <a:latin typeface="Times New Roman"/>
                <a:cs typeface="Times New Roman"/>
              </a:rPr>
              <a:t> website. The significance of this dataset is heightened as the USA is gearing up to host the next Olympic Games in 2028.</a:t>
            </a:r>
          </a:p>
          <a:p>
            <a:endParaRPr lang="en-US" sz="3400" dirty="0"/>
          </a:p>
          <a:p>
            <a:r>
              <a:rPr lang="en-US" sz="9600">
                <a:latin typeface="Times New Roman"/>
                <a:cs typeface="Times New Roman"/>
              </a:rPr>
              <a:t>The main questions we are answering in the presentation are : </a:t>
            </a:r>
          </a:p>
          <a:p>
            <a:r>
              <a:rPr lang="en-US" sz="8000">
                <a:latin typeface="Times New Roman"/>
                <a:cs typeface="Times New Roman"/>
              </a:rPr>
              <a:t>Athletes that won most medals</a:t>
            </a:r>
          </a:p>
          <a:p>
            <a:r>
              <a:rPr lang="en-US" sz="8000">
                <a:latin typeface="Times New Roman"/>
                <a:cs typeface="Times New Roman"/>
              </a:rPr>
              <a:t>How does athlete height affect performance</a:t>
            </a:r>
            <a:endParaRPr lang="en-US"/>
          </a:p>
          <a:p>
            <a:r>
              <a:rPr lang="en-US" sz="8000">
                <a:latin typeface="Times New Roman"/>
                <a:cs typeface="Times New Roman"/>
              </a:rPr>
              <a:t>Relationship between different sports and ages throughout Olympic history</a:t>
            </a:r>
          </a:p>
          <a:p>
            <a:endParaRPr lang="en-US" sz="8000">
              <a:latin typeface="Times New Roman" panose="02020603050405020304" pitchFamily="18" charset="0"/>
              <a:cs typeface="Times New Roman" panose="02020603050405020304" pitchFamily="18" charset="0"/>
            </a:endParaRPr>
          </a:p>
          <a:p>
            <a:pPr marL="1371600" indent="-1371600">
              <a:buFont typeface="Century Gothic" panose="020B0502020202020204"/>
              <a:buAutoNum type="arabicPeriod"/>
            </a:pPr>
            <a:endParaRPr lang="en-US" sz="800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1371600" indent="-1371600">
              <a:buFont typeface="Century Gothic" panose="020B0502020202020204"/>
              <a:buAutoNum type="arabicPeriod"/>
            </a:pPr>
            <a:endParaRPr lang="en-US" sz="8000">
              <a:latin typeface="Times New Roman" panose="02020603050405020304" pitchFamily="18" charset="0"/>
              <a:cs typeface="Times New Roman" panose="02020603050405020304" pitchFamily="18" charset="0"/>
            </a:endParaRPr>
          </a:p>
          <a:p>
            <a:pPr marL="1371600" indent="-1371600">
              <a:buFont typeface="Century Gothic" panose="020B0502020202020204"/>
              <a:buAutoNum type="arabicPeriod"/>
            </a:pPr>
            <a:endParaRPr lang="en-US" sz="800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indent="0">
              <a:buNone/>
            </a:pPr>
            <a:br>
              <a:rPr lang="en-US" dirty="0"/>
            </a:br>
            <a:br>
              <a:rPr lang="en-US" dirty="0"/>
            </a:br>
            <a:r>
              <a:rPr lang="en-US" dirty="0"/>
              <a:t> </a:t>
            </a:r>
          </a:p>
        </p:txBody>
      </p:sp>
    </p:spTree>
    <p:extLst>
      <p:ext uri="{BB962C8B-B14F-4D97-AF65-F5344CB8AC3E}">
        <p14:creationId xmlns:p14="http://schemas.microsoft.com/office/powerpoint/2010/main" val="28862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7330-558B-037E-451E-F4DF1C59C0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2F815F-25A5-5764-3556-A9D2AFF5061F}"/>
              </a:ext>
            </a:extLst>
          </p:cNvPr>
          <p:cNvSpPr>
            <a:spLocks noGrp="1"/>
          </p:cNvSpPr>
          <p:nvPr>
            <p:ph idx="1"/>
          </p:nvPr>
        </p:nvSpPr>
        <p:spPr/>
        <p:txBody>
          <a:bodyPr vert="horz" lIns="91440" tIns="45720" rIns="91440" bIns="45720" rtlCol="0" anchor="t">
            <a:normAutofit/>
          </a:bodyPr>
          <a:lstStyle/>
          <a:p>
            <a:pPr marL="0" indent="0">
              <a:buNone/>
            </a:pPr>
            <a:r>
              <a:rPr lang="en-US" sz="2800">
                <a:latin typeface="Times New Roman"/>
                <a:ea typeface="+mn-lt"/>
                <a:cs typeface="+mn-lt"/>
              </a:rPr>
              <a:t>In conclusion, our analysis enables us to trace the evolution of sports popularity over Olympic history, providing insights into age trends across different years. The majority of athletes fell within the 20-40 age range throughout Olympic history. However, in the early 1900s, there was a higher proportion of older performers compared to the 2000s, reflecting the frequency of art and sculpting competitions, shooting, sailing, and horse dressage back then. In contrast, today's most popular Olympic sports include gymnastics, basketball, swimming, and track and field.</a:t>
            </a:r>
            <a:endParaRPr lang="en-US" sz="2800">
              <a:latin typeface="Times New Roman"/>
            </a:endParaRPr>
          </a:p>
        </p:txBody>
      </p:sp>
    </p:spTree>
    <p:extLst>
      <p:ext uri="{BB962C8B-B14F-4D97-AF65-F5344CB8AC3E}">
        <p14:creationId xmlns:p14="http://schemas.microsoft.com/office/powerpoint/2010/main" val="412416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AD05-FC9A-204B-B610-937003B926CB}"/>
              </a:ext>
            </a:extLst>
          </p:cNvPr>
          <p:cNvSpPr>
            <a:spLocks noGrp="1"/>
          </p:cNvSpPr>
          <p:nvPr>
            <p:ph type="title"/>
          </p:nvPr>
        </p:nvSpPr>
        <p:spPr>
          <a:xfrm>
            <a:off x="1790700" y="619407"/>
            <a:ext cx="8610600" cy="1293028"/>
          </a:xfrm>
        </p:spPr>
        <p:txBody>
          <a:bodyPr/>
          <a:lstStyle/>
          <a:p>
            <a:pPr algn="ctr"/>
            <a:r>
              <a:rPr lang="en-US" dirty="0"/>
              <a:t>Athletes that won the most medals</a:t>
            </a:r>
          </a:p>
        </p:txBody>
      </p:sp>
      <p:sp>
        <p:nvSpPr>
          <p:cNvPr id="3" name="Content Placeholder 2">
            <a:extLst>
              <a:ext uri="{FF2B5EF4-FFF2-40B4-BE49-F238E27FC236}">
                <a16:creationId xmlns:a16="http://schemas.microsoft.com/office/drawing/2014/main" id="{7E944FA0-5AC4-554E-BEB5-4D5C1298C6E2}"/>
              </a:ext>
            </a:extLst>
          </p:cNvPr>
          <p:cNvSpPr>
            <a:spLocks noGrp="1"/>
          </p:cNvSpPr>
          <p:nvPr>
            <p:ph idx="1"/>
          </p:nvPr>
        </p:nvSpPr>
        <p:spPr/>
        <p:txBody>
          <a:bodyPr/>
          <a:lstStyle/>
          <a:p>
            <a:r>
              <a:rPr lang="en-US" dirty="0"/>
              <a:t>In this question we wanted to figure out which athletes won the most medals. </a:t>
            </a:r>
          </a:p>
          <a:p>
            <a:endParaRPr lang="en-US" dirty="0"/>
          </a:p>
          <a:p>
            <a:endParaRPr lang="en-US" dirty="0"/>
          </a:p>
        </p:txBody>
      </p:sp>
      <p:pic>
        <p:nvPicPr>
          <p:cNvPr id="5" name="Picture 4">
            <a:extLst>
              <a:ext uri="{FF2B5EF4-FFF2-40B4-BE49-F238E27FC236}">
                <a16:creationId xmlns:a16="http://schemas.microsoft.com/office/drawing/2014/main" id="{2842CAA6-F7F1-864A-925E-F8EB8E790BFF}"/>
              </a:ext>
            </a:extLst>
          </p:cNvPr>
          <p:cNvPicPr>
            <a:picLocks noChangeAspect="1"/>
          </p:cNvPicPr>
          <p:nvPr/>
        </p:nvPicPr>
        <p:blipFill>
          <a:blip r:embed="rId2"/>
          <a:stretch>
            <a:fillRect/>
          </a:stretch>
        </p:blipFill>
        <p:spPr>
          <a:xfrm>
            <a:off x="3019193" y="2857325"/>
            <a:ext cx="5757894" cy="2629075"/>
          </a:xfrm>
          <a:prstGeom prst="rect">
            <a:avLst/>
          </a:prstGeom>
        </p:spPr>
      </p:pic>
    </p:spTree>
    <p:extLst>
      <p:ext uri="{BB962C8B-B14F-4D97-AF65-F5344CB8AC3E}">
        <p14:creationId xmlns:p14="http://schemas.microsoft.com/office/powerpoint/2010/main" val="265323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B49-9690-DE49-B3AB-75E1AD884640}"/>
              </a:ext>
            </a:extLst>
          </p:cNvPr>
          <p:cNvSpPr>
            <a:spLocks noGrp="1"/>
          </p:cNvSpPr>
          <p:nvPr>
            <p:ph type="title"/>
          </p:nvPr>
        </p:nvSpPr>
        <p:spPr>
          <a:xfrm>
            <a:off x="1790700" y="775524"/>
            <a:ext cx="8610600" cy="1293028"/>
          </a:xfrm>
        </p:spPr>
        <p:txBody>
          <a:bodyPr/>
          <a:lstStyle/>
          <a:p>
            <a:pPr algn="ctr"/>
            <a:r>
              <a:rPr lang="en-US" dirty="0"/>
              <a:t>Curiosity!!</a:t>
            </a:r>
          </a:p>
        </p:txBody>
      </p:sp>
      <p:sp>
        <p:nvSpPr>
          <p:cNvPr id="3" name="Content Placeholder 2">
            <a:extLst>
              <a:ext uri="{FF2B5EF4-FFF2-40B4-BE49-F238E27FC236}">
                <a16:creationId xmlns:a16="http://schemas.microsoft.com/office/drawing/2014/main" id="{0891542A-BD46-204F-8404-B9281AA2BB76}"/>
              </a:ext>
            </a:extLst>
          </p:cNvPr>
          <p:cNvSpPr>
            <a:spLocks noGrp="1"/>
          </p:cNvSpPr>
          <p:nvPr>
            <p:ph idx="1"/>
          </p:nvPr>
        </p:nvSpPr>
        <p:spPr/>
        <p:txBody>
          <a:bodyPr/>
          <a:lstStyle/>
          <a:p>
            <a:r>
              <a:rPr lang="en-US" dirty="0"/>
              <a:t>As you can tell from the last slide out of those ten athletes only 3 of them were females. With seeing that it made ask two more questions.</a:t>
            </a:r>
          </a:p>
          <a:p>
            <a:endParaRPr lang="en-US" dirty="0"/>
          </a:p>
          <a:p>
            <a:r>
              <a:rPr lang="en-US" dirty="0"/>
              <a:t>Why out of those ten athletes are 3 of them only women?</a:t>
            </a:r>
          </a:p>
          <a:p>
            <a:endParaRPr lang="en-US" dirty="0"/>
          </a:p>
          <a:p>
            <a:r>
              <a:rPr lang="en-US" dirty="0"/>
              <a:t>Male vs Female who has more total medals?</a:t>
            </a:r>
          </a:p>
        </p:txBody>
      </p:sp>
    </p:spTree>
    <p:extLst>
      <p:ext uri="{BB962C8B-B14F-4D97-AF65-F5344CB8AC3E}">
        <p14:creationId xmlns:p14="http://schemas.microsoft.com/office/powerpoint/2010/main" val="334107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7DEE-A2AE-8B45-AF59-AB6D450029FE}"/>
              </a:ext>
            </a:extLst>
          </p:cNvPr>
          <p:cNvSpPr>
            <a:spLocks noGrp="1"/>
          </p:cNvSpPr>
          <p:nvPr>
            <p:ph type="title"/>
          </p:nvPr>
        </p:nvSpPr>
        <p:spPr>
          <a:xfrm>
            <a:off x="1668036" y="374080"/>
            <a:ext cx="8610600" cy="1293028"/>
          </a:xfrm>
        </p:spPr>
        <p:txBody>
          <a:bodyPr/>
          <a:lstStyle/>
          <a:p>
            <a:r>
              <a:rPr lang="en-US" dirty="0"/>
              <a:t>Why out of those ten athletes are 3 of them only women?</a:t>
            </a:r>
          </a:p>
        </p:txBody>
      </p:sp>
      <p:sp>
        <p:nvSpPr>
          <p:cNvPr id="3" name="Content Placeholder 2">
            <a:extLst>
              <a:ext uri="{FF2B5EF4-FFF2-40B4-BE49-F238E27FC236}">
                <a16:creationId xmlns:a16="http://schemas.microsoft.com/office/drawing/2014/main" id="{FB501B7C-BBEF-6045-8C9D-4F02C3AABA3A}"/>
              </a:ext>
            </a:extLst>
          </p:cNvPr>
          <p:cNvSpPr>
            <a:spLocks noGrp="1"/>
          </p:cNvSpPr>
          <p:nvPr>
            <p:ph idx="1"/>
          </p:nvPr>
        </p:nvSpPr>
        <p:spPr>
          <a:xfrm>
            <a:off x="674649" y="1667108"/>
            <a:ext cx="10820400" cy="4024125"/>
          </a:xfrm>
        </p:spPr>
        <p:txBody>
          <a:bodyPr/>
          <a:lstStyle/>
          <a:p>
            <a:r>
              <a:rPr lang="en-US" dirty="0"/>
              <a:t>The answer to this question simply put there are about 2 and a half times more males than females participating in the Olympics.</a:t>
            </a:r>
          </a:p>
        </p:txBody>
      </p:sp>
      <p:pic>
        <p:nvPicPr>
          <p:cNvPr id="5" name="Picture 4">
            <a:extLst>
              <a:ext uri="{FF2B5EF4-FFF2-40B4-BE49-F238E27FC236}">
                <a16:creationId xmlns:a16="http://schemas.microsoft.com/office/drawing/2014/main" id="{94579021-483D-6E48-A94F-F59413F5BC69}"/>
              </a:ext>
            </a:extLst>
          </p:cNvPr>
          <p:cNvPicPr>
            <a:picLocks noChangeAspect="1"/>
          </p:cNvPicPr>
          <p:nvPr/>
        </p:nvPicPr>
        <p:blipFill>
          <a:blip r:embed="rId2"/>
          <a:stretch>
            <a:fillRect/>
          </a:stretch>
        </p:blipFill>
        <p:spPr>
          <a:xfrm>
            <a:off x="5965903" y="2420748"/>
            <a:ext cx="4993888" cy="3890892"/>
          </a:xfrm>
          <a:prstGeom prst="rect">
            <a:avLst/>
          </a:prstGeom>
        </p:spPr>
      </p:pic>
      <p:pic>
        <p:nvPicPr>
          <p:cNvPr id="7" name="Picture 6">
            <a:extLst>
              <a:ext uri="{FF2B5EF4-FFF2-40B4-BE49-F238E27FC236}">
                <a16:creationId xmlns:a16="http://schemas.microsoft.com/office/drawing/2014/main" id="{6EE5AC5D-A364-754D-AD7C-C0D8DB610CAD}"/>
              </a:ext>
            </a:extLst>
          </p:cNvPr>
          <p:cNvPicPr>
            <a:picLocks noChangeAspect="1"/>
          </p:cNvPicPr>
          <p:nvPr/>
        </p:nvPicPr>
        <p:blipFill>
          <a:blip r:embed="rId3"/>
          <a:stretch>
            <a:fillRect/>
          </a:stretch>
        </p:blipFill>
        <p:spPr>
          <a:xfrm>
            <a:off x="1494728" y="3598324"/>
            <a:ext cx="3314700" cy="1527717"/>
          </a:xfrm>
          <a:prstGeom prst="rect">
            <a:avLst/>
          </a:prstGeom>
        </p:spPr>
      </p:pic>
    </p:spTree>
    <p:extLst>
      <p:ext uri="{BB962C8B-B14F-4D97-AF65-F5344CB8AC3E}">
        <p14:creationId xmlns:p14="http://schemas.microsoft.com/office/powerpoint/2010/main" val="185560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6B04-66C5-7844-85DB-3B75E8BAD7FD}"/>
              </a:ext>
            </a:extLst>
          </p:cNvPr>
          <p:cNvSpPr>
            <a:spLocks noGrp="1"/>
          </p:cNvSpPr>
          <p:nvPr>
            <p:ph type="title"/>
          </p:nvPr>
        </p:nvSpPr>
        <p:spPr>
          <a:xfrm>
            <a:off x="1790700" y="652861"/>
            <a:ext cx="8610600" cy="1293028"/>
          </a:xfrm>
        </p:spPr>
        <p:txBody>
          <a:bodyPr/>
          <a:lstStyle/>
          <a:p>
            <a:pPr algn="ctr"/>
            <a:r>
              <a:rPr lang="en-US" dirty="0"/>
              <a:t>Male Vs Female Total Medals</a:t>
            </a:r>
          </a:p>
        </p:txBody>
      </p:sp>
      <p:sp>
        <p:nvSpPr>
          <p:cNvPr id="3" name="Content Placeholder 2">
            <a:extLst>
              <a:ext uri="{FF2B5EF4-FFF2-40B4-BE49-F238E27FC236}">
                <a16:creationId xmlns:a16="http://schemas.microsoft.com/office/drawing/2014/main" id="{FCA24B7D-4A27-3B4F-8CC8-573F5ED0169B}"/>
              </a:ext>
            </a:extLst>
          </p:cNvPr>
          <p:cNvSpPr>
            <a:spLocks noGrp="1"/>
          </p:cNvSpPr>
          <p:nvPr>
            <p:ph idx="1"/>
          </p:nvPr>
        </p:nvSpPr>
        <p:spPr/>
        <p:txBody>
          <a:bodyPr/>
          <a:lstStyle/>
          <a:p>
            <a:r>
              <a:rPr lang="en-US" dirty="0"/>
              <a:t>Based of the information in the last slide you can already guess that males will probably have more total medals than females. </a:t>
            </a:r>
          </a:p>
          <a:p>
            <a:endParaRPr lang="en-US" dirty="0"/>
          </a:p>
          <a:p>
            <a:endParaRPr lang="en-US" dirty="0"/>
          </a:p>
          <a:p>
            <a:endParaRPr lang="en-US" dirty="0"/>
          </a:p>
          <a:p>
            <a:endParaRPr lang="en-US" dirty="0"/>
          </a:p>
          <a:p>
            <a:r>
              <a:rPr lang="en-US" dirty="0"/>
              <a:t>From the image above you can tell males have almost 3 times more medals than females. </a:t>
            </a:r>
          </a:p>
          <a:p>
            <a:pPr marL="0" indent="0">
              <a:buNone/>
            </a:pPr>
            <a:endParaRPr lang="en-US" dirty="0"/>
          </a:p>
        </p:txBody>
      </p:sp>
      <p:pic>
        <p:nvPicPr>
          <p:cNvPr id="5" name="Picture 4">
            <a:extLst>
              <a:ext uri="{FF2B5EF4-FFF2-40B4-BE49-F238E27FC236}">
                <a16:creationId xmlns:a16="http://schemas.microsoft.com/office/drawing/2014/main" id="{C81E8212-E543-5E46-910D-5A1D9BC6A428}"/>
              </a:ext>
            </a:extLst>
          </p:cNvPr>
          <p:cNvPicPr>
            <a:picLocks noChangeAspect="1"/>
          </p:cNvPicPr>
          <p:nvPr/>
        </p:nvPicPr>
        <p:blipFill>
          <a:blip r:embed="rId2"/>
          <a:stretch>
            <a:fillRect/>
          </a:stretch>
        </p:blipFill>
        <p:spPr>
          <a:xfrm>
            <a:off x="4118827" y="3139822"/>
            <a:ext cx="3530600" cy="1066800"/>
          </a:xfrm>
          <a:prstGeom prst="rect">
            <a:avLst/>
          </a:prstGeom>
        </p:spPr>
      </p:pic>
    </p:spTree>
    <p:extLst>
      <p:ext uri="{BB962C8B-B14F-4D97-AF65-F5344CB8AC3E}">
        <p14:creationId xmlns:p14="http://schemas.microsoft.com/office/powerpoint/2010/main" val="341993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ACCC-1245-E829-0563-B8F00A76D19D}"/>
              </a:ext>
            </a:extLst>
          </p:cNvPr>
          <p:cNvSpPr>
            <a:spLocks noGrp="1"/>
          </p:cNvSpPr>
          <p:nvPr>
            <p:ph type="title"/>
          </p:nvPr>
        </p:nvSpPr>
        <p:spPr>
          <a:xfrm>
            <a:off x="684646" y="420848"/>
            <a:ext cx="10821554" cy="1293028"/>
          </a:xfrm>
        </p:spPr>
        <p:txBody>
          <a:bodyPr/>
          <a:lstStyle/>
          <a:p>
            <a:pPr algn="ctr"/>
            <a:r>
              <a:rPr lang="en-US" sz="3600"/>
              <a:t>How Does Athlete Height affect performance  </a:t>
            </a:r>
          </a:p>
        </p:txBody>
      </p:sp>
      <p:pic>
        <p:nvPicPr>
          <p:cNvPr id="4" name="Content Placeholder 3" descr="A graph of a number of athletes&#10;&#10;Description automatically generated">
            <a:extLst>
              <a:ext uri="{FF2B5EF4-FFF2-40B4-BE49-F238E27FC236}">
                <a16:creationId xmlns:a16="http://schemas.microsoft.com/office/drawing/2014/main" id="{29FF5432-DD23-07F1-B2C6-9304650D56D3}"/>
              </a:ext>
            </a:extLst>
          </p:cNvPr>
          <p:cNvPicPr>
            <a:picLocks noGrp="1" noChangeAspect="1"/>
          </p:cNvPicPr>
          <p:nvPr>
            <p:ph idx="1"/>
          </p:nvPr>
        </p:nvPicPr>
        <p:blipFill>
          <a:blip r:embed="rId2"/>
          <a:stretch>
            <a:fillRect/>
          </a:stretch>
        </p:blipFill>
        <p:spPr>
          <a:xfrm>
            <a:off x="0" y="1810940"/>
            <a:ext cx="5045365" cy="2522683"/>
          </a:xfrm>
        </p:spPr>
      </p:pic>
      <p:pic>
        <p:nvPicPr>
          <p:cNvPr id="5" name="Picture 4" descr="A graph of a graph&#10;&#10;Description automatically generated">
            <a:extLst>
              <a:ext uri="{FF2B5EF4-FFF2-40B4-BE49-F238E27FC236}">
                <a16:creationId xmlns:a16="http://schemas.microsoft.com/office/drawing/2014/main" id="{86BEB088-D606-F26C-3321-DBE9BC4323E4}"/>
              </a:ext>
            </a:extLst>
          </p:cNvPr>
          <p:cNvPicPr>
            <a:picLocks noChangeAspect="1"/>
          </p:cNvPicPr>
          <p:nvPr/>
        </p:nvPicPr>
        <p:blipFill>
          <a:blip r:embed="rId3"/>
          <a:stretch>
            <a:fillRect/>
          </a:stretch>
        </p:blipFill>
        <p:spPr>
          <a:xfrm>
            <a:off x="0" y="4335318"/>
            <a:ext cx="5045364" cy="2522682"/>
          </a:xfrm>
          <a:prstGeom prst="rect">
            <a:avLst/>
          </a:prstGeom>
        </p:spPr>
      </p:pic>
      <p:sp>
        <p:nvSpPr>
          <p:cNvPr id="6" name="TextBox 5">
            <a:extLst>
              <a:ext uri="{FF2B5EF4-FFF2-40B4-BE49-F238E27FC236}">
                <a16:creationId xmlns:a16="http://schemas.microsoft.com/office/drawing/2014/main" id="{777DF5DA-D0FD-5043-2BA6-009E25CB305D}"/>
              </a:ext>
            </a:extLst>
          </p:cNvPr>
          <p:cNvSpPr txBox="1"/>
          <p:nvPr/>
        </p:nvSpPr>
        <p:spPr>
          <a:xfrm>
            <a:off x="6096000" y="1811312"/>
            <a:ext cx="59960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Median Height</a:t>
            </a:r>
          </a:p>
          <a:p>
            <a:pPr marL="742950" lvl="1" indent="-285750">
              <a:buFont typeface="Arial"/>
              <a:buChar char="•"/>
            </a:pPr>
            <a:r>
              <a:rPr lang="en-US"/>
              <a:t>Males: 180cm</a:t>
            </a:r>
          </a:p>
          <a:p>
            <a:pPr marL="742950" lvl="1" indent="-285750">
              <a:buFont typeface="Arial"/>
              <a:buChar char="•"/>
            </a:pPr>
            <a:r>
              <a:rPr lang="en-US"/>
              <a:t>Females: 170cm</a:t>
            </a:r>
          </a:p>
          <a:p>
            <a:pPr marL="742950" lvl="1" indent="-285750">
              <a:buFont typeface="Arial"/>
              <a:buChar char="•"/>
            </a:pPr>
            <a:r>
              <a:rPr lang="en-US"/>
              <a:t>Overall: 175cm</a:t>
            </a:r>
          </a:p>
        </p:txBody>
      </p:sp>
      <p:sp>
        <p:nvSpPr>
          <p:cNvPr id="8" name="TextBox 7">
            <a:extLst>
              <a:ext uri="{FF2B5EF4-FFF2-40B4-BE49-F238E27FC236}">
                <a16:creationId xmlns:a16="http://schemas.microsoft.com/office/drawing/2014/main" id="{BD748FE3-B229-F157-7E2B-51C0C649DD30}"/>
              </a:ext>
            </a:extLst>
          </p:cNvPr>
          <p:cNvSpPr txBox="1"/>
          <p:nvPr/>
        </p:nvSpPr>
        <p:spPr>
          <a:xfrm>
            <a:off x="6095999" y="3872458"/>
            <a:ext cx="539645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Median height follows an upward trend when we limit it to medal winners </a:t>
            </a:r>
          </a:p>
          <a:p>
            <a:pPr marL="285750" indent="-285750">
              <a:buFont typeface="Arial"/>
              <a:buChar char="•"/>
            </a:pPr>
            <a:endParaRPr lang="en-US"/>
          </a:p>
        </p:txBody>
      </p:sp>
    </p:spTree>
    <p:extLst>
      <p:ext uri="{BB962C8B-B14F-4D97-AF65-F5344CB8AC3E}">
        <p14:creationId xmlns:p14="http://schemas.microsoft.com/office/powerpoint/2010/main" val="145129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4229-6BE7-C14D-27D8-4DCFCB670BCC}"/>
              </a:ext>
            </a:extLst>
          </p:cNvPr>
          <p:cNvSpPr>
            <a:spLocks noGrp="1"/>
          </p:cNvSpPr>
          <p:nvPr>
            <p:ph type="title"/>
          </p:nvPr>
        </p:nvSpPr>
        <p:spPr>
          <a:xfrm>
            <a:off x="1790076" y="102307"/>
            <a:ext cx="8610600" cy="1293028"/>
          </a:xfrm>
        </p:spPr>
        <p:txBody>
          <a:bodyPr/>
          <a:lstStyle/>
          <a:p>
            <a:pPr algn="ctr"/>
            <a:r>
              <a:rPr lang="en-US"/>
              <a:t>Gold Medal winner Heights</a:t>
            </a:r>
          </a:p>
        </p:txBody>
      </p:sp>
      <p:pic>
        <p:nvPicPr>
          <p:cNvPr id="4" name="Content Placeholder 3" descr="A graph of a person&amp;#39;s height&#10;&#10;Description automatically generated">
            <a:extLst>
              <a:ext uri="{FF2B5EF4-FFF2-40B4-BE49-F238E27FC236}">
                <a16:creationId xmlns:a16="http://schemas.microsoft.com/office/drawing/2014/main" id="{B9414BD3-7945-298D-66DF-6D7D47D99B99}"/>
              </a:ext>
            </a:extLst>
          </p:cNvPr>
          <p:cNvPicPr>
            <a:picLocks noGrp="1" noChangeAspect="1"/>
          </p:cNvPicPr>
          <p:nvPr>
            <p:ph idx="1"/>
          </p:nvPr>
        </p:nvPicPr>
        <p:blipFill>
          <a:blip r:embed="rId2"/>
          <a:stretch>
            <a:fillRect/>
          </a:stretch>
        </p:blipFill>
        <p:spPr>
          <a:xfrm>
            <a:off x="1792574" y="1395968"/>
            <a:ext cx="8606852" cy="5102900"/>
          </a:xfrm>
        </p:spPr>
      </p:pic>
    </p:spTree>
    <p:extLst>
      <p:ext uri="{BB962C8B-B14F-4D97-AF65-F5344CB8AC3E}">
        <p14:creationId xmlns:p14="http://schemas.microsoft.com/office/powerpoint/2010/main" val="316167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9095-8FD4-7725-3236-7327DB1ECB5D}"/>
              </a:ext>
            </a:extLst>
          </p:cNvPr>
          <p:cNvSpPr>
            <a:spLocks noGrp="1"/>
          </p:cNvSpPr>
          <p:nvPr>
            <p:ph type="title"/>
          </p:nvPr>
        </p:nvSpPr>
        <p:spPr>
          <a:xfrm>
            <a:off x="1793009" y="123600"/>
            <a:ext cx="8610600" cy="1293028"/>
          </a:xfrm>
        </p:spPr>
        <p:txBody>
          <a:bodyPr/>
          <a:lstStyle/>
          <a:p>
            <a:pPr algn="ctr"/>
            <a:r>
              <a:rPr lang="en-US"/>
              <a:t>Gold medal winner heights</a:t>
            </a:r>
          </a:p>
        </p:txBody>
      </p:sp>
      <p:pic>
        <p:nvPicPr>
          <p:cNvPr id="4" name="Content Placeholder 3">
            <a:extLst>
              <a:ext uri="{FF2B5EF4-FFF2-40B4-BE49-F238E27FC236}">
                <a16:creationId xmlns:a16="http://schemas.microsoft.com/office/drawing/2014/main" id="{9895FAAD-6485-7F63-D8EF-3C4B7832AE7D}"/>
              </a:ext>
            </a:extLst>
          </p:cNvPr>
          <p:cNvPicPr>
            <a:picLocks noGrp="1" noChangeAspect="1"/>
          </p:cNvPicPr>
          <p:nvPr>
            <p:ph idx="1"/>
          </p:nvPr>
        </p:nvPicPr>
        <p:blipFill>
          <a:blip r:embed="rId2"/>
          <a:stretch>
            <a:fillRect/>
          </a:stretch>
        </p:blipFill>
        <p:spPr>
          <a:xfrm>
            <a:off x="1789547" y="1424170"/>
            <a:ext cx="8612907" cy="5010725"/>
          </a:xfrm>
        </p:spPr>
      </p:pic>
    </p:spTree>
    <p:extLst>
      <p:ext uri="{BB962C8B-B14F-4D97-AF65-F5344CB8AC3E}">
        <p14:creationId xmlns:p14="http://schemas.microsoft.com/office/powerpoint/2010/main" val="24714852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{A1E57E63-0474-F94B-B4F2-C992A81D6D48}tf10001079</Template>
  <TotalTime>2874</TotalTime>
  <Words>993</Words>
  <Application>Microsoft Macintosh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Roboto</vt:lpstr>
      <vt:lpstr>Times New Roman</vt:lpstr>
      <vt:lpstr>Vapor Trail</vt:lpstr>
      <vt:lpstr>120 Years of Olympic History</vt:lpstr>
      <vt:lpstr>Introduction</vt:lpstr>
      <vt:lpstr>Athletes that won the most medals</vt:lpstr>
      <vt:lpstr>Curiosity!!</vt:lpstr>
      <vt:lpstr>Why out of those ten athletes are 3 of them only women?</vt:lpstr>
      <vt:lpstr>Male Vs Female Total Medals</vt:lpstr>
      <vt:lpstr>How Does Athlete Height affect performance  </vt:lpstr>
      <vt:lpstr>Gold Medal winner Heights</vt:lpstr>
      <vt:lpstr>Gold medal winner heights</vt:lpstr>
      <vt:lpstr>Athlete Height comparison </vt:lpstr>
      <vt:lpstr>Countries Height</vt:lpstr>
      <vt:lpstr>Height Conclusion</vt:lpstr>
      <vt:lpstr>Olympians World wide</vt:lpstr>
      <vt:lpstr>Olympians World wide</vt:lpstr>
      <vt:lpstr>Olympians are probably  older and younger  than you think</vt:lpstr>
      <vt:lpstr>According to the International Olympic Committee, "there is no specific age limit for taking part in the Olympic Games." </vt:lpstr>
      <vt:lpstr>top 10 most popular olympic sports around the world: GYMANSTICs, Swimming, Athletics (Track &amp; Field), Weightlifting, Basketball</vt:lpstr>
      <vt:lpstr>Oscar Swahn became the oldest Olympic gold medallist when, at 64 years 258 days old, his team won the men's 100 m running deer (single shot) shooting event at his home Games in Stockholm, Sweden, in 1912.</vt:lpstr>
      <vt:lpstr>Marjorie Gestring was just 13 and 268 days old when she made history for the United States after capturing the gold medal in the 3-meter springboard diving competition in the 1936 Berlin Olympic Games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120 Years of Olympic History</dc:title>
  <dc:creator>Microsoft Office User</dc:creator>
  <cp:lastModifiedBy>Microsoft Office User</cp:lastModifiedBy>
  <cp:revision>12</cp:revision>
  <dcterms:created xsi:type="dcterms:W3CDTF">2024-06-24T23:45:32Z</dcterms:created>
  <dcterms:modified xsi:type="dcterms:W3CDTF">2024-06-26T23:40:22Z</dcterms:modified>
</cp:coreProperties>
</file>