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302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2" r:id="rId12"/>
    <p:sldId id="313" r:id="rId13"/>
    <p:sldId id="314" r:id="rId14"/>
    <p:sldId id="315" r:id="rId15"/>
    <p:sldId id="316" r:id="rId16"/>
    <p:sldId id="311" r:id="rId17"/>
    <p:sldId id="30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son Penniman" initials="JP" lastIdx="1" clrIdx="0">
    <p:extLst>
      <p:ext uri="{19B8F6BF-5375-455C-9EA6-DF929625EA0E}">
        <p15:presenceInfo xmlns:p15="http://schemas.microsoft.com/office/powerpoint/2012/main" userId="a53340c60eabc8a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AB9"/>
    <a:srgbClr val="913A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1" autoAdjust="0"/>
    <p:restoredTop sz="90669" autoAdjust="0"/>
  </p:normalViewPr>
  <p:slideViewPr>
    <p:cSldViewPr snapToGrid="0">
      <p:cViewPr>
        <p:scale>
          <a:sx n="90" d="100"/>
          <a:sy n="90" d="100"/>
        </p:scale>
        <p:origin x="84" y="2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7F012-38C7-4A51-8407-4E1626DDB7EA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D7829-6833-49EA-A182-69C45F439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77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is running microservices in production?</a:t>
            </a:r>
          </a:p>
          <a:p>
            <a:endParaRPr lang="en-US" dirty="0"/>
          </a:p>
          <a:p>
            <a:r>
              <a:rPr lang="en-US" dirty="0"/>
              <a:t>Who is on that path or wants to be?</a:t>
            </a:r>
          </a:p>
          <a:p>
            <a:endParaRPr lang="en-US" dirty="0"/>
          </a:p>
          <a:p>
            <a:r>
              <a:rPr lang="en-US" dirty="0"/>
              <a:t>Who thinks this microservices thing is a load of rubbish and loves their monolith?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7829-6833-49EA-A182-69C45F4392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78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7829-6833-49EA-A182-69C45F43924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02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5E2FB-446D-4126-867A-E3BFB692E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D51D14-94E2-4768-8537-BA4A97D47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63A98-2E68-42EC-A71D-212E0DF9D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16CF-CEFA-4AB8-B917-2106573FF13A}" type="datetime1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B96E3-FB78-422F-B1B7-850BDB3E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FF1D8-2E23-4731-B36E-28F5ECA37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71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5064C-80C0-4601-A741-69F1068FA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17B7DB-4A13-41F4-BB5B-05C376459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BAE11-6907-40A7-8A8F-9FD32D88D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8207-E477-469D-BFB8-90CBD52BA3C4}" type="datetime1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9B78D-A5A6-4E44-9C95-D58F82A6F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5CB2-9893-4828-B383-282905010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61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DC4753-948C-495E-B694-8925399E26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6F1C05-4586-4506-BC30-55309CC54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3414-913E-4736-949F-AD8F3E237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4376-2093-4F31-8B9D-1582C009C93F}" type="datetime1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A21A7-E486-40BF-A94C-BF818CA3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5DAA4-0EE5-4B5B-B26D-34F4E896E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45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2965C-533D-4F82-A475-2170C879A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94DD3-1320-4D7D-9669-AC34F5107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E7DA7-8653-4DF5-80F5-5B5690019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005A9-C173-430D-BE88-F1EA59487921}" type="datetime1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0ABE6-AF0C-45B5-9EED-93C83C598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FD0DC-21AF-483F-B7FE-AFFF1243F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92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0C16-F566-42C9-B92E-2A812CC87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4D2B5-857E-4EC4-B6E9-6567529A1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BB686-89B8-4CC2-9962-D38881C13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B85F-333D-4E2E-9950-8ADFCBD745FB}" type="datetime1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AAC92-8726-44AD-A82E-FDD509262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18A4D-5117-4853-BCC6-3796DB57F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02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C7FA-48F3-41AE-B83E-6B12FFCF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2899C-E420-4506-B31F-64BEE16AE6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CAFD9E-E2CB-4A26-92AE-528B1172C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D976C-3154-4BCA-B004-2E2CCD3F6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B5E1-7714-4267-84B3-DF99D24D419E}" type="datetime1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B8616-EA31-4FA4-8B7B-7F671BA6C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F9898-F2CB-40CC-968F-53157225E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41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ECBF7-1528-4364-BC71-221BC04FA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228A6-6F2F-491B-A8DA-4CEA50D2D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0C346-B924-42F9-BA41-04D7BF011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107527-F1BF-4D77-BEC2-79ED2B496F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B6EACC-139A-4AC7-A953-484D463F3E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26AA63-1962-4B9D-9156-93EA70345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DBB5-4FC9-41FE-A5DD-41D80D8FA4D8}" type="datetime1">
              <a:rPr lang="en-US" smtClean="0"/>
              <a:t>1/30/2020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5B7AA1-1F90-4335-899F-7911E3230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283E20-DC49-4B78-A0FE-0CFA6675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15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63FF2-B0E7-4FC0-8110-3EF476561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21188A-EC5D-4869-B483-C44DD8B4D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F4E2-84E7-40DF-8A94-C3E00C3E6C6A}" type="datetime1">
              <a:rPr lang="en-US" smtClean="0"/>
              <a:t>1/30/2020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5C9CCA-17C2-4BFF-B9D9-BB63B95CB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D3061-39B3-4F47-948C-1D5C9B7F6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42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95A7B7-0AE5-4928-8960-6F766B978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1C7FC-66C1-4D04-B8E7-A02AA122A2B6}" type="datetime1">
              <a:rPr lang="en-US" smtClean="0"/>
              <a:t>1/30/2020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0AAD08-BFD5-40B0-BFD5-082B8ABE0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DC37B5-0B16-44B2-95F5-4C0FA1FED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9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6530D-B6C1-4FC9-9031-C13AE0598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7501A-2636-493C-B367-E3AA57834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FBDB1-DC48-4F30-940A-D54E9992E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E562BF-A55A-4C55-AD81-672107008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7F24-A0DB-405C-973C-1C5C5E3A9D86}" type="datetime1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B4B879-7C2E-48B0-8EC6-B380D7A01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E7ABA-A63C-40B8-B6E6-195069883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62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AC69-8095-4A4F-A4CA-71E4B9070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4F77EA-D8C0-4BD5-9106-61A3386083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8A1B52-10DB-4403-A5DE-5C3202878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71FD6-AC34-4C44-BF7D-B2829FA7A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91BF-F4A8-4BDE-805F-8BFCB650F984}" type="datetime1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5FCA5-22C2-4880-881C-D75904775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47AD6-4C6C-403F-BCFE-B29E51340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9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77DD84-5477-443C-A07F-ED9281B68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47569-DB2A-446B-9A82-7C09F3C6C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0DB9F-CC1C-424B-838F-C306674D4B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0D2C6-4BB7-4743-B712-B5CAF0676045}" type="datetime1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1E26B-8985-4F3B-972C-867A7D9538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6B9F2-0C5A-434B-8301-60A3662472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029754-E679-4E00-B0FF-A6B0D9D9B72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1" y="6303454"/>
            <a:ext cx="603738" cy="47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606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/docs/current/spring-framework-reference/data-access.html" TargetMode="External"/><Relationship Id="rId2" Type="http://schemas.openxmlformats.org/officeDocument/2006/relationships/hyperlink" Target="https://www.baeldung.com/spring-jdbc-jdbctemplat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sql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ysql://localhost:3306/springjdbc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25515-BD12-48DE-AAC8-C5FA9C4403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Access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AE8AC4-546F-4895-AB8E-1BD692338C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Virtusa</a:t>
            </a:r>
          </a:p>
        </p:txBody>
      </p:sp>
    </p:spTree>
    <p:extLst>
      <p:ext uri="{BB962C8B-B14F-4D97-AF65-F5344CB8AC3E}">
        <p14:creationId xmlns:p14="http://schemas.microsoft.com/office/powerpoint/2010/main" val="1561234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B7276-5F9D-4CB4-BA7A-1561A69E4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3379"/>
          </a:xfrm>
        </p:spPr>
        <p:txBody>
          <a:bodyPr/>
          <a:lstStyle/>
          <a:p>
            <a:r>
              <a:rPr lang="en-US" dirty="0"/>
              <a:t>Mapping Query Results to an Object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44F16A-B8EE-419C-B21E-8AE92B9E3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77E5EEB-8E70-43CE-86DC-C10229855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045" y="2232348"/>
            <a:ext cx="10438755" cy="40626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public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class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EmployeeRowMapper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implements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RowMapper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&lt;Employee&gt; {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@Override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public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Employee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mapRow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ResultSet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rowNum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)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throws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SQLException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{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    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Employee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employee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=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new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Employee();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 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       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employee.setId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rs.getInt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"ID"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));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       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employee.setFirstName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rs.getString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"FIRST_NAME"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));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       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employee.setLastName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rs.getString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"LAST_NAME"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));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       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employee.setAddress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rs.getString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"ADDRESS"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));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 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return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employee;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}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7BD113-186A-4D23-9245-82469E908DEE}"/>
              </a:ext>
            </a:extLst>
          </p:cNvPr>
          <p:cNvSpPr txBox="1"/>
          <p:nvPr/>
        </p:nvSpPr>
        <p:spPr>
          <a:xfrm>
            <a:off x="838200" y="1459855"/>
            <a:ext cx="6227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Implement the </a:t>
            </a:r>
            <a:r>
              <a:rPr lang="en-US" sz="2800" dirty="0" err="1"/>
              <a:t>RowMapper</a:t>
            </a:r>
            <a:r>
              <a:rPr lang="en-US" sz="2800" dirty="0"/>
              <a:t>&lt;T&gt; interface:</a:t>
            </a:r>
          </a:p>
        </p:txBody>
      </p:sp>
    </p:spTree>
    <p:extLst>
      <p:ext uri="{BB962C8B-B14F-4D97-AF65-F5344CB8AC3E}">
        <p14:creationId xmlns:p14="http://schemas.microsoft.com/office/powerpoint/2010/main" val="1633392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B3DDB4E-F499-49AB-9A8D-9DE6D1FD9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Basics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53CC612-2C6F-4BF0-8DB5-B279466B20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Structured Query Language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994C31-2D03-461D-9249-9ED77C65E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981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2CACCB5-AE06-4D09-BE37-0FF91A53D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Statement – Querying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F0F298-E273-4255-9E1B-86CCE4570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669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SELECT CompanyName, Phone </a:t>
            </a:r>
          </a:p>
          <a:p>
            <a:pPr marL="0" indent="0">
              <a:buNone/>
            </a:pPr>
            <a:r>
              <a:rPr lang="en-US" dirty="0"/>
              <a:t>FROM Customers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CustomerID</a:t>
            </a:r>
            <a:r>
              <a:rPr lang="en-US" dirty="0"/>
              <a:t> = 1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A8E093-AE42-427A-8B54-1FA99D097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12</a:t>
            </a:fld>
            <a:endParaRPr lang="en-US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BD08117F-0449-4F74-97F1-374503D3284B}"/>
              </a:ext>
            </a:extLst>
          </p:cNvPr>
          <p:cNvSpPr/>
          <p:nvPr/>
        </p:nvSpPr>
        <p:spPr>
          <a:xfrm>
            <a:off x="5518297" y="1525772"/>
            <a:ext cx="3508745" cy="7868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Clause – Column List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F698D2C0-A047-45D5-B768-D4590538164F}"/>
              </a:ext>
            </a:extLst>
          </p:cNvPr>
          <p:cNvSpPr/>
          <p:nvPr/>
        </p:nvSpPr>
        <p:spPr>
          <a:xfrm>
            <a:off x="4394790" y="2023730"/>
            <a:ext cx="3508745" cy="7868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FROM Clause – What Tables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92824D62-C380-48A4-8EFB-8839FF83A58A}"/>
              </a:ext>
            </a:extLst>
          </p:cNvPr>
          <p:cNvSpPr/>
          <p:nvPr/>
        </p:nvSpPr>
        <p:spPr>
          <a:xfrm>
            <a:off x="4299096" y="2519622"/>
            <a:ext cx="3508745" cy="7868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WHERE Clause – Filters</a:t>
            </a:r>
          </a:p>
        </p:txBody>
      </p:sp>
    </p:spTree>
    <p:extLst>
      <p:ext uri="{BB962C8B-B14F-4D97-AF65-F5344CB8AC3E}">
        <p14:creationId xmlns:p14="http://schemas.microsoft.com/office/powerpoint/2010/main" val="1495152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336CD-E7B8-4A14-B7A9-43E98DA0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3A473-20D2-40BC-87D2-12F7AFED5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INSERT INTO Customers (CompanyName, Phone)</a:t>
            </a:r>
          </a:p>
          <a:p>
            <a:pPr marL="0" indent="0">
              <a:buNone/>
            </a:pPr>
            <a:r>
              <a:rPr lang="en-US" dirty="0"/>
              <a:t>VALUES (‘Acme Corp’,’555-555-5555’)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EDA01-FE4F-4959-8C4C-BD6D9BFFD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13</a:t>
            </a:fld>
            <a:endParaRPr lang="en-US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EC07FD39-C71E-4871-BD9D-3FC36A71873F}"/>
              </a:ext>
            </a:extLst>
          </p:cNvPr>
          <p:cNvSpPr/>
          <p:nvPr/>
        </p:nvSpPr>
        <p:spPr>
          <a:xfrm>
            <a:off x="6464595" y="2211573"/>
            <a:ext cx="4292010" cy="7868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VALUES Clause – The values to insert</a:t>
            </a:r>
          </a:p>
        </p:txBody>
      </p:sp>
      <p:sp>
        <p:nvSpPr>
          <p:cNvPr id="6" name="Callout: Down Arrow 5">
            <a:extLst>
              <a:ext uri="{FF2B5EF4-FFF2-40B4-BE49-F238E27FC236}">
                <a16:creationId xmlns:a16="http://schemas.microsoft.com/office/drawing/2014/main" id="{71FB8A43-B038-49B9-AF37-43503C563BCF}"/>
              </a:ext>
            </a:extLst>
          </p:cNvPr>
          <p:cNvSpPr/>
          <p:nvPr/>
        </p:nvSpPr>
        <p:spPr>
          <a:xfrm>
            <a:off x="5124894" y="857214"/>
            <a:ext cx="3822404" cy="923168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 and Columns to insert data into</a:t>
            </a:r>
          </a:p>
        </p:txBody>
      </p:sp>
    </p:spTree>
    <p:extLst>
      <p:ext uri="{BB962C8B-B14F-4D97-AF65-F5344CB8AC3E}">
        <p14:creationId xmlns:p14="http://schemas.microsoft.com/office/powerpoint/2010/main" val="4119340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42A7D-0B3D-494F-9C8B-679FA816C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11B81-17E6-45BE-BEF7-18624CBA3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UPDATE Customers</a:t>
            </a:r>
          </a:p>
          <a:p>
            <a:pPr marL="0" indent="0">
              <a:buNone/>
            </a:pPr>
            <a:r>
              <a:rPr lang="en-US" dirty="0"/>
              <a:t>SET </a:t>
            </a:r>
            <a:r>
              <a:rPr lang="en-US" dirty="0" err="1"/>
              <a:t>ContactName</a:t>
            </a:r>
            <a:r>
              <a:rPr lang="en-US" dirty="0"/>
              <a:t> = ‘Elmer Fudd’,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ContactTItle</a:t>
            </a:r>
            <a:r>
              <a:rPr lang="en-US" dirty="0"/>
              <a:t> = ‘Manager’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CustomerID</a:t>
            </a:r>
            <a:r>
              <a:rPr lang="en-US" dirty="0"/>
              <a:t> = 3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DD786-5F3B-462F-8159-E54FFAB76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14</a:t>
            </a:fld>
            <a:endParaRPr lang="en-US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5C2AB576-7C4F-4AC2-A61C-583FC5968B04}"/>
              </a:ext>
            </a:extLst>
          </p:cNvPr>
          <p:cNvSpPr/>
          <p:nvPr/>
        </p:nvSpPr>
        <p:spPr>
          <a:xfrm>
            <a:off x="3896832" y="1573619"/>
            <a:ext cx="4292010" cy="7868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Clause – What Table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AEBFD318-B2C4-4FD4-A954-E2954B899A40}"/>
              </a:ext>
            </a:extLst>
          </p:cNvPr>
          <p:cNvSpPr/>
          <p:nvPr/>
        </p:nvSpPr>
        <p:spPr>
          <a:xfrm>
            <a:off x="5936511" y="2360428"/>
            <a:ext cx="4292010" cy="7868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Clause – What </a:t>
            </a:r>
            <a:r>
              <a:rPr lang="en-US" dirty="0" err="1"/>
              <a:t>Colimns</a:t>
            </a:r>
            <a:r>
              <a:rPr lang="en-US" dirty="0"/>
              <a:t> = value</a:t>
            </a: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72490BB2-EEE2-4FCD-865B-CD19290CCA95}"/>
              </a:ext>
            </a:extLst>
          </p:cNvPr>
          <p:cNvSpPr/>
          <p:nvPr/>
        </p:nvSpPr>
        <p:spPr>
          <a:xfrm>
            <a:off x="4435549" y="3205551"/>
            <a:ext cx="4292010" cy="7868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WHERE Clause – filter</a:t>
            </a:r>
          </a:p>
        </p:txBody>
      </p:sp>
    </p:spTree>
    <p:extLst>
      <p:ext uri="{BB962C8B-B14F-4D97-AF65-F5344CB8AC3E}">
        <p14:creationId xmlns:p14="http://schemas.microsoft.com/office/powerpoint/2010/main" val="679367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32DE9-9F19-4404-8E3A-326FC838C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34B1D-6623-4D91-8C22-B83B92BE0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DELETE </a:t>
            </a:r>
          </a:p>
          <a:p>
            <a:pPr marL="0" indent="0">
              <a:buNone/>
            </a:pPr>
            <a:r>
              <a:rPr lang="en-US" dirty="0"/>
              <a:t>FROM Customers 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CustomerID</a:t>
            </a:r>
            <a:r>
              <a:rPr lang="en-US" dirty="0"/>
              <a:t> =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0E3F62-FC62-4AD8-A699-A619B8ED6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15</a:t>
            </a:fld>
            <a:endParaRPr lang="en-US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6761ABA7-5887-4BF7-AE9E-63E438A4E72F}"/>
              </a:ext>
            </a:extLst>
          </p:cNvPr>
          <p:cNvSpPr/>
          <p:nvPr/>
        </p:nvSpPr>
        <p:spPr>
          <a:xfrm>
            <a:off x="4506431" y="2146299"/>
            <a:ext cx="3508745" cy="7868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FROM Clause – What Tables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AC862152-9B16-493B-89F0-00A363FCEC0D}"/>
              </a:ext>
            </a:extLst>
          </p:cNvPr>
          <p:cNvSpPr/>
          <p:nvPr/>
        </p:nvSpPr>
        <p:spPr>
          <a:xfrm>
            <a:off x="4410737" y="2642191"/>
            <a:ext cx="3508745" cy="7868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WHERE Clause – Filters</a:t>
            </a:r>
          </a:p>
        </p:txBody>
      </p:sp>
    </p:spTree>
    <p:extLst>
      <p:ext uri="{BB962C8B-B14F-4D97-AF65-F5344CB8AC3E}">
        <p14:creationId xmlns:p14="http://schemas.microsoft.com/office/powerpoint/2010/main" val="2697692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F4AAD-B743-485A-A5E0-17ADAB97C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389D9-6F79-41A4-8E25-4AE529449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https://www.baeldung.com/spring-jdbc-jdbctemplate</a:t>
            </a:r>
            <a:endParaRPr lang="en-US" dirty="0"/>
          </a:p>
          <a:p>
            <a:r>
              <a:rPr lang="en-US" dirty="0">
                <a:hlinkClick r:id="rId3"/>
              </a:rPr>
              <a:t>https://docs.spring.io/spring/docs/current/spring-framework-reference/data-access.html</a:t>
            </a:r>
            <a:endParaRPr lang="en-US" dirty="0"/>
          </a:p>
          <a:p>
            <a:r>
              <a:rPr lang="en-US" dirty="0">
                <a:hlinkClick r:id="rId4"/>
              </a:rPr>
              <a:t>https://www.w3schools.com/sql/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972F2-DFD1-4DD3-9865-C83F9089E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32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451DC19-7301-4A76-B7B6-014CEED40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4D214E-977A-482D-A3DE-7361432EDF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99AA1-E29D-4CBB-84B3-17CEEDE3E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5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0AFD69C-7606-435F-BDE8-52B6C780A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3447B9-5FCF-4ECD-BCBE-577E5911D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Database Connectivity</a:t>
            </a:r>
          </a:p>
          <a:p>
            <a:r>
              <a:rPr lang="en-US" dirty="0"/>
              <a:t>Core data access components for Java</a:t>
            </a:r>
          </a:p>
          <a:p>
            <a:r>
              <a:rPr lang="en-US" dirty="0"/>
              <a:t>Provides and abstraction over specific database </a:t>
            </a:r>
            <a:r>
              <a:rPr lang="en-US" dirty="0" err="1"/>
              <a:t>impelemtations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7BE7F5-9EF4-4757-8DB1-15890BC9C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74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CB77B-9EE9-48CD-AC02-CA607506C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B5FC5-05BF-48CF-B4A1-54A881C05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Connection: Provides interaction with the underlying database connection</a:t>
            </a:r>
          </a:p>
          <a:p>
            <a:r>
              <a:rPr lang="en-US" dirty="0"/>
              <a:t>Statement: Represents an SQL statement</a:t>
            </a:r>
          </a:p>
          <a:p>
            <a:r>
              <a:rPr lang="en-US" dirty="0" err="1"/>
              <a:t>PreparedStatement</a:t>
            </a:r>
            <a:r>
              <a:rPr lang="en-US" dirty="0"/>
              <a:t>: A Statement implementation that supports parameters</a:t>
            </a:r>
          </a:p>
          <a:p>
            <a:r>
              <a:rPr lang="en-US" dirty="0" err="1"/>
              <a:t>CallableStatement</a:t>
            </a:r>
            <a:r>
              <a:rPr lang="en-US" dirty="0"/>
              <a:t>: Used for executing Stored Procedures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EA5C8F-16C1-4F32-BEC8-817704A4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32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16916-0D1A-4E8F-ABA0-01B83DE4E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JDBC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F9AB3-62E6-4AAA-854A-753E098BC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 value-add provided by the Spring Framework's JDBC :</a:t>
            </a:r>
          </a:p>
          <a:p>
            <a:r>
              <a:rPr lang="en-US" dirty="0"/>
              <a:t>Define connection parameters</a:t>
            </a:r>
          </a:p>
          <a:p>
            <a:r>
              <a:rPr lang="en-US" dirty="0"/>
              <a:t>Open the connection</a:t>
            </a:r>
          </a:p>
          <a:p>
            <a:r>
              <a:rPr lang="en-US" b="1" i="1" dirty="0"/>
              <a:t>Specify the statement</a:t>
            </a:r>
          </a:p>
          <a:p>
            <a:r>
              <a:rPr lang="en-US" dirty="0"/>
              <a:t>Prepare and execute the statement</a:t>
            </a:r>
          </a:p>
          <a:p>
            <a:r>
              <a:rPr lang="en-US" dirty="0"/>
              <a:t>Set up the loop to iterate through the results (if any)</a:t>
            </a:r>
          </a:p>
          <a:p>
            <a:r>
              <a:rPr lang="en-US" b="1" i="1" dirty="0"/>
              <a:t>Do the work for each iteration</a:t>
            </a:r>
          </a:p>
          <a:p>
            <a:r>
              <a:rPr lang="en-US" dirty="0"/>
              <a:t>Process any exception</a:t>
            </a:r>
          </a:p>
          <a:p>
            <a:r>
              <a:rPr lang="en-US" dirty="0"/>
              <a:t>Handle transactions</a:t>
            </a:r>
          </a:p>
          <a:p>
            <a:r>
              <a:rPr lang="en-US" dirty="0"/>
              <a:t>Close the connection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161064-9BF3-4D81-9635-48960AC90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64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3447D-F18D-4F88-82DE-A93DF572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2935"/>
          </a:xfrm>
        </p:spPr>
        <p:txBody>
          <a:bodyPr/>
          <a:lstStyle/>
          <a:p>
            <a:r>
              <a:rPr lang="en-US" dirty="0"/>
              <a:t>Spring JDBC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FCC11-75D8-4E5F-99BD-50FE53AC8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916"/>
            <a:ext cx="10515600" cy="480004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All the classes in Spring JDBC are divided into four separate packages:</a:t>
            </a:r>
          </a:p>
          <a:p>
            <a:r>
              <a:rPr lang="en-US" b="1" i="1" dirty="0"/>
              <a:t>core</a:t>
            </a:r>
            <a:r>
              <a:rPr lang="en-US" dirty="0"/>
              <a:t> – the core functionality of JDBC. Some of the important classes under this package include </a:t>
            </a:r>
            <a:r>
              <a:rPr lang="en-US" i="1" dirty="0" err="1"/>
              <a:t>JdbcTemplate</a:t>
            </a:r>
            <a:r>
              <a:rPr lang="en-US" dirty="0"/>
              <a:t>,</a:t>
            </a:r>
            <a:r>
              <a:rPr lang="en-US" i="1" dirty="0"/>
              <a:t> </a:t>
            </a:r>
            <a:r>
              <a:rPr lang="en-US" i="1" dirty="0" err="1"/>
              <a:t>SimpleJdbcInsert</a:t>
            </a:r>
            <a:r>
              <a:rPr lang="en-US" i="1" dirty="0"/>
              <a:t>,</a:t>
            </a:r>
            <a:r>
              <a:rPr lang="en-US" dirty="0"/>
              <a:t> </a:t>
            </a:r>
            <a:r>
              <a:rPr lang="en-US" i="1" dirty="0" err="1"/>
              <a:t>SimpleJdbcCall</a:t>
            </a:r>
            <a:r>
              <a:rPr lang="en-US" dirty="0"/>
              <a:t> and </a:t>
            </a:r>
            <a:r>
              <a:rPr lang="en-US" i="1" dirty="0" err="1"/>
              <a:t>NamedParameterJdbcTemplate</a:t>
            </a:r>
            <a:r>
              <a:rPr lang="en-US" dirty="0"/>
              <a:t>.</a:t>
            </a:r>
          </a:p>
          <a:p>
            <a:r>
              <a:rPr lang="en-US" b="1" i="1" dirty="0" err="1"/>
              <a:t>datasource</a:t>
            </a:r>
            <a:r>
              <a:rPr lang="en-US" dirty="0"/>
              <a:t> – utility classes to access a </a:t>
            </a:r>
            <a:r>
              <a:rPr lang="en-US" dirty="0" err="1"/>
              <a:t>datasource</a:t>
            </a:r>
            <a:r>
              <a:rPr lang="en-US" dirty="0"/>
              <a:t>. It also has various </a:t>
            </a:r>
            <a:r>
              <a:rPr lang="en-US" dirty="0" err="1"/>
              <a:t>datasource</a:t>
            </a:r>
            <a:r>
              <a:rPr lang="en-US" dirty="0"/>
              <a:t> implementations for testing JDBC code outside the Jakarta EE container.</a:t>
            </a:r>
          </a:p>
          <a:p>
            <a:r>
              <a:rPr lang="en-US" b="1" i="1" dirty="0"/>
              <a:t>object</a:t>
            </a:r>
            <a:r>
              <a:rPr lang="en-US" dirty="0"/>
              <a:t> – DB access in an object-oriented manner. It allows executing queries and returning the results as a business object. It also maps the query results between the columns and properties of business objects.</a:t>
            </a:r>
          </a:p>
          <a:p>
            <a:r>
              <a:rPr lang="en-US" b="1" i="1" dirty="0"/>
              <a:t>support</a:t>
            </a:r>
            <a:r>
              <a:rPr lang="en-US" dirty="0"/>
              <a:t> – support classes for classes under </a:t>
            </a:r>
            <a:r>
              <a:rPr lang="en-US" i="1" dirty="0"/>
              <a:t>core</a:t>
            </a:r>
            <a:r>
              <a:rPr lang="en-US" dirty="0"/>
              <a:t> and </a:t>
            </a:r>
            <a:r>
              <a:rPr lang="en-US" i="1" dirty="0"/>
              <a:t>object</a:t>
            </a:r>
            <a:r>
              <a:rPr lang="en-US" dirty="0"/>
              <a:t> packages. E.g. provides the </a:t>
            </a:r>
            <a:r>
              <a:rPr lang="en-US" i="1" dirty="0" err="1"/>
              <a:t>SQLException</a:t>
            </a:r>
            <a:r>
              <a:rPr lang="en-US" dirty="0"/>
              <a:t> translation functionality.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ED224-DED9-41A0-901F-BC391AF41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8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C2862-B742-46ED-B88A-A5E713409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JDBC - Configuration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7787491-9863-4187-95F7-E878621A8D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8596816"/>
              </p:ext>
            </p:extLst>
          </p:nvPr>
        </p:nvGraphicFramePr>
        <p:xfrm>
          <a:off x="877186" y="1690688"/>
          <a:ext cx="10802679" cy="4351338"/>
        </p:xfrm>
        <a:graphic>
          <a:graphicData uri="http://schemas.openxmlformats.org/drawingml/2006/table">
            <a:tbl>
              <a:tblPr/>
              <a:tblGrid>
                <a:gridCol w="10802679">
                  <a:extLst>
                    <a:ext uri="{9D8B030D-6E8A-4147-A177-3AD203B41FA5}">
                      <a16:colId xmlns:a16="http://schemas.microsoft.com/office/drawing/2014/main" val="15938228"/>
                    </a:ext>
                  </a:extLst>
                </a:gridCol>
              </a:tblGrid>
              <a:tr h="435133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i="0" dirty="0">
                          <a:effectLst/>
                          <a:latin typeface="source code pro"/>
                        </a:rPr>
                        <a:t>@Configuration</a:t>
                      </a:r>
                    </a:p>
                    <a:p>
                      <a:pPr algn="l" fontAlgn="base"/>
                      <a:r>
                        <a:rPr lang="en-US" sz="2000" b="0" i="0" dirty="0">
                          <a:effectLst/>
                          <a:latin typeface="source code pro"/>
                        </a:rPr>
                        <a:t>@</a:t>
                      </a:r>
                      <a:r>
                        <a:rPr lang="en-US" sz="2000" b="0" i="0" dirty="0" err="1">
                          <a:effectLst/>
                          <a:latin typeface="source code pro"/>
                        </a:rPr>
                        <a:t>ComponentScan</a:t>
                      </a:r>
                      <a:r>
                        <a:rPr lang="en-US" sz="2000" b="0" i="0" dirty="0">
                          <a:effectLst/>
                          <a:latin typeface="source code pro"/>
                        </a:rPr>
                        <a:t>("</a:t>
                      </a:r>
                      <a:r>
                        <a:rPr lang="en-US" sz="2000" b="0" i="0" dirty="0" err="1">
                          <a:effectLst/>
                          <a:latin typeface="source code pro"/>
                        </a:rPr>
                        <a:t>com.baeldung.jdbc</a:t>
                      </a:r>
                      <a:r>
                        <a:rPr lang="en-US" sz="2000" b="0" i="0" dirty="0">
                          <a:effectLst/>
                          <a:latin typeface="source code pro"/>
                        </a:rPr>
                        <a:t>")</a:t>
                      </a:r>
                    </a:p>
                    <a:p>
                      <a:pPr algn="l" fontAlgn="base"/>
                      <a:r>
                        <a:rPr lang="en-US" sz="2000" b="0" i="0" dirty="0">
                          <a:effectLst/>
                          <a:latin typeface="source code pro"/>
                        </a:rPr>
                        <a:t>public class </a:t>
                      </a:r>
                      <a:r>
                        <a:rPr lang="en-US" sz="2000" b="0" i="0" dirty="0" err="1">
                          <a:effectLst/>
                          <a:latin typeface="source code pro"/>
                        </a:rPr>
                        <a:t>SpringJdbcConfig</a:t>
                      </a:r>
                      <a:r>
                        <a:rPr lang="en-US" sz="2000" b="0" i="0" dirty="0">
                          <a:effectLst/>
                          <a:latin typeface="source code pro"/>
                        </a:rPr>
                        <a:t> {</a:t>
                      </a:r>
                    </a:p>
                    <a:p>
                      <a:pPr algn="l" fontAlgn="base"/>
                      <a:r>
                        <a:rPr lang="en-US" sz="2000" b="0" i="0" dirty="0">
                          <a:effectLst/>
                          <a:latin typeface="source code pro"/>
                        </a:rPr>
                        <a:t>    @Bean</a:t>
                      </a:r>
                    </a:p>
                    <a:p>
                      <a:pPr algn="l" fontAlgn="base"/>
                      <a:r>
                        <a:rPr lang="en-US" sz="2000" b="0" i="0" dirty="0">
                          <a:effectLst/>
                          <a:latin typeface="source code pro"/>
                        </a:rPr>
                        <a:t>    public </a:t>
                      </a:r>
                      <a:r>
                        <a:rPr lang="en-US" sz="2000" b="0" i="0" dirty="0" err="1">
                          <a:effectLst/>
                          <a:latin typeface="source code pro"/>
                        </a:rPr>
                        <a:t>DataSource</a:t>
                      </a:r>
                      <a:r>
                        <a:rPr lang="en-US" sz="2000" b="0" i="0" dirty="0">
                          <a:effectLst/>
                          <a:latin typeface="source code pro"/>
                        </a:rPr>
                        <a:t> </a:t>
                      </a:r>
                      <a:r>
                        <a:rPr lang="en-US" sz="2000" b="0" i="0" dirty="0" err="1">
                          <a:effectLst/>
                          <a:latin typeface="source code pro"/>
                        </a:rPr>
                        <a:t>mysqlDataSource</a:t>
                      </a:r>
                      <a:r>
                        <a:rPr lang="en-US" sz="2000" b="0" i="0" dirty="0">
                          <a:effectLst/>
                          <a:latin typeface="source code pro"/>
                        </a:rPr>
                        <a:t>() {</a:t>
                      </a:r>
                    </a:p>
                    <a:p>
                      <a:pPr algn="l" fontAlgn="base"/>
                      <a:r>
                        <a:rPr lang="en-US" sz="2000" b="0" i="0" dirty="0">
                          <a:effectLst/>
                          <a:latin typeface="source code pro"/>
                        </a:rPr>
                        <a:t>        </a:t>
                      </a:r>
                      <a:r>
                        <a:rPr lang="en-US" sz="2000" b="0" i="0" dirty="0" err="1">
                          <a:effectLst/>
                          <a:latin typeface="source code pro"/>
                        </a:rPr>
                        <a:t>DriverManagerDataSource</a:t>
                      </a:r>
                      <a:r>
                        <a:rPr lang="en-US" sz="2000" b="0" i="0" dirty="0">
                          <a:effectLst/>
                          <a:latin typeface="source code pro"/>
                        </a:rPr>
                        <a:t> </a:t>
                      </a:r>
                      <a:r>
                        <a:rPr lang="en-US" sz="2000" b="0" i="0" dirty="0" err="1">
                          <a:effectLst/>
                          <a:latin typeface="source code pro"/>
                        </a:rPr>
                        <a:t>dataSource</a:t>
                      </a:r>
                      <a:r>
                        <a:rPr lang="en-US" sz="2000" b="0" i="0" dirty="0">
                          <a:effectLst/>
                          <a:latin typeface="source code pro"/>
                        </a:rPr>
                        <a:t> = new </a:t>
                      </a:r>
                      <a:r>
                        <a:rPr lang="en-US" sz="2000" b="0" i="0" dirty="0" err="1">
                          <a:effectLst/>
                          <a:latin typeface="source code pro"/>
                        </a:rPr>
                        <a:t>DriverManagerDataSource</a:t>
                      </a:r>
                      <a:r>
                        <a:rPr lang="en-US" sz="2000" b="0" i="0" dirty="0">
                          <a:effectLst/>
                          <a:latin typeface="source code pro"/>
                        </a:rPr>
                        <a:t>();</a:t>
                      </a:r>
                    </a:p>
                    <a:p>
                      <a:pPr algn="l" fontAlgn="base"/>
                      <a:r>
                        <a:rPr lang="en-US" sz="2000" b="0" i="0" dirty="0">
                          <a:effectLst/>
                          <a:latin typeface="source code pro"/>
                        </a:rPr>
                        <a:t>        </a:t>
                      </a:r>
                      <a:r>
                        <a:rPr lang="en-US" sz="2000" b="0" i="0" dirty="0" err="1">
                          <a:effectLst/>
                          <a:latin typeface="source code pro"/>
                        </a:rPr>
                        <a:t>dataSource.setDriverClassName</a:t>
                      </a:r>
                      <a:r>
                        <a:rPr lang="en-US" sz="2000" b="0" i="0" dirty="0">
                          <a:effectLst/>
                          <a:latin typeface="source code pro"/>
                        </a:rPr>
                        <a:t>("</a:t>
                      </a:r>
                      <a:r>
                        <a:rPr lang="en-US" sz="2000" b="0" i="0" dirty="0" err="1">
                          <a:effectLst/>
                          <a:latin typeface="source code pro"/>
                        </a:rPr>
                        <a:t>com.mysql.jdbc.Driver</a:t>
                      </a:r>
                      <a:r>
                        <a:rPr lang="en-US" sz="2000" b="0" i="0" dirty="0">
                          <a:effectLst/>
                          <a:latin typeface="source code pro"/>
                        </a:rPr>
                        <a:t>");</a:t>
                      </a:r>
                    </a:p>
                    <a:p>
                      <a:pPr algn="l" fontAlgn="base"/>
                      <a:r>
                        <a:rPr lang="en-US" sz="2000" b="0" i="0" dirty="0">
                          <a:effectLst/>
                          <a:latin typeface="source code pro"/>
                        </a:rPr>
                        <a:t>        </a:t>
                      </a:r>
                      <a:r>
                        <a:rPr lang="en-US" sz="2000" b="0" i="0" dirty="0" err="1">
                          <a:effectLst/>
                          <a:latin typeface="source code pro"/>
                        </a:rPr>
                        <a:t>dataSource.setUrl</a:t>
                      </a:r>
                      <a:r>
                        <a:rPr lang="en-US" sz="2000" b="0" i="0" dirty="0">
                          <a:effectLst/>
                          <a:latin typeface="source code pro"/>
                        </a:rPr>
                        <a:t>("</a:t>
                      </a:r>
                      <a:r>
                        <a:rPr lang="en-US" sz="2000" b="0" i="0" dirty="0" err="1">
                          <a:effectLst/>
                          <a:latin typeface="source code pro"/>
                        </a:rPr>
                        <a:t>jdbc:</a:t>
                      </a:r>
                      <a:r>
                        <a:rPr lang="en-US" sz="2000" b="1" i="0" u="none" strike="noStrike" dirty="0" err="1">
                          <a:solidFill>
                            <a:srgbClr val="63B175"/>
                          </a:solidFill>
                          <a:effectLst/>
                          <a:latin typeface="source code pro"/>
                          <a:hlinkClick r:id="rId2"/>
                        </a:rPr>
                        <a:t>mysql</a:t>
                      </a:r>
                      <a:r>
                        <a:rPr lang="en-US" sz="2000" b="1" i="0" u="none" strike="noStrike" dirty="0">
                          <a:solidFill>
                            <a:srgbClr val="63B175"/>
                          </a:solidFill>
                          <a:effectLst/>
                          <a:latin typeface="source code pro"/>
                          <a:hlinkClick r:id="rId2"/>
                        </a:rPr>
                        <a:t>://localhost:3306/</a:t>
                      </a:r>
                      <a:r>
                        <a:rPr lang="en-US" sz="2000" b="1" i="0" u="none" strike="noStrike" dirty="0" err="1">
                          <a:solidFill>
                            <a:srgbClr val="63B175"/>
                          </a:solidFill>
                          <a:effectLst/>
                          <a:latin typeface="source code pro"/>
                          <a:hlinkClick r:id="rId2"/>
                        </a:rPr>
                        <a:t>springjdbc</a:t>
                      </a:r>
                      <a:r>
                        <a:rPr lang="en-US" sz="2000" b="0" i="0" dirty="0">
                          <a:effectLst/>
                          <a:latin typeface="source code pro"/>
                        </a:rPr>
                        <a:t>");</a:t>
                      </a:r>
                    </a:p>
                    <a:p>
                      <a:pPr algn="l" fontAlgn="base"/>
                      <a:r>
                        <a:rPr lang="en-US" sz="2000" b="0" i="0" dirty="0">
                          <a:effectLst/>
                          <a:latin typeface="source code pro"/>
                        </a:rPr>
                        <a:t>        </a:t>
                      </a:r>
                      <a:r>
                        <a:rPr lang="en-US" sz="2000" b="0" i="0" dirty="0" err="1">
                          <a:effectLst/>
                          <a:latin typeface="source code pro"/>
                        </a:rPr>
                        <a:t>dataSource.setUsername</a:t>
                      </a:r>
                      <a:r>
                        <a:rPr lang="en-US" sz="2000" b="0" i="0" dirty="0">
                          <a:effectLst/>
                          <a:latin typeface="source code pro"/>
                        </a:rPr>
                        <a:t>("</a:t>
                      </a:r>
                      <a:r>
                        <a:rPr lang="en-US" sz="2000" b="0" i="0" dirty="0" err="1">
                          <a:effectLst/>
                          <a:latin typeface="source code pro"/>
                        </a:rPr>
                        <a:t>guest_user</a:t>
                      </a:r>
                      <a:r>
                        <a:rPr lang="en-US" sz="2000" b="0" i="0" dirty="0">
                          <a:effectLst/>
                          <a:latin typeface="source code pro"/>
                        </a:rPr>
                        <a:t>");</a:t>
                      </a:r>
                    </a:p>
                    <a:p>
                      <a:pPr algn="l" fontAlgn="base"/>
                      <a:r>
                        <a:rPr lang="en-US" sz="2000" b="0" i="0" dirty="0">
                          <a:effectLst/>
                          <a:latin typeface="source code pro"/>
                        </a:rPr>
                        <a:t>        </a:t>
                      </a:r>
                      <a:r>
                        <a:rPr lang="en-US" sz="2000" b="0" i="0" dirty="0" err="1">
                          <a:effectLst/>
                          <a:latin typeface="source code pro"/>
                        </a:rPr>
                        <a:t>dataSource.setPassword</a:t>
                      </a:r>
                      <a:r>
                        <a:rPr lang="en-US" sz="2000" b="0" i="0" dirty="0">
                          <a:effectLst/>
                          <a:latin typeface="source code pro"/>
                        </a:rPr>
                        <a:t>("</a:t>
                      </a:r>
                      <a:r>
                        <a:rPr lang="en-US" sz="2000" b="0" i="0" dirty="0" err="1">
                          <a:effectLst/>
                          <a:latin typeface="source code pro"/>
                        </a:rPr>
                        <a:t>guest_password</a:t>
                      </a:r>
                      <a:r>
                        <a:rPr lang="en-US" sz="2000" b="0" i="0" dirty="0">
                          <a:effectLst/>
                          <a:latin typeface="source code pro"/>
                        </a:rPr>
                        <a:t>");</a:t>
                      </a:r>
                    </a:p>
                    <a:p>
                      <a:pPr algn="l" fontAlgn="base"/>
                      <a:r>
                        <a:rPr lang="en-US" sz="2000" b="0" i="0" dirty="0">
                          <a:effectLst/>
                          <a:latin typeface="source code pro"/>
                        </a:rPr>
                        <a:t> </a:t>
                      </a:r>
                    </a:p>
                    <a:p>
                      <a:pPr algn="l" fontAlgn="base"/>
                      <a:r>
                        <a:rPr lang="en-US" sz="2000" b="0" i="0" dirty="0">
                          <a:effectLst/>
                          <a:latin typeface="source code pro"/>
                        </a:rPr>
                        <a:t>        return </a:t>
                      </a:r>
                      <a:r>
                        <a:rPr lang="en-US" sz="2000" b="0" i="0" dirty="0" err="1">
                          <a:effectLst/>
                          <a:latin typeface="source code pro"/>
                        </a:rPr>
                        <a:t>dataSource</a:t>
                      </a:r>
                      <a:r>
                        <a:rPr lang="en-US" sz="2000" b="0" i="0" dirty="0">
                          <a:effectLst/>
                          <a:latin typeface="source code pro"/>
                        </a:rPr>
                        <a:t>;</a:t>
                      </a:r>
                    </a:p>
                    <a:p>
                      <a:pPr algn="l" fontAlgn="base"/>
                      <a:r>
                        <a:rPr lang="en-US" sz="2000" b="0" i="0" dirty="0">
                          <a:effectLst/>
                          <a:latin typeface="source code pro"/>
                        </a:rPr>
                        <a:t>    }</a:t>
                      </a:r>
                    </a:p>
                    <a:p>
                      <a:pPr algn="l" fontAlgn="base"/>
                      <a:r>
                        <a:rPr lang="en-US" sz="2000" b="0" i="0" dirty="0">
                          <a:effectLst/>
                          <a:latin typeface="source code pro"/>
                        </a:rPr>
                        <a:t>}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90233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2BBEA-1A75-4E08-89DD-35128FE76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25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8FE1C-848E-4F73-8077-8362EB0C0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 </a:t>
            </a:r>
            <a:r>
              <a:rPr lang="en-US" b="1" i="1" dirty="0" err="1"/>
              <a:t>JdbcTemplate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89E6B-E7A9-4B9B-900C-BB3F71BFD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JDBC template is the main API through which we'll access most of the functionality that we're interested in:</a:t>
            </a:r>
          </a:p>
          <a:p>
            <a:pPr lvl="1"/>
            <a:r>
              <a:rPr lang="en-US" sz="2800" dirty="0"/>
              <a:t>creation and closing of connections</a:t>
            </a:r>
          </a:p>
          <a:p>
            <a:pPr lvl="1"/>
            <a:r>
              <a:rPr lang="en-US" sz="2800" dirty="0"/>
              <a:t>executing statements and stored procedure calls</a:t>
            </a:r>
          </a:p>
          <a:p>
            <a:pPr lvl="1"/>
            <a:r>
              <a:rPr lang="en-US" sz="2800" dirty="0"/>
              <a:t>iterating over the </a:t>
            </a:r>
            <a:r>
              <a:rPr lang="en-US" sz="2800" dirty="0" err="1"/>
              <a:t>ResultSet</a:t>
            </a:r>
            <a:r>
              <a:rPr lang="en-US" sz="2800" dirty="0"/>
              <a:t> and returning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4F14BA-1341-4EC2-82BF-C1375FEF6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25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489F4-9731-4EFD-9230-1C02668D6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Queries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A59854-467C-4126-ADA0-022D03B05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4B9DA51-078A-47E8-B950-0FF9EFF2B0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91634" y="1766031"/>
            <a:ext cx="11644213" cy="12311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source code pro"/>
              </a:rPr>
              <a:t>Queries: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result 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source code pro"/>
              </a:rPr>
              <a:t>	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jdbcTemplate.queryForObject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"SELECT COUNT(*) FROM EMPLOYEE"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Integer.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class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);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8DF5D44-085A-4231-9E5D-FA62568AC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634" y="3359845"/>
            <a:ext cx="11003012" cy="18466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source code pro"/>
              </a:rPr>
              <a:t>Insert 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63B175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public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addEmplyee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id) {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return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jdbcTemplate.update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(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"INSERT INTO EMPLOYEE VALUES (?, ?, ?, ?)"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, id,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"Bill"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"Gates"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"USA"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);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29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3725B-53BC-42ED-B955-D4BC6E5D8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3F763-D1D5-4298-84A8-FA53AE80D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AF66243-F2EB-4F77-8323-B988F32DC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833" y="1771177"/>
            <a:ext cx="11708333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SqlParameterSource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namedParameters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=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new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MapSqlParameterSource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().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addValue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"id"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source code pro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);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return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namedParameterJdbcTemplate.queryForObject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(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"SELECT FIRST_NAME FROM EMPLOYEE WHERE ID = :id"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namedParameters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String.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class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);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47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lestone Template" id="{18827EBC-B822-47D4-953A-B9D98C81EE4E}" vid="{FE05D6D4-B37A-4D42-ABA7-4A0921DD99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Milestone Template</Template>
  <TotalTime>1150</TotalTime>
  <Words>451</Words>
  <Application>Microsoft Office PowerPoint</Application>
  <PresentationFormat>Widescreen</PresentationFormat>
  <Paragraphs>134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source code pro</vt:lpstr>
      <vt:lpstr>Office Theme</vt:lpstr>
      <vt:lpstr>Data Access</vt:lpstr>
      <vt:lpstr>JDBC</vt:lpstr>
      <vt:lpstr>JDBC</vt:lpstr>
      <vt:lpstr>Spring JDBC</vt:lpstr>
      <vt:lpstr>Spring JDBC</vt:lpstr>
      <vt:lpstr>Spring JDBC - Configuration</vt:lpstr>
      <vt:lpstr>The JdbcTemplate</vt:lpstr>
      <vt:lpstr>Running Queries</vt:lpstr>
      <vt:lpstr>Named Parameters</vt:lpstr>
      <vt:lpstr>Mapping Query Results to an Object</vt:lpstr>
      <vt:lpstr>SQL Basics</vt:lpstr>
      <vt:lpstr>Select Statement – Querying Data</vt:lpstr>
      <vt:lpstr>INSERT Statement</vt:lpstr>
      <vt:lpstr>UPDATE Statement</vt:lpstr>
      <vt:lpstr>DELETE Statement</vt:lpstr>
      <vt:lpstr>Additional Resources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Access</dc:title>
  <dc:creator>Jason Penniman</dc:creator>
  <cp:lastModifiedBy>Jason Penniman</cp:lastModifiedBy>
  <cp:revision>11</cp:revision>
  <dcterms:created xsi:type="dcterms:W3CDTF">2020-01-30T17:55:39Z</dcterms:created>
  <dcterms:modified xsi:type="dcterms:W3CDTF">2020-01-31T15:00:35Z</dcterms:modified>
</cp:coreProperties>
</file>