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3" r:id="rId15"/>
    <p:sldId id="314" r:id="rId16"/>
    <p:sldId id="312" r:id="rId17"/>
    <p:sldId id="315" r:id="rId18"/>
    <p:sldId id="316" r:id="rId19"/>
    <p:sldId id="317" r:id="rId20"/>
    <p:sldId id="325" r:id="rId21"/>
    <p:sldId id="324" r:id="rId22"/>
    <p:sldId id="318" r:id="rId23"/>
    <p:sldId id="322" r:id="rId24"/>
    <p:sldId id="320" r:id="rId25"/>
    <p:sldId id="321" r:id="rId26"/>
    <p:sldId id="323" r:id="rId27"/>
    <p:sldId id="319" r:id="rId28"/>
    <p:sldId id="30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Penniman" initials="JP" lastIdx="1" clrIdx="0">
    <p:extLst>
      <p:ext uri="{19B8F6BF-5375-455C-9EA6-DF929625EA0E}">
        <p15:presenceInfo xmlns:p15="http://schemas.microsoft.com/office/powerpoint/2012/main" userId="a53340c60eabc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B9"/>
    <a:srgbClr val="913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0669" autoAdjust="0"/>
  </p:normalViewPr>
  <p:slideViewPr>
    <p:cSldViewPr snapToGrid="0">
      <p:cViewPr>
        <p:scale>
          <a:sx n="92" d="100"/>
          <a:sy n="92" d="100"/>
        </p:scale>
        <p:origin x="4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7F012-38C7-4A51-8407-4E1626DDB7EA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D7829-6833-49EA-A182-69C45F439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7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is running microservices in production?</a:t>
            </a:r>
          </a:p>
          <a:p>
            <a:endParaRPr lang="en-US" dirty="0"/>
          </a:p>
          <a:p>
            <a:r>
              <a:rPr lang="en-US" dirty="0"/>
              <a:t>Who is on that path or wants to be?</a:t>
            </a:r>
          </a:p>
          <a:p>
            <a:endParaRPr lang="en-US" dirty="0"/>
          </a:p>
          <a:p>
            <a:r>
              <a:rPr lang="en-US" dirty="0"/>
              <a:t>Who thinks this microservices thing is a load of rubbish and loves their monolith?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8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25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81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38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1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19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0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E2FB-446D-4126-867A-E3BFB692E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51D14-94E2-4768-8537-BA4A97D47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63A98-2E68-42EC-A71D-212E0DF9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16CF-CEFA-4AB8-B917-2106573FF13A}" type="datetime1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B96E3-FB78-422F-B1B7-850BDB3E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FF1D8-2E23-4731-B36E-28F5ECA3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7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064C-80C0-4601-A741-69F1068F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7B7DB-4A13-41F4-BB5B-05C376459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BAE11-6907-40A7-8A8F-9FD32D88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8207-E477-469D-BFB8-90CBD52BA3C4}" type="datetime1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9B78D-A5A6-4E44-9C95-D58F82A6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5CB2-9893-4828-B383-28290501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6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C4753-948C-495E-B694-8925399E2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F1C05-4586-4506-BC30-55309CC54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3414-913E-4736-949F-AD8F3E23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4376-2093-4F31-8B9D-1582C009C93F}" type="datetime1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A21A7-E486-40BF-A94C-BF818CA3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5DAA4-0EE5-4B5B-B26D-34F4E896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4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965C-533D-4F82-A475-2170C879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4DD3-1320-4D7D-9669-AC34F5107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E7DA7-8653-4DF5-80F5-5B569001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05A9-C173-430D-BE88-F1EA59487921}" type="datetime1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0ABE6-AF0C-45B5-9EED-93C83C59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FD0DC-21AF-483F-B7FE-AFFF1243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9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0C16-F566-42C9-B92E-2A812CC8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4D2B5-857E-4EC4-B6E9-6567529A1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BB686-89B8-4CC2-9962-D38881C1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85F-333D-4E2E-9950-8ADFCBD745FB}" type="datetime1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AAC92-8726-44AD-A82E-FDD50926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18A4D-5117-4853-BCC6-3796DB57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0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7FA-48F3-41AE-B83E-6B12FFCF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899C-E420-4506-B31F-64BEE16AE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AFD9E-E2CB-4A26-92AE-528B1172C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D976C-3154-4BCA-B004-2E2CCD3F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B5E1-7714-4267-84B3-DF99D24D419E}" type="datetime1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B8616-EA31-4FA4-8B7B-7F671BA6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F9898-F2CB-40CC-968F-53157225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4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CBF7-1528-4364-BC71-221BC04F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228A6-6F2F-491B-A8DA-4CEA50D2D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0C346-B924-42F9-BA41-04D7BF011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07527-F1BF-4D77-BEC2-79ED2B496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6EACC-139A-4AC7-A953-484D463F3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6AA63-1962-4B9D-9156-93EA7034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DBB5-4FC9-41FE-A5DD-41D80D8FA4D8}" type="datetime1">
              <a:rPr lang="en-US" smtClean="0"/>
              <a:t>1/31/2020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5B7AA1-1F90-4335-899F-7911E323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83E20-DC49-4B78-A0FE-0CFA6675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1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3FF2-B0E7-4FC0-8110-3EF47656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1188A-EC5D-4869-B483-C44DD8B4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F4E2-84E7-40DF-8A94-C3E00C3E6C6A}" type="datetime1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C9CCA-17C2-4BFF-B9D9-BB63B95C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D3061-39B3-4F47-948C-1D5C9B7F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4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5A7B7-0AE5-4928-8960-6F766B97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C7FC-66C1-4D04-B8E7-A02AA122A2B6}" type="datetime1">
              <a:rPr lang="en-US" smtClean="0"/>
              <a:t>1/31/2020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AAD08-BFD5-40B0-BFD5-082B8ABE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C37B5-0B16-44B2-95F5-4C0FA1FE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9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530D-B6C1-4FC9-9031-C13AE059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7501A-2636-493C-B367-E3AA5783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FBDB1-DC48-4F30-940A-D54E9992E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562BF-A55A-4C55-AD81-67210700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7F24-A0DB-405C-973C-1C5C5E3A9D86}" type="datetime1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4B879-7C2E-48B0-8EC6-B380D7A0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E7ABA-A63C-40B8-B6E6-19506988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6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AC69-8095-4A4F-A4CA-71E4B907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F77EA-D8C0-4BD5-9106-61A338608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A1B52-10DB-4403-A5DE-5C3202878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71FD6-AC34-4C44-BF7D-B2829FA7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91BF-F4A8-4BDE-805F-8BFCB650F984}" type="datetime1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5FCA5-22C2-4880-881C-D7590477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47AD6-4C6C-403F-BCFE-B29E5134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9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7DD84-5477-443C-A07F-ED9281B68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47569-DB2A-446B-9A82-7C09F3C6C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0DB9F-CC1C-424B-838F-C306674D4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D2C6-4BB7-4743-B712-B5CAF0676045}" type="datetime1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1E26B-8985-4F3B-972C-867A7D953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6B9F2-0C5A-434B-8301-60A366247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029754-E679-4E00-B0FF-A6B0D9D9B72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1" y="6303454"/>
            <a:ext cx="603738" cy="47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0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apache.org/proper/commons-logging/guid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apache.org/proper/commons-logging/guide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apache.org/proper/commons-logging/guid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ustomers.northwind.com/health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micrometer.io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om/monitoring/" TargetMode="External"/><Relationship Id="rId2" Type="http://schemas.openxmlformats.org/officeDocument/2006/relationships/hyperlink" Target="https://microservices.io/patterns/observability/application-metric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foq.com/presentations/microservices-alerts/" TargetMode="External"/><Relationship Id="rId4" Type="http://schemas.openxmlformats.org/officeDocument/2006/relationships/hyperlink" Target="https://www.infoq.com/news/2019/10/monitoring-micrometer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/spring-cloud-sleuth" TargetMode="External"/><Relationship Id="rId2" Type="http://schemas.openxmlformats.org/officeDocument/2006/relationships/hyperlink" Target="https://opentracing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zipkin.io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racing.io/docs/overview/what-is-tracing/" TargetMode="External"/><Relationship Id="rId2" Type="http://schemas.openxmlformats.org/officeDocument/2006/relationships/hyperlink" Target="https://microservices.io/patterns/observability/distributed-tracing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gback.qos.ch/" TargetMode="External"/><Relationship Id="rId2" Type="http://schemas.openxmlformats.org/officeDocument/2006/relationships/hyperlink" Target="https://logging.apache.org/log4j/2.x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apache.org/proper/commons-logging/" TargetMode="External"/><Relationship Id="rId4" Type="http://schemas.openxmlformats.org/officeDocument/2006/relationships/hyperlink" Target="http://www.slf4j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5515-BD12-48DE-AAC8-C5FA9C440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Observability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E8AC4-546F-4895-AB8E-1BD692338C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for Virtusa</a:t>
            </a:r>
          </a:p>
        </p:txBody>
      </p:sp>
    </p:spTree>
    <p:extLst>
      <p:ext uri="{BB962C8B-B14F-4D97-AF65-F5344CB8AC3E}">
        <p14:creationId xmlns:p14="http://schemas.microsoft.com/office/powerpoint/2010/main" val="1561234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619E-E05D-4F95-9E3F-7D79356A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0D17F-8ADF-4AFF-AA0D-2ADE11786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External Boundaries - Expected Exceptions</a:t>
            </a:r>
          </a:p>
          <a:p>
            <a:pPr lvl="1"/>
            <a:r>
              <a:rPr lang="en-US" dirty="0"/>
              <a:t>This classification includes exceptions such as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FileNotFoundException</a:t>
            </a:r>
            <a:r>
              <a:rPr lang="en-US" dirty="0"/>
              <a:t> that cross API/SPI boundaries, and are exposed to the user of a component/toolkit. </a:t>
            </a:r>
          </a:p>
          <a:p>
            <a:pPr lvl="1"/>
            <a:r>
              <a:rPr lang="en-US" dirty="0"/>
              <a:t>These are listed in the '</a:t>
            </a:r>
            <a:r>
              <a:rPr lang="en-US" dirty="0">
                <a:solidFill>
                  <a:schemeClr val="accent1"/>
                </a:solidFill>
              </a:rPr>
              <a:t>throws</a:t>
            </a:r>
            <a:r>
              <a:rPr lang="en-US" dirty="0"/>
              <a:t>' clause of a method signature.</a:t>
            </a:r>
          </a:p>
          <a:p>
            <a:pPr lvl="1"/>
            <a:r>
              <a:rPr lang="en-US" dirty="0"/>
              <a:t>API's for utility functions and tools should log these at the </a:t>
            </a:r>
            <a:r>
              <a:rPr lang="en-US" b="1" dirty="0"/>
              <a:t>debug level</a:t>
            </a:r>
            <a:r>
              <a:rPr lang="en-US" dirty="0"/>
              <a:t>, if they are caught at all by internal code.</a:t>
            </a:r>
          </a:p>
          <a:p>
            <a:pPr lvl="1"/>
            <a:r>
              <a:rPr lang="en-US" dirty="0"/>
              <a:t>For higher level frameworks and middleware components, these exceptions should be:</a:t>
            </a:r>
          </a:p>
          <a:p>
            <a:pPr lvl="2"/>
            <a:r>
              <a:rPr lang="en-US" dirty="0"/>
              <a:t>Caught immediately prior to crossing the API/SPI interface back to user code-space</a:t>
            </a:r>
          </a:p>
          <a:p>
            <a:pPr lvl="2"/>
            <a:r>
              <a:rPr lang="en-US" dirty="0"/>
              <a:t>Logged with full stack trace at </a:t>
            </a:r>
            <a:r>
              <a:rPr lang="en-US" b="1" dirty="0"/>
              <a:t>info level, and rethrown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This assures that the log contains a record of the root cause for future analysis in the event that the exception is not caught and resolved as expected by the user's code.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735ED-91D7-45A0-8ACC-DEB3B584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262DA-E592-4514-B902-6B3ED4AEE212}"/>
              </a:ext>
            </a:extLst>
          </p:cNvPr>
          <p:cNvSpPr txBox="1"/>
          <p:nvPr/>
        </p:nvSpPr>
        <p:spPr>
          <a:xfrm>
            <a:off x="4509796" y="6356350"/>
            <a:ext cx="6521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https://commons.apache.org/proper/commons-logging/guide.html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7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619E-E05D-4F95-9E3F-7D79356A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0D17F-8ADF-4AFF-AA0D-2ADE11786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External Boundaries - Unexpected Exceptions</a:t>
            </a:r>
          </a:p>
          <a:p>
            <a:pPr lvl="1"/>
            <a:r>
              <a:rPr lang="en-US" dirty="0"/>
              <a:t>This classification includes exceptions such as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NullPointerException</a:t>
            </a:r>
            <a:r>
              <a:rPr lang="en-US" dirty="0"/>
              <a:t> that cross API/SPI boundaries, and are exposed to the user of a component/toolkit. </a:t>
            </a:r>
          </a:p>
          <a:p>
            <a:pPr lvl="1"/>
            <a:r>
              <a:rPr lang="en-US" dirty="0"/>
              <a:t>These are runtime exceptions/error that are NOT listed in the '</a:t>
            </a:r>
            <a:r>
              <a:rPr lang="en-US" dirty="0">
                <a:solidFill>
                  <a:schemeClr val="accent1"/>
                </a:solidFill>
              </a:rPr>
              <a:t>throws</a:t>
            </a:r>
            <a:r>
              <a:rPr lang="en-US" dirty="0"/>
              <a:t>' clause of a method signature.</a:t>
            </a:r>
          </a:p>
          <a:p>
            <a:pPr lvl="1"/>
            <a:r>
              <a:rPr lang="en-US" dirty="0"/>
              <a:t>APIs for utility functions and tools should log these at the </a:t>
            </a:r>
            <a:r>
              <a:rPr lang="en-US" b="1" dirty="0"/>
              <a:t>debug level</a:t>
            </a:r>
            <a:r>
              <a:rPr lang="en-US" dirty="0"/>
              <a:t>, if they are caught at all.</a:t>
            </a:r>
          </a:p>
          <a:p>
            <a:pPr lvl="1"/>
            <a:r>
              <a:rPr lang="en-US" dirty="0"/>
              <a:t>For higher level frameworks and middleware components, these exceptions should be: </a:t>
            </a:r>
          </a:p>
          <a:p>
            <a:pPr lvl="2"/>
            <a:r>
              <a:rPr lang="en-US" dirty="0"/>
              <a:t>Caught immediately prior to crossing the API/SPI interface back to user code-space</a:t>
            </a:r>
          </a:p>
          <a:p>
            <a:pPr lvl="2"/>
            <a:r>
              <a:rPr lang="en-US" dirty="0"/>
              <a:t>Logged with full stack trace at </a:t>
            </a:r>
            <a:r>
              <a:rPr lang="en-US" b="1" dirty="0"/>
              <a:t>info level</a:t>
            </a:r>
            <a:r>
              <a:rPr lang="en-US" dirty="0"/>
              <a:t>, and </a:t>
            </a:r>
          </a:p>
          <a:p>
            <a:pPr lvl="2"/>
            <a:r>
              <a:rPr lang="en-US" dirty="0"/>
              <a:t>Rethrown/</a:t>
            </a:r>
            <a:r>
              <a:rPr lang="en-US" b="1" dirty="0"/>
              <a:t>wrapped as </a:t>
            </a:r>
            <a:r>
              <a:rPr lang="en-US" b="1" dirty="0" err="1"/>
              <a:t>ComponentInternalError</a:t>
            </a:r>
            <a:r>
              <a:rPr lang="en-US" b="1" dirty="0"/>
              <a:t> </a:t>
            </a:r>
            <a:r>
              <a:rPr lang="en-US" dirty="0"/>
              <a:t>(custom exception). </a:t>
            </a:r>
          </a:p>
          <a:p>
            <a:pPr lvl="2"/>
            <a:r>
              <a:rPr lang="en-US" dirty="0"/>
              <a:t>This ensures that the log contains a record of the root cause for future analysis in the event that the exception is not caught and logged/reported as expected by the user's code.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735ED-91D7-45A0-8ACC-DEB3B584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5FAE52-8AFC-44FA-B437-F9A10C8E9EBA}"/>
              </a:ext>
            </a:extLst>
          </p:cNvPr>
          <p:cNvSpPr txBox="1"/>
          <p:nvPr/>
        </p:nvSpPr>
        <p:spPr>
          <a:xfrm>
            <a:off x="4509796" y="6356350"/>
            <a:ext cx="6521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https://commons.apache.org/proper/commons-logging/guide.html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9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619E-E05D-4F95-9E3F-7D79356A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0D17F-8ADF-4AFF-AA0D-2ADE11786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>
            <a:normAutofit/>
          </a:bodyPr>
          <a:lstStyle/>
          <a:p>
            <a:r>
              <a:rPr lang="en-US" dirty="0"/>
              <a:t>Internal Boundaries </a:t>
            </a:r>
          </a:p>
          <a:p>
            <a:pPr lvl="1"/>
            <a:r>
              <a:rPr lang="en-US" dirty="0"/>
              <a:t>Exceptions that occur internally and are resolved internally. </a:t>
            </a:r>
          </a:p>
          <a:p>
            <a:pPr lvl="1"/>
            <a:r>
              <a:rPr lang="en-US" dirty="0"/>
              <a:t>These should be logged when caught as debug or info messages, at the programmer's discretion.</a:t>
            </a:r>
          </a:p>
          <a:p>
            <a:r>
              <a:rPr lang="en-US" dirty="0"/>
              <a:t>Significant Internal Boundaries </a:t>
            </a:r>
          </a:p>
          <a:p>
            <a:pPr lvl="1"/>
            <a:r>
              <a:rPr lang="en-US" dirty="0"/>
              <a:t>This typically only applies to middleware components that span networks or runtime processes. </a:t>
            </a:r>
          </a:p>
          <a:p>
            <a:pPr lvl="1"/>
            <a:r>
              <a:rPr lang="en-US" dirty="0"/>
              <a:t>Exceptions that cross over significant internal component boundaries such as networks should be logged when caught as info messages. </a:t>
            </a:r>
          </a:p>
          <a:p>
            <a:pPr lvl="1"/>
            <a:r>
              <a:rPr lang="en-US" dirty="0"/>
              <a:t>Do not assume that such a (process/network) boundary will deliver exceptions to the 'other side'.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735ED-91D7-45A0-8ACC-DEB3B584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60E6A-EEC4-44CD-804B-E9142F6BCEDD}"/>
              </a:ext>
            </a:extLst>
          </p:cNvPr>
          <p:cNvSpPr txBox="1"/>
          <p:nvPr/>
        </p:nvSpPr>
        <p:spPr>
          <a:xfrm>
            <a:off x="4509796" y="6356350"/>
            <a:ext cx="6521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https://commons.apache.org/proper/commons-logging/guide.html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BC8B29-E6B3-4461-8F67-152CEBA1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406" y="1709738"/>
            <a:ext cx="10117044" cy="2852737"/>
          </a:xfrm>
        </p:spPr>
        <p:txBody>
          <a:bodyPr/>
          <a:lstStyle/>
          <a:p>
            <a:r>
              <a:rPr lang="en-US" dirty="0"/>
              <a:t>Coding Time!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1EF0E3-D93C-4A05-807A-F2E667B51F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add internal logging to our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FAE8E-A081-4430-8DBD-F797CB5E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1DD984-82B9-4548-AEF3-7F173400D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04" y="3395382"/>
            <a:ext cx="1066892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3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D35F-E028-4CBA-95D4-5ECDB700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Checks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1ADE8-E979-45C0-8CE8-D884318C48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A5044-FC2E-4A8B-9614-8CE011F6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3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E92A-29F4-4552-8485-FA00C623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Endpoint -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822ED-6724-4252-A083-93C65DA14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/health</a:t>
            </a:r>
          </a:p>
          <a:p>
            <a:pPr lvl="1"/>
            <a:r>
              <a:rPr lang="en-US" dirty="0"/>
              <a:t>Example:  </a:t>
            </a:r>
            <a:r>
              <a:rPr lang="en-US" dirty="0">
                <a:hlinkClick r:id="rId2"/>
              </a:rPr>
              <a:t>https://customers.northwind.com/health</a:t>
            </a:r>
            <a:endParaRPr lang="en-US" dirty="0"/>
          </a:p>
          <a:p>
            <a:r>
              <a:rPr lang="en-US" dirty="0"/>
              <a:t>Returns the current health status of the service</a:t>
            </a:r>
          </a:p>
          <a:p>
            <a:r>
              <a:rPr lang="en-US" dirty="0"/>
              <a:t>Define what it means to be unhealthy</a:t>
            </a:r>
          </a:p>
          <a:p>
            <a:r>
              <a:rPr lang="en-US" dirty="0"/>
              <a:t>Include </a:t>
            </a:r>
            <a:r>
              <a:rPr lang="en-US" dirty="0" err="1"/>
              <a:t>CircuitBreaker</a:t>
            </a:r>
            <a:r>
              <a:rPr lang="en-US" dirty="0"/>
              <a:t> states of your dependencies.</a:t>
            </a:r>
          </a:p>
          <a:p>
            <a:r>
              <a:rPr lang="en-US" dirty="0"/>
              <a:t>Can create our own</a:t>
            </a:r>
          </a:p>
          <a:p>
            <a:r>
              <a:rPr lang="en-US" dirty="0"/>
              <a:t>Use Spring Boot Actuator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26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F46A-7823-4492-AB1D-97B251CE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A9409-C95E-49AF-971E-F096B3756A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A4537-1E00-4B1A-A677-1AEDFD12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83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422C-2796-4389-B1C6-6CD0875E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CA249-ABA2-4FC5-AECC-68450244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17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7E238F-AD5A-4910-8D45-D6222F29E980}"/>
              </a:ext>
            </a:extLst>
          </p:cNvPr>
          <p:cNvGrpSpPr/>
          <p:nvPr/>
        </p:nvGrpSpPr>
        <p:grpSpPr>
          <a:xfrm>
            <a:off x="1947011" y="3259215"/>
            <a:ext cx="7493624" cy="2663564"/>
            <a:chOff x="1947011" y="3259215"/>
            <a:chExt cx="7493624" cy="2663564"/>
          </a:xfrm>
        </p:grpSpPr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54BA6564-C068-4020-A99B-CF0B4EEB2586}"/>
                </a:ext>
              </a:extLst>
            </p:cNvPr>
            <p:cNvSpPr/>
            <p:nvPr/>
          </p:nvSpPr>
          <p:spPr>
            <a:xfrm>
              <a:off x="1947011" y="3619011"/>
              <a:ext cx="2155304" cy="125867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Request</a:t>
              </a:r>
              <a:endParaRPr lang="en-US" sz="24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B715E24-309B-4F57-8760-7366D8775B52}"/>
                </a:ext>
              </a:extLst>
            </p:cNvPr>
            <p:cNvSpPr/>
            <p:nvPr/>
          </p:nvSpPr>
          <p:spPr>
            <a:xfrm>
              <a:off x="4308834" y="3312888"/>
              <a:ext cx="2660453" cy="2336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Latency (Efficiency)</a:t>
              </a:r>
            </a:p>
            <a:p>
              <a:pPr marL="115888" indent="-115888">
                <a:buFont typeface="Arial" panose="020B0604020202020204" pitchFamily="34" charset="0"/>
                <a:buChar char="•"/>
              </a:pPr>
              <a:r>
                <a:rPr lang="en-US" dirty="0"/>
                <a:t>Percentile</a:t>
              </a:r>
            </a:p>
            <a:p>
              <a:pPr marL="115888" indent="-115888">
                <a:buFont typeface="Arial" panose="020B0604020202020204" pitchFamily="34" charset="0"/>
                <a:buChar char="•"/>
              </a:pPr>
              <a:r>
                <a:rPr lang="en-US" dirty="0"/>
                <a:t>Median</a:t>
              </a:r>
            </a:p>
            <a:p>
              <a:pPr marL="115888" indent="-115888">
                <a:buFont typeface="Arial" panose="020B0604020202020204" pitchFamily="34" charset="0"/>
                <a:buChar char="•"/>
              </a:pPr>
              <a:r>
                <a:rPr lang="en-US" dirty="0"/>
                <a:t>Mean</a:t>
              </a:r>
            </a:p>
            <a:p>
              <a:pPr marL="115888" indent="-115888">
                <a:buFont typeface="Arial" panose="020B0604020202020204" pitchFamily="34" charset="0"/>
                <a:buChar char="•"/>
              </a:pPr>
              <a:r>
                <a:rPr lang="en-US" dirty="0"/>
                <a:t>Min</a:t>
              </a:r>
            </a:p>
            <a:p>
              <a:pPr marL="115888" indent="-115888">
                <a:buFont typeface="Arial" panose="020B0604020202020204" pitchFamily="34" charset="0"/>
                <a:buChar char="•"/>
              </a:pPr>
              <a:r>
                <a:rPr lang="en-US" dirty="0"/>
                <a:t>Max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1A4458EC-5B3D-42DB-AA79-0B6B24857FC7}"/>
                </a:ext>
              </a:extLst>
            </p:cNvPr>
            <p:cNvSpPr/>
            <p:nvPr/>
          </p:nvSpPr>
          <p:spPr>
            <a:xfrm>
              <a:off x="7278187" y="3259215"/>
              <a:ext cx="2155304" cy="1258672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Success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E3C79B-D0CE-4106-9F05-6DF1B110D6F3}"/>
                </a:ext>
              </a:extLst>
            </p:cNvPr>
            <p:cNvSpPr/>
            <p:nvPr/>
          </p:nvSpPr>
          <p:spPr>
            <a:xfrm>
              <a:off x="5613813" y="4455488"/>
              <a:ext cx="1629945" cy="146729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Resources</a:t>
              </a:r>
            </a:p>
            <a:p>
              <a:pPr marL="115888" indent="-115888">
                <a:buFont typeface="Arial" panose="020B0604020202020204" pitchFamily="34" charset="0"/>
                <a:buChar char="•"/>
              </a:pPr>
              <a:r>
                <a:rPr lang="en-US" sz="1600" dirty="0"/>
                <a:t>CPU</a:t>
              </a:r>
            </a:p>
            <a:p>
              <a:pPr marL="115888" indent="-115888">
                <a:buFont typeface="Arial" panose="020B0604020202020204" pitchFamily="34" charset="0"/>
                <a:buChar char="•"/>
              </a:pPr>
              <a:r>
                <a:rPr lang="en-US" sz="1600" dirty="0"/>
                <a:t>Memory</a:t>
              </a:r>
            </a:p>
            <a:p>
              <a:pPr marL="115888" indent="-115888">
                <a:buFont typeface="Arial" panose="020B0604020202020204" pitchFamily="34" charset="0"/>
                <a:buChar char="•"/>
              </a:pPr>
              <a:r>
                <a:rPr lang="en-US" sz="1600" dirty="0"/>
                <a:t>Network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227AF55F-67B4-4319-AE5A-4D8CC17C11EF}"/>
                </a:ext>
              </a:extLst>
            </p:cNvPr>
            <p:cNvSpPr/>
            <p:nvPr/>
          </p:nvSpPr>
          <p:spPr>
            <a:xfrm>
              <a:off x="7285331" y="4538548"/>
              <a:ext cx="2155304" cy="125867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Failure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3E1AFEC-71C8-44FA-B106-C781639E79E2}"/>
              </a:ext>
            </a:extLst>
          </p:cNvPr>
          <p:cNvSpPr txBox="1"/>
          <p:nvPr/>
        </p:nvSpPr>
        <p:spPr>
          <a:xfrm>
            <a:off x="838200" y="1690688"/>
            <a:ext cx="88284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Hardware metrics don’t give you the whole picture. In fact, they give you the wrong picture.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Monitor the efficiency of your service.</a:t>
            </a:r>
          </a:p>
        </p:txBody>
      </p:sp>
    </p:spTree>
    <p:extLst>
      <p:ext uri="{BB962C8B-B14F-4D97-AF65-F5344CB8AC3E}">
        <p14:creationId xmlns:p14="http://schemas.microsoft.com/office/powerpoint/2010/main" val="267125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11A7-FF9C-4465-9956-EF7101778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8AF4E-C11B-4EAE-82A6-9BF8DE562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Total Requests</a:t>
            </a:r>
          </a:p>
          <a:p>
            <a:r>
              <a:rPr lang="en-US" dirty="0"/>
              <a:t>Successful Requests</a:t>
            </a:r>
          </a:p>
          <a:p>
            <a:r>
              <a:rPr lang="en-US" dirty="0"/>
              <a:t>Failed Requests</a:t>
            </a:r>
          </a:p>
          <a:p>
            <a:r>
              <a:rPr lang="en-US" dirty="0"/>
              <a:t>Failure Rate</a:t>
            </a:r>
          </a:p>
          <a:p>
            <a:r>
              <a:rPr lang="en-US" dirty="0"/>
              <a:t>Min/Max/Average/95</a:t>
            </a:r>
            <a:r>
              <a:rPr lang="en-US" baseline="30000" dirty="0"/>
              <a:t>th</a:t>
            </a:r>
            <a:r>
              <a:rPr lang="en-US" dirty="0"/>
              <a:t> Percentile Latency/Service Response Time</a:t>
            </a:r>
          </a:p>
          <a:p>
            <a:r>
              <a:rPr lang="en-US" dirty="0"/>
              <a:t>Time In GC (GC Pauses)</a:t>
            </a:r>
          </a:p>
          <a:p>
            <a:r>
              <a:rPr lang="en-US" dirty="0"/>
              <a:t>Request Wait Time</a:t>
            </a:r>
          </a:p>
          <a:p>
            <a:r>
              <a:rPr lang="en-US" dirty="0"/>
              <a:t>Http Queue Depth</a:t>
            </a:r>
          </a:p>
          <a:p>
            <a:r>
              <a:rPr lang="en-US" dirty="0"/>
              <a:t>CPU</a:t>
            </a:r>
          </a:p>
          <a:p>
            <a:r>
              <a:rPr lang="en-US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432478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9D53-69D0-47D2-87D0-9298D2F4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339C1-6324-4833-A51C-A1345BECF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Alert on efficiency, not resource utilization.</a:t>
            </a:r>
          </a:p>
          <a:p>
            <a:pPr lvl="1"/>
            <a:r>
              <a:rPr lang="en-US" dirty="0"/>
              <a:t>95</a:t>
            </a:r>
            <a:r>
              <a:rPr lang="en-US" baseline="30000" dirty="0"/>
              <a:t>th</a:t>
            </a:r>
            <a:r>
              <a:rPr lang="en-US" dirty="0"/>
              <a:t> and 99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pPr lvl="1"/>
            <a:r>
              <a:rPr lang="en-US" dirty="0" err="1"/>
              <a:t>AppD</a:t>
            </a:r>
            <a:r>
              <a:rPr lang="en-US" dirty="0"/>
              <a:t>, Splunk, CloudWatch, </a:t>
            </a:r>
            <a:r>
              <a:rPr lang="en-US" dirty="0" err="1"/>
              <a:t>DataDog</a:t>
            </a:r>
            <a:r>
              <a:rPr lang="en-US" dirty="0"/>
              <a:t>, Azure all support alerting</a:t>
            </a:r>
          </a:p>
          <a:p>
            <a:r>
              <a:rPr lang="en-US" dirty="0"/>
              <a:t>Alerts should be actionable, meaningful, useful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4BA09-4664-4AF3-B75F-5626D1BB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6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4CE2-51B1-4B0B-BFA3-08D4FDB5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89F3-F828-48F0-AEB3-6E88969AA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observability of a system</a:t>
            </a:r>
          </a:p>
          <a:p>
            <a:r>
              <a:rPr lang="en-US" dirty="0"/>
              <a:t>Understand how logging plays a key role in this</a:t>
            </a:r>
          </a:p>
          <a:p>
            <a:r>
              <a:rPr lang="en-US" dirty="0"/>
              <a:t>Understand Health Checks</a:t>
            </a:r>
          </a:p>
          <a:p>
            <a:r>
              <a:rPr lang="en-US" dirty="0"/>
              <a:t>Understand Tracing</a:t>
            </a:r>
          </a:p>
          <a:p>
            <a:r>
              <a:rPr lang="en-US" dirty="0"/>
              <a:t>Understand Metrics and instrumenting a service/system.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02775-028E-4110-911D-0F3F14E1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54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DB880-1FA4-412E-9FC7-F0578E90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3629C-900C-4A67-A7F7-EB3F1EE8F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Micrometer (</a:t>
            </a:r>
            <a:r>
              <a:rPr lang="en-US" dirty="0">
                <a:hlinkClick r:id="rId2"/>
              </a:rPr>
              <a:t>https://micrometer.io</a:t>
            </a:r>
            <a:r>
              <a:rPr lang="en-US" dirty="0"/>
              <a:t>)</a:t>
            </a:r>
          </a:p>
          <a:p>
            <a:r>
              <a:rPr lang="en-US" dirty="0" err="1"/>
              <a:t>DataDog</a:t>
            </a:r>
            <a:endParaRPr lang="en-US" dirty="0"/>
          </a:p>
          <a:p>
            <a:r>
              <a:rPr lang="en-US" dirty="0"/>
              <a:t>AWS Cloud Watch</a:t>
            </a:r>
          </a:p>
          <a:p>
            <a:r>
              <a:rPr lang="en-US" dirty="0"/>
              <a:t>Azure Monitor</a:t>
            </a:r>
          </a:p>
          <a:p>
            <a:r>
              <a:rPr lang="en-US" dirty="0"/>
              <a:t>New Relic</a:t>
            </a:r>
          </a:p>
          <a:p>
            <a:r>
              <a:rPr lang="en-US" dirty="0"/>
              <a:t>App Dynamics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742DA-A1EA-43F9-B28D-08670D3E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74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D4A5-B66F-4CA4-9C18-B0C8AAE44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9FE6D-31D6-4989-ABC6-07051A00C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https://microservices.io/patterns/observability/application-metrics.html</a:t>
            </a:r>
            <a:endParaRPr lang="en-US" dirty="0"/>
          </a:p>
          <a:p>
            <a:r>
              <a:rPr lang="en-US" dirty="0">
                <a:hlinkClick r:id="rId3"/>
              </a:rPr>
              <a:t>https://www.infoq.com/monitoring/</a:t>
            </a:r>
            <a:endParaRPr lang="en-US" dirty="0"/>
          </a:p>
          <a:p>
            <a:r>
              <a:rPr lang="en-US" dirty="0">
                <a:hlinkClick r:id="rId4"/>
              </a:rPr>
              <a:t>https://www.infoq.com/news/2019/10/monitoring-micrometer/</a:t>
            </a:r>
            <a:endParaRPr lang="en-US" dirty="0"/>
          </a:p>
          <a:p>
            <a:r>
              <a:rPr lang="en-US" dirty="0">
                <a:hlinkClick r:id="rId5"/>
              </a:rPr>
              <a:t>https://www.infoq.com/presentations/microservices-alerts/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3645D-2E08-4B94-A9B5-5BC08572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94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4D836B-C897-4DB3-9BF2-AC421FE57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F45014-AD1F-4458-854E-3A83EA1346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90923-583E-4C8A-8D25-CF08BEB04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90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AA6F9-7008-4B9A-B177-EE2A710F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92437-D412-48DB-AF14-44D69409A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understand the behavior of an application and troubleshoot problems?</a:t>
            </a:r>
          </a:p>
          <a:p>
            <a:r>
              <a:rPr lang="en-US" dirty="0"/>
              <a:t>External monitoring only tells you the overall response time and number of invocations - no insight into the individual operations</a:t>
            </a:r>
          </a:p>
          <a:p>
            <a:r>
              <a:rPr lang="en-US" dirty="0"/>
              <a:t>Any solution should have minimal runtime overhead</a:t>
            </a:r>
          </a:p>
          <a:p>
            <a:r>
              <a:rPr lang="en-US" dirty="0"/>
              <a:t>Log entries for a request are scattered across numerous logs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858DA-737A-4ECB-849A-994CAF59E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79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623350-C2AF-48EB-AC0F-68376282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Distributed Tracing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FC6AEE-7049-41ED-A31E-6FCA4B194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Enterprise Design Pattern used to profile and monitor applications</a:t>
            </a:r>
          </a:p>
          <a:p>
            <a:r>
              <a:rPr lang="en-US" dirty="0"/>
              <a:t>Essential in a microservices architecture. </a:t>
            </a:r>
          </a:p>
          <a:p>
            <a:r>
              <a:rPr lang="en-US" dirty="0"/>
              <a:t>Helps pinpoint where failures occur and what causes poor performance.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07958-270C-43FE-A0EF-03B2B4DB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81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7169-D99A-46FA-BFF9-4BF885722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B1823-AB54-4570-9534-25D2BB4B9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Assigns each external request a unique external request id</a:t>
            </a:r>
          </a:p>
          <a:p>
            <a:r>
              <a:rPr lang="en-US" dirty="0"/>
              <a:t>Passes the external request id to all services that are involved in handling the request</a:t>
            </a:r>
          </a:p>
          <a:p>
            <a:r>
              <a:rPr lang="en-US" dirty="0"/>
              <a:t>Includes the external request id in all log messages</a:t>
            </a:r>
          </a:p>
          <a:p>
            <a:r>
              <a:rPr lang="en-US" dirty="0"/>
              <a:t>Records information (e.g. start time, end time) about the requests and operations performed when handling a external request in a centralized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3EB14-C93B-496A-8EDE-3608B247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70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DD25A-6E3F-4C49-B81D-CA0FFF044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974B1-5C4C-418F-B4D8-10437D8E7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41030"/>
          </a:xfrm>
        </p:spPr>
        <p:txBody>
          <a:bodyPr/>
          <a:lstStyle/>
          <a:p>
            <a:r>
              <a:rPr lang="en-US" dirty="0"/>
              <a:t>Open Tracing API (</a:t>
            </a:r>
            <a:r>
              <a:rPr lang="en-US" dirty="0">
                <a:hlinkClick r:id="rId2"/>
              </a:rPr>
              <a:t>https://opentracing.io/</a:t>
            </a:r>
            <a:r>
              <a:rPr lang="en-US" dirty="0"/>
              <a:t>)</a:t>
            </a:r>
          </a:p>
          <a:p>
            <a:r>
              <a:rPr lang="en-US" dirty="0"/>
              <a:t>Spring Cloud Sleuth (</a:t>
            </a:r>
            <a:r>
              <a:rPr lang="en-US" dirty="0">
                <a:hlinkClick r:id="rId3"/>
              </a:rPr>
              <a:t>https://spring.io/projects/spring-cloud-sleuth</a:t>
            </a:r>
            <a:r>
              <a:rPr lang="en-US" dirty="0"/>
              <a:t>)</a:t>
            </a:r>
          </a:p>
          <a:p>
            <a:r>
              <a:rPr lang="en-US" dirty="0" err="1"/>
              <a:t>Zipkin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https://zipkin.io/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683E0-6450-4FCD-A076-249D2875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8B2A39-2361-4260-A17B-025417341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12192000" cy="172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067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FACD40-EE19-4F91-A7AD-5C995D541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C54AD9-6740-438D-BE73-8AE1037F9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https://microservices.io/patterns/observability/distributed-tracing.html</a:t>
            </a:r>
            <a:endParaRPr lang="en-US" dirty="0"/>
          </a:p>
          <a:p>
            <a:r>
              <a:rPr lang="en-US" dirty="0">
                <a:hlinkClick r:id="rId3"/>
              </a:rPr>
              <a:t>https://opentracing.io/docs/overview/what-is-tracing/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B19C8-C806-4491-BC50-EE6CB05F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13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51DC19-7301-4A76-B7B6-014CEED4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4D214E-977A-482D-A3DE-7361432ED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99AA1-E29D-4CBB-84B3-17CEEDE3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94025-A36F-48DD-BB09-6D3DC7AA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625E-7EA0-42C6-B0A3-B482F474F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Logging to our service</a:t>
            </a:r>
          </a:p>
          <a:p>
            <a:r>
              <a:rPr lang="en-US" dirty="0"/>
              <a:t>Add Metrics to our service</a:t>
            </a:r>
          </a:p>
          <a:p>
            <a:r>
              <a:rPr lang="en-US" dirty="0"/>
              <a:t>Identify what our SLOs/SLIs are</a:t>
            </a:r>
          </a:p>
          <a:p>
            <a:r>
              <a:rPr lang="en-US" dirty="0"/>
              <a:t>Identify what we should alert 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D1988-2F70-45D2-AC3F-DC0F8B52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6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51DC19-7301-4A76-B7B6-014CEED4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Logging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4D214E-977A-482D-A3DE-7361432ED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99AA1-E29D-4CBB-84B3-17CEEDE3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0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CA68-AD18-45C3-B8F9-8280F516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Frameworks for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0D043-2F92-4CE6-B1C4-E887540DF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Log4j/Log4j2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https://logging.apache.org/log4j/2.x/</a:t>
            </a:r>
            <a:r>
              <a:rPr lang="en-US" sz="2000" dirty="0"/>
              <a:t>)</a:t>
            </a:r>
            <a:endParaRPr lang="en-US" dirty="0"/>
          </a:p>
          <a:p>
            <a:r>
              <a:rPr lang="en-US" dirty="0" err="1"/>
              <a:t>Logback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3"/>
              </a:rPr>
              <a:t>http://logback.qos.ch/</a:t>
            </a:r>
            <a:r>
              <a:rPr lang="en-US" sz="2000" dirty="0"/>
              <a:t>)</a:t>
            </a:r>
            <a:endParaRPr lang="en-US" dirty="0"/>
          </a:p>
          <a:p>
            <a:r>
              <a:rPr lang="en-US" dirty="0" err="1"/>
              <a:t>java.util.logging</a:t>
            </a:r>
            <a:endParaRPr lang="en-US" dirty="0"/>
          </a:p>
          <a:p>
            <a:r>
              <a:rPr lang="en-US" dirty="0"/>
              <a:t>Slf4j—Simple Logging Framework for Java </a:t>
            </a:r>
            <a:r>
              <a:rPr lang="en-US" sz="2000" dirty="0"/>
              <a:t>(</a:t>
            </a:r>
            <a:r>
              <a:rPr lang="en-US" sz="2000" dirty="0">
                <a:hlinkClick r:id="rId4"/>
              </a:rPr>
              <a:t>http://www.slf4j.org/</a:t>
            </a:r>
            <a:r>
              <a:rPr lang="en-US" sz="2000" dirty="0"/>
              <a:t>)</a:t>
            </a:r>
            <a:endParaRPr lang="en-US" dirty="0"/>
          </a:p>
          <a:p>
            <a:pPr lvl="1"/>
            <a:r>
              <a:rPr lang="en-US" dirty="0"/>
              <a:t>Only a façade</a:t>
            </a:r>
          </a:p>
          <a:p>
            <a:pPr lvl="1"/>
            <a:r>
              <a:rPr lang="en-US" dirty="0"/>
              <a:t>Requires a logging implementation like Log4j</a:t>
            </a:r>
          </a:p>
          <a:p>
            <a:r>
              <a:rPr lang="en-US" dirty="0"/>
              <a:t>Apache Commons Logging (JCL) </a:t>
            </a:r>
            <a:r>
              <a:rPr lang="en-US" sz="2000" dirty="0"/>
              <a:t>(</a:t>
            </a:r>
            <a:r>
              <a:rPr lang="en-US" sz="2000" dirty="0">
                <a:hlinkClick r:id="rId5"/>
              </a:rPr>
              <a:t>https://commons.apache.org/proper/commons-logging/</a:t>
            </a:r>
            <a:r>
              <a:rPr lang="en-US" sz="2000" dirty="0"/>
              <a:t>)</a:t>
            </a:r>
            <a:endParaRPr lang="en-US" dirty="0"/>
          </a:p>
          <a:p>
            <a:pPr lvl="1"/>
            <a:r>
              <a:rPr lang="en-US" dirty="0"/>
              <a:t>Only a façade</a:t>
            </a:r>
          </a:p>
          <a:p>
            <a:pPr lvl="1"/>
            <a:r>
              <a:rPr lang="en-US" dirty="0"/>
              <a:t>Requires an implementation like Log4j</a:t>
            </a:r>
          </a:p>
          <a:p>
            <a:pPr lvl="1"/>
            <a:r>
              <a:rPr lang="en-US" dirty="0"/>
              <a:t>Also supports slf4j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803B9-6737-4CEF-8871-B6C4C5D2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6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6275D-C98D-410F-B452-25B1906E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63DA5-E4BC-4D3F-8F12-CE1D58E12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Spring/Spring Boot uses Commons Logging</a:t>
            </a:r>
          </a:p>
          <a:p>
            <a:pPr lvl="1"/>
            <a:r>
              <a:rPr lang="en-US" dirty="0"/>
              <a:t>Spring Boot provides a default configuration of JCL-&gt;SLF4J-&gt;</a:t>
            </a:r>
            <a:r>
              <a:rPr lang="en-US" dirty="0" err="1"/>
              <a:t>Logback</a:t>
            </a:r>
            <a:endParaRPr lang="en-US" dirty="0"/>
          </a:p>
          <a:p>
            <a:pPr lvl="1"/>
            <a:r>
              <a:rPr lang="en-US" dirty="0"/>
              <a:t>Spring Boot makes sure third party libs based on any of the loggers “just works”</a:t>
            </a:r>
          </a:p>
          <a:p>
            <a:r>
              <a:rPr lang="en-US" dirty="0"/>
              <a:t>Hibernate uses SLF4J</a:t>
            </a:r>
          </a:p>
          <a:p>
            <a:r>
              <a:rPr lang="en-US" dirty="0"/>
              <a:t>We will use SLF4J + </a:t>
            </a:r>
            <a:r>
              <a:rPr lang="en-US" dirty="0" err="1"/>
              <a:t>Logback</a:t>
            </a:r>
            <a:r>
              <a:rPr lang="en-US" dirty="0"/>
              <a:t> for our Logging-Service, and Commons Logging in our Spring Boot based services.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9201B-0CB1-402E-A0BF-97B1707A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4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AE79-FCCC-42EE-90E3-AC203518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Levels – Apache Commons Logging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4E264-BAB9-4434-BEF0-BD5AE6B3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01A305A-3C6A-4B04-9C7D-12EEBA3DDB6F}"/>
              </a:ext>
            </a:extLst>
          </p:cNvPr>
          <p:cNvGraphicFramePr>
            <a:graphicFrameLocks noGrp="1"/>
          </p:cNvGraphicFramePr>
          <p:nvPr/>
        </p:nvGraphicFramePr>
        <p:xfrm>
          <a:off x="466531" y="1539129"/>
          <a:ext cx="11385422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90726977"/>
                    </a:ext>
                  </a:extLst>
                </a:gridCol>
                <a:gridCol w="10471022">
                  <a:extLst>
                    <a:ext uri="{9D8B030D-6E8A-4147-A177-3AD203B41FA5}">
                      <a16:colId xmlns:a16="http://schemas.microsoft.com/office/drawing/2014/main" val="1344772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Description/Recommendation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51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Severe errors that cause premature termination. Expect these to be immediately visible on a status console.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984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Other runtime errors or unexpected conditions. Expect these to be immediately visible on a status console.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1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of deprecated APIs, poor use of API, 'almost' errors, other runtime situations that are undesirable or unexpected, but not necessarily "wrong". Expect these to be immediately visible on a status console.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220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Interesting runtime events (startup/shutdown). Expect these to be immediately visible on a console, so be conservative and keep to a minimum.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61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detailed information on the flow through the system. Expect these to be written to logs only.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780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detailed information. Expect these to be written to logs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66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320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AE79-FCCC-42EE-90E3-AC203518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Levels – SLF4J and others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4E264-BAB9-4434-BEF0-BD5AE6B3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01A305A-3C6A-4B04-9C7D-12EEBA3DDB6F}"/>
              </a:ext>
            </a:extLst>
          </p:cNvPr>
          <p:cNvGraphicFramePr>
            <a:graphicFrameLocks noGrp="1"/>
          </p:cNvGraphicFramePr>
          <p:nvPr/>
        </p:nvGraphicFramePr>
        <p:xfrm>
          <a:off x="403289" y="2239036"/>
          <a:ext cx="11385422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90726977"/>
                    </a:ext>
                  </a:extLst>
                </a:gridCol>
                <a:gridCol w="10471022">
                  <a:extLst>
                    <a:ext uri="{9D8B030D-6E8A-4147-A177-3AD203B41FA5}">
                      <a16:colId xmlns:a16="http://schemas.microsoft.com/office/drawing/2014/main" val="1344772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Description/Recommendation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51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Other runtime errors or unexpected conditions. Expect these to be immediately visible on a status console.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1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of deprecated APIs, poor use of API, 'almost' errors, other runtime situations that are undesirable or unexpected, but not necessarily "wrong". Expect these to be immediately visible on a status console.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220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Interesting runtime events (startup/shutdown). Expect these to be immediately visible on a console, so be conservative and keep to a minimum.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61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detailed information on the flow through the system. Expect these to be written to logs only.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780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detailed information. Expect these to be written to logs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6666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A01367F-192C-46AC-BBEE-CBBCC54C6654}"/>
              </a:ext>
            </a:extLst>
          </p:cNvPr>
          <p:cNvSpPr txBox="1"/>
          <p:nvPr/>
        </p:nvSpPr>
        <p:spPr>
          <a:xfrm>
            <a:off x="403289" y="1586204"/>
            <a:ext cx="4120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 “fatal” level. Fatal maps to “error”.</a:t>
            </a:r>
          </a:p>
        </p:txBody>
      </p:sp>
    </p:spTree>
    <p:extLst>
      <p:ext uri="{BB962C8B-B14F-4D97-AF65-F5344CB8AC3E}">
        <p14:creationId xmlns:p14="http://schemas.microsoft.com/office/powerpoint/2010/main" val="4039581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23185C-BB8C-4E65-97B4-635119CF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Best Practices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D6D2A-D9C5-4CA5-939F-487660AA5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in production should be logging</a:t>
            </a:r>
          </a:p>
          <a:p>
            <a:r>
              <a:rPr lang="en-US" dirty="0"/>
              <a:t>ALWAYS log errors</a:t>
            </a:r>
          </a:p>
          <a:p>
            <a:r>
              <a:rPr lang="en-US" dirty="0"/>
              <a:t>Leverage log levels for debugging and tracing</a:t>
            </a:r>
          </a:p>
          <a:p>
            <a:r>
              <a:rPr lang="en-US" dirty="0"/>
              <a:t>Production should typically run with logging level INFO</a:t>
            </a:r>
          </a:p>
          <a:p>
            <a:r>
              <a:rPr lang="en-US" dirty="0"/>
              <a:t>NEVER log logging errors to the same logger that produced the error—will cause an infinite call loop and stack overflow.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32AB2-9C0E-4541-9CA6-DB9E787E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2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lestone Template" id="{18827EBC-B822-47D4-953A-B9D98C81EE4E}" vid="{FE05D6D4-B37A-4D42-ABA7-4A0921DD99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5086</TotalTime>
  <Words>1502</Words>
  <Application>Microsoft Office PowerPoint</Application>
  <PresentationFormat>Widescreen</PresentationFormat>
  <Paragraphs>212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Office Theme</vt:lpstr>
      <vt:lpstr>Observability</vt:lpstr>
      <vt:lpstr>Lesson Goals</vt:lpstr>
      <vt:lpstr>Hands-On Labs</vt:lpstr>
      <vt:lpstr>Application Logging</vt:lpstr>
      <vt:lpstr>Logging Frameworks for Java</vt:lpstr>
      <vt:lpstr>Which One?</vt:lpstr>
      <vt:lpstr>Log Levels – Apache Commons Logging</vt:lpstr>
      <vt:lpstr>Log Levels – SLF4J and others</vt:lpstr>
      <vt:lpstr>Logging Best Practices</vt:lpstr>
      <vt:lpstr>Logging Exceptions</vt:lpstr>
      <vt:lpstr>Logging Exceptions</vt:lpstr>
      <vt:lpstr>Logging Exceptions</vt:lpstr>
      <vt:lpstr>Coding Time!</vt:lpstr>
      <vt:lpstr>Health Checks</vt:lpstr>
      <vt:lpstr>Health Endpoint - REQUIRED</vt:lpstr>
      <vt:lpstr>Metrics</vt:lpstr>
      <vt:lpstr>Monitoring</vt:lpstr>
      <vt:lpstr>Metrics</vt:lpstr>
      <vt:lpstr>Alerting</vt:lpstr>
      <vt:lpstr>Tools to help</vt:lpstr>
      <vt:lpstr>Additional Resources</vt:lpstr>
      <vt:lpstr>Tracing</vt:lpstr>
      <vt:lpstr>Challenges</vt:lpstr>
      <vt:lpstr>Solution: Distributed Tracing</vt:lpstr>
      <vt:lpstr>Solution</vt:lpstr>
      <vt:lpstr>Tools to help</vt:lpstr>
      <vt:lpstr>Additional Resources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</dc:title>
  <dc:creator>Jason Penniman</dc:creator>
  <cp:lastModifiedBy>Jason Penniman</cp:lastModifiedBy>
  <cp:revision>14</cp:revision>
  <dcterms:created xsi:type="dcterms:W3CDTF">2020-01-31T14:22:24Z</dcterms:created>
  <dcterms:modified xsi:type="dcterms:W3CDTF">2020-02-04T03:08:42Z</dcterms:modified>
</cp:coreProperties>
</file>