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83" r:id="rId6"/>
    <p:sldId id="263" r:id="rId7"/>
    <p:sldId id="284" r:id="rId8"/>
    <p:sldId id="262" r:id="rId9"/>
    <p:sldId id="286" r:id="rId10"/>
    <p:sldId id="285" r:id="rId11"/>
    <p:sldId id="278" r:id="rId12"/>
    <p:sldId id="277" r:id="rId13"/>
    <p:sldId id="264" r:id="rId14"/>
    <p:sldId id="281" r:id="rId15"/>
    <p:sldId id="268" r:id="rId16"/>
    <p:sldId id="289" r:id="rId17"/>
    <p:sldId id="297" r:id="rId18"/>
    <p:sldId id="280" r:id="rId19"/>
    <p:sldId id="274" r:id="rId20"/>
    <p:sldId id="269" r:id="rId21"/>
    <p:sldId id="275" r:id="rId22"/>
    <p:sldId id="304" r:id="rId23"/>
    <p:sldId id="288" r:id="rId24"/>
    <p:sldId id="287" r:id="rId25"/>
    <p:sldId id="308" r:id="rId26"/>
    <p:sldId id="282" r:id="rId27"/>
    <p:sldId id="272" r:id="rId28"/>
    <p:sldId id="270" r:id="rId29"/>
    <p:sldId id="291" r:id="rId30"/>
    <p:sldId id="273" r:id="rId31"/>
    <p:sldId id="309" r:id="rId32"/>
    <p:sldId id="307" r:id="rId33"/>
    <p:sldId id="292" r:id="rId34"/>
    <p:sldId id="298" r:id="rId35"/>
    <p:sldId id="306" r:id="rId36"/>
    <p:sldId id="302" r:id="rId37"/>
    <p:sldId id="303" r:id="rId38"/>
    <p:sldId id="299" r:id="rId39"/>
    <p:sldId id="294" r:id="rId40"/>
    <p:sldId id="295" r:id="rId41"/>
    <p:sldId id="296" r:id="rId42"/>
    <p:sldId id="300" r:id="rId43"/>
    <p:sldId id="293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85733" autoAdjust="0"/>
  </p:normalViewPr>
  <p:slideViewPr>
    <p:cSldViewPr snapToGrid="0">
      <p:cViewPr>
        <p:scale>
          <a:sx n="71" d="100"/>
          <a:sy n="71" d="100"/>
        </p:scale>
        <p:origin x="903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5E491FCD-9AEC-4931-B71D-C8CDEBE4CCCA}"/>
    <pc:docChg chg="modSld">
      <pc:chgData name="Jason Penniman" userId="a53340c60eabc8a3" providerId="LiveId" clId="{5E491FCD-9AEC-4931-B71D-C8CDEBE4CCCA}" dt="2019-01-22T16:50:00.843" v="9" actId="20577"/>
      <pc:docMkLst>
        <pc:docMk/>
      </pc:docMkLst>
      <pc:sldChg chg="modSp modNotesTx">
        <pc:chgData name="Jason Penniman" userId="a53340c60eabc8a3" providerId="LiveId" clId="{5E491FCD-9AEC-4931-B71D-C8CDEBE4CCCA}" dt="2019-01-22T16:50:00.843" v="9" actId="20577"/>
        <pc:sldMkLst>
          <pc:docMk/>
          <pc:sldMk cId="1561234390" sldId="256"/>
        </pc:sldMkLst>
        <pc:spChg chg="mod">
          <ac:chgData name="Jason Penniman" userId="a53340c60eabc8a3" providerId="LiveId" clId="{5E491FCD-9AEC-4931-B71D-C8CDEBE4CCCA}" dt="2019-01-22T16:49:18.213" v="8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Transition">
        <pc:chgData name="Jason Penniman" userId="a53340c60eabc8a3" providerId="LiveId" clId="{5E491FCD-9AEC-4931-B71D-C8CDEBE4CCCA}" dt="2019-01-22T16:48:37.201" v="6"/>
        <pc:sldMkLst>
          <pc:docMk/>
          <pc:sldMk cId="2781154489" sldId="257"/>
        </pc:sldMkLst>
      </pc:sldChg>
      <pc:sldChg chg="modTransition">
        <pc:chgData name="Jason Penniman" userId="a53340c60eabc8a3" providerId="LiveId" clId="{5E491FCD-9AEC-4931-B71D-C8CDEBE4CCCA}" dt="2019-01-22T16:48:39.580" v="7"/>
        <pc:sldMkLst>
          <pc:docMk/>
          <pc:sldMk cId="987661240" sldId="258"/>
        </pc:sldMkLst>
      </pc:sldChg>
      <pc:sldChg chg="modSp">
        <pc:chgData name="Jason Penniman" userId="a53340c60eabc8a3" providerId="LiveId" clId="{5E491FCD-9AEC-4931-B71D-C8CDEBE4CCCA}" dt="2019-01-15T20:39:10.539" v="5" actId="20577"/>
        <pc:sldMkLst>
          <pc:docMk/>
          <pc:sldMk cId="1330056926" sldId="264"/>
        </pc:sldMkLst>
        <pc:spChg chg="mod">
          <ac:chgData name="Jason Penniman" userId="a53340c60eabc8a3" providerId="LiveId" clId="{5E491FCD-9AEC-4931-B71D-C8CDEBE4CCCA}" dt="2019-01-15T20:39:10.539" v="5" actId="20577"/>
          <ac:spMkLst>
            <pc:docMk/>
            <pc:sldMk cId="1330056926" sldId="264"/>
            <ac:spMk id="9" creationId="{232382FC-303A-475E-BFD2-611095D05EE9}"/>
          </ac:spMkLst>
        </pc:spChg>
        <pc:spChg chg="mod">
          <ac:chgData name="Jason Penniman" userId="a53340c60eabc8a3" providerId="LiveId" clId="{5E491FCD-9AEC-4931-B71D-C8CDEBE4CCCA}" dt="2019-01-15T20:35:35.088" v="3" actId="20577"/>
          <ac:spMkLst>
            <pc:docMk/>
            <pc:sldMk cId="1330056926" sldId="264"/>
            <ac:spMk id="10" creationId="{4F853CFA-4382-4A47-8DD5-782C33A8C69F}"/>
          </ac:spMkLst>
        </pc:spChg>
      </pc:sldChg>
    </pc:docChg>
  </pc:docChgLst>
  <pc:docChgLst>
    <pc:chgData name="Jason Penniman" userId="a53340c60eabc8a3" providerId="LiveId" clId="{C5D55DDF-BC9A-48DE-9CF0-0414EBD27C50}"/>
    <pc:docChg chg="custSel modSld">
      <pc:chgData name="Jason Penniman" userId="a53340c60eabc8a3" providerId="LiveId" clId="{C5D55DDF-BC9A-48DE-9CF0-0414EBD27C50}" dt="2019-01-15T20:23:55.114" v="114"/>
      <pc:docMkLst>
        <pc:docMk/>
      </pc:docMkLst>
      <pc:sldChg chg="modSp">
        <pc:chgData name="Jason Penniman" userId="a53340c60eabc8a3" providerId="LiveId" clId="{C5D55DDF-BC9A-48DE-9CF0-0414EBD27C50}" dt="2019-01-15T20:20:13.704" v="103" actId="20577"/>
        <pc:sldMkLst>
          <pc:docMk/>
          <pc:sldMk cId="1330056926" sldId="264"/>
        </pc:sldMkLst>
        <pc:spChg chg="mod">
          <ac:chgData name="Jason Penniman" userId="a53340c60eabc8a3" providerId="LiveId" clId="{C5D55DDF-BC9A-48DE-9CF0-0414EBD27C50}" dt="2019-01-15T20:07:39.427" v="59" actId="20577"/>
          <ac:spMkLst>
            <pc:docMk/>
            <pc:sldMk cId="1330056926" sldId="264"/>
            <ac:spMk id="9" creationId="{232382FC-303A-475E-BFD2-611095D05EE9}"/>
          </ac:spMkLst>
        </pc:spChg>
        <pc:spChg chg="mod">
          <ac:chgData name="Jason Penniman" userId="a53340c60eabc8a3" providerId="LiveId" clId="{C5D55DDF-BC9A-48DE-9CF0-0414EBD27C50}" dt="2019-01-15T20:20:13.704" v="103" actId="20577"/>
          <ac:spMkLst>
            <pc:docMk/>
            <pc:sldMk cId="1330056926" sldId="264"/>
            <ac:spMk id="10" creationId="{4F853CFA-4382-4A47-8DD5-782C33A8C69F}"/>
          </ac:spMkLst>
        </pc:spChg>
      </pc:sldChg>
      <pc:sldChg chg="modSp">
        <pc:chgData name="Jason Penniman" userId="a53340c60eabc8a3" providerId="LiveId" clId="{C5D55DDF-BC9A-48DE-9CF0-0414EBD27C50}" dt="2019-01-15T20:21:53.888" v="112" actId="20577"/>
        <pc:sldMkLst>
          <pc:docMk/>
          <pc:sldMk cId="1957797461" sldId="288"/>
        </pc:sldMkLst>
        <pc:spChg chg="mod">
          <ac:chgData name="Jason Penniman" userId="a53340c60eabc8a3" providerId="LiveId" clId="{C5D55DDF-BC9A-48DE-9CF0-0414EBD27C50}" dt="2019-01-15T20:21:53.888" v="112" actId="20577"/>
          <ac:spMkLst>
            <pc:docMk/>
            <pc:sldMk cId="1957797461" sldId="288"/>
            <ac:spMk id="3" creationId="{58990B8B-D846-4641-A200-E2D377E9568A}"/>
          </ac:spMkLst>
        </pc:spChg>
      </pc:sldChg>
      <pc:sldChg chg="modTransition">
        <pc:chgData name="Jason Penniman" userId="a53340c60eabc8a3" providerId="LiveId" clId="{C5D55DDF-BC9A-48DE-9CF0-0414EBD27C50}" dt="2019-01-15T20:23:55.114" v="114"/>
        <pc:sldMkLst>
          <pc:docMk/>
          <pc:sldMk cId="4000768461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9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6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95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9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2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9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8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0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1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Cascading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0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7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3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6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2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may have operations that don’t depend on B. These operations would also fail if calls to B eat up all the 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only a few threads at a time can be consumed when calling B, other operations are free to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19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0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1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2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1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transient-faul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retr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rchitecture/best-practices/retry-service-specifi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ircuit-break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greetin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bulkhea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ciplesofchaos.or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ategory/resiliency" TargetMode="External"/><Relationship Id="rId7" Type="http://schemas.openxmlformats.org/officeDocument/2006/relationships/hyperlink" Target="https://spring.io/projects/spring-cloud-circuitbreaker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silience4j/resilience4j" TargetMode="External"/><Relationship Id="rId5" Type="http://schemas.openxmlformats.org/officeDocument/2006/relationships/hyperlink" Target="https://www.baeldung.com/spring-retry" TargetMode="External"/><Relationship Id="rId4" Type="http://schemas.openxmlformats.org/officeDocument/2006/relationships/hyperlink" Target="https://www.baeldung.com/spring-cloud-netflix-hystrix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Resilient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Pepared</a:t>
            </a:r>
            <a:r>
              <a:rPr lang="en-US" dirty="0"/>
              <a:t>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77D237-0857-434C-A8C1-82BDCBF7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mitigate those problems?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9F128-1912-4E50-A328-D93F9A909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34044-A28B-44A7-89BD-0288722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78648-DC13-4C0D-BB7B-1FCC0AD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0DA-24D7-4C0C-A22A-8593E74F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timeout">
            <a:extLst>
              <a:ext uri="{FF2B5EF4-FFF2-40B4-BE49-F238E27FC236}">
                <a16:creationId xmlns:a16="http://schemas.microsoft.com/office/drawing/2014/main" id="{286F7CB9-5D3B-4469-BE57-F51B7794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87" y="2104948"/>
            <a:ext cx="5028303" cy="264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EBFF4-27B9-47CE-B83E-F92E3E7F81DB}"/>
              </a:ext>
            </a:extLst>
          </p:cNvPr>
          <p:cNvSpPr txBox="1"/>
          <p:nvPr/>
        </p:nvSpPr>
        <p:spPr>
          <a:xfrm>
            <a:off x="838200" y="1874728"/>
            <a:ext cx="56915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Fallacies:</a:t>
            </a:r>
          </a:p>
          <a:p>
            <a:pPr lvl="1"/>
            <a:r>
              <a:rPr lang="en-US" sz="2800" dirty="0"/>
              <a:t>1. The network is reliable</a:t>
            </a:r>
          </a:p>
          <a:p>
            <a:pPr lvl="1"/>
            <a:r>
              <a:rPr lang="en-US" sz="2800" dirty="0"/>
              <a:t>2. Latency is zero</a:t>
            </a:r>
          </a:p>
          <a:p>
            <a:pPr lvl="1"/>
            <a:r>
              <a:rPr lang="en-US" sz="2800" dirty="0"/>
              <a:t>3. Bandwidth is infinite</a:t>
            </a:r>
          </a:p>
          <a:p>
            <a:pPr lvl="1"/>
            <a:r>
              <a:rPr lang="en-US" sz="2800" dirty="0"/>
              <a:t>7. Transport cost is zero</a:t>
            </a:r>
          </a:p>
          <a:p>
            <a:pPr lvl="1"/>
            <a:r>
              <a:rPr lang="en-US" sz="2800" dirty="0"/>
              <a:t>8. The network is homogeneous</a:t>
            </a:r>
          </a:p>
          <a:p>
            <a:r>
              <a:rPr lang="en-US" sz="2800" dirty="0"/>
              <a:t>Myth:</a:t>
            </a:r>
          </a:p>
          <a:p>
            <a:pPr lvl="1"/>
            <a:r>
              <a:rPr lang="en-US" sz="2800" dirty="0"/>
              <a:t>Defaults are sensible in most cases</a:t>
            </a:r>
          </a:p>
        </p:txBody>
      </p:sp>
    </p:spTree>
    <p:extLst>
      <p:ext uri="{BB962C8B-B14F-4D97-AF65-F5344CB8AC3E}">
        <p14:creationId xmlns:p14="http://schemas.microsoft.com/office/powerpoint/2010/main" val="67195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69E-35F6-48FE-B1D9-EE796CE6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E0EDB5-EA5E-4821-B48D-410EEA2E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amount of time a request or operation can take before an timeout error is returned.</a:t>
            </a:r>
          </a:p>
          <a:p>
            <a:r>
              <a:rPr lang="en-US" dirty="0"/>
              <a:t>Connection Timeouts</a:t>
            </a:r>
          </a:p>
          <a:p>
            <a:r>
              <a:rPr lang="en-US" dirty="0"/>
              <a:t>Request Timeouts</a:t>
            </a:r>
          </a:p>
          <a:p>
            <a:r>
              <a:rPr lang="en-US" dirty="0"/>
              <a:t>Command Timeouts</a:t>
            </a:r>
          </a:p>
          <a:p>
            <a:r>
              <a:rPr lang="en-US" dirty="0"/>
              <a:t>Query Timeouts</a:t>
            </a:r>
          </a:p>
          <a:p>
            <a:r>
              <a:rPr lang="en-US" dirty="0"/>
              <a:t>Operation Timeouts</a:t>
            </a:r>
          </a:p>
          <a:p>
            <a:r>
              <a:rPr lang="en-US" dirty="0"/>
              <a:t>Receive/Send Timeouts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35D04-F04B-469D-B519-E7258E7A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0E840E-00EB-4CE9-B4DA-97751CB9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– Know your Defaults!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2382FC-303A-475E-BFD2-611095D05E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Tomcat – 60 seconds</a:t>
            </a:r>
          </a:p>
          <a:p>
            <a:r>
              <a:rPr lang="en-US" dirty="0"/>
              <a:t>Kestrel – none</a:t>
            </a:r>
          </a:p>
          <a:p>
            <a:r>
              <a:rPr lang="en-US" dirty="0"/>
              <a:t>Nginx – 300 seconds</a:t>
            </a:r>
          </a:p>
          <a:p>
            <a:r>
              <a:rPr lang="en-US" dirty="0"/>
              <a:t>Amazon Lambda – 300 seconds</a:t>
            </a:r>
          </a:p>
          <a:p>
            <a:r>
              <a:rPr lang="en-US" dirty="0" err="1"/>
              <a:t>ApiGee</a:t>
            </a:r>
            <a:r>
              <a:rPr lang="en-US" dirty="0"/>
              <a:t> Edge Proxy – 57 seconds</a:t>
            </a:r>
          </a:p>
          <a:p>
            <a:r>
              <a:rPr lang="en-US" dirty="0"/>
              <a:t>Azure API Management Gateway – 300 seconds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853CFA-4382-4A47-8DD5-782C33A8C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API Gateway – 30 seconds (not configurable!)</a:t>
            </a:r>
          </a:p>
          <a:p>
            <a:r>
              <a:rPr lang="en-US" dirty="0"/>
              <a:t>Azure Function – 300 seconds</a:t>
            </a:r>
          </a:p>
          <a:p>
            <a:r>
              <a:rPr lang="en-US" dirty="0"/>
              <a:t>Logic App client request – 120 seconds</a:t>
            </a:r>
          </a:p>
          <a:p>
            <a:r>
              <a:rPr lang="en-US" b="1" dirty="0" err="1"/>
              <a:t>RestTemplate</a:t>
            </a:r>
            <a:r>
              <a:rPr lang="en-US" b="1" dirty="0"/>
              <a:t> – none</a:t>
            </a:r>
          </a:p>
          <a:p>
            <a:r>
              <a:rPr lang="en-US" b="1" dirty="0"/>
              <a:t>MySQL JDBC - none</a:t>
            </a:r>
          </a:p>
          <a:p>
            <a:r>
              <a:rPr lang="en-US" dirty="0"/>
              <a:t>DynamoDB – none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A2E4-B44E-41EC-9E4C-B39C1FB8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C9D-E734-491F-8EE9-A1149569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E7F-4A2B-4328-A2AD-6F4CD64A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Defaults are NOT sensible</a:t>
            </a:r>
          </a:p>
          <a:p>
            <a:r>
              <a:rPr lang="en-US" dirty="0"/>
              <a:t>Can result in retries—manual or automatic</a:t>
            </a:r>
          </a:p>
          <a:p>
            <a:r>
              <a:rPr lang="en-US" dirty="0"/>
              <a:t>Client &lt; Server timeouts can impact data integrity</a:t>
            </a:r>
          </a:p>
          <a:p>
            <a:r>
              <a:rPr lang="en-US" dirty="0"/>
              <a:t>Retries must be idempotent</a:t>
            </a:r>
          </a:p>
          <a:p>
            <a:r>
              <a:rPr lang="en-US" dirty="0"/>
              <a:t>Poor user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9C2F2-AA97-4595-B63D-22F87003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EB7-EE71-473E-8226-445B43B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Rugged Timeouts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CF8C-3247-411D-9CFB-F4B17AF6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sensible timeouts, not the defaults.</a:t>
            </a:r>
          </a:p>
          <a:p>
            <a:r>
              <a:rPr lang="en-US" dirty="0"/>
              <a:t>Stop the work too! Use cancellation tokens and async all the way.</a:t>
            </a:r>
          </a:p>
          <a:p>
            <a:r>
              <a:rPr lang="en-US" dirty="0"/>
              <a:t>Make sure your services are idempotent. Browsers will retry a timed-out request even if the user doesn’t.</a:t>
            </a:r>
          </a:p>
          <a:p>
            <a:r>
              <a:rPr lang="en-US" dirty="0"/>
              <a:t>Consider asynchronous patterns, such as event driven design, for longer running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4C46C-4264-4DAC-A437-67A6D4CA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AE92-344D-4B6F-92D7-255A251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your Timeouts - </a:t>
            </a:r>
            <a:r>
              <a:rPr lang="en-US" dirty="0" err="1"/>
              <a:t>RestTemplate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6F77-7F39-4C84-B829-8E9C93E7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HttpComponentsClientHttpRequestFactory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HttpComponentsClientHttpRequestFactory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requestFactory.setConnectTimeout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(timeout);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requestFactory.setReadTimeout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(timeout);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D7CE-4766-44CB-887E-E2CA58C5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AE92-344D-4B6F-92D7-255A251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Set your Timeouts – JDBC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D7CE-4766-44CB-887E-E2CA58C5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A50617-0BC6-4281-9404-707BA929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1808049"/>
            <a:ext cx="8448082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JdbcTemplate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template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JdbcTemplate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dataSource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template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.setQueryTimeout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13FD-AD46-474F-9CE3-3ADA246B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Your Timeouts -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B7B3-148B-4367-B1B4-FE0E0605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Spring Boot with Embedded Tomcat</a:t>
            </a:r>
          </a:p>
          <a:p>
            <a:pPr marL="0" indent="0">
              <a:buNone/>
            </a:pPr>
            <a:r>
              <a:rPr lang="en-US" dirty="0" err="1"/>
              <a:t>server.connection</a:t>
            </a:r>
            <a:r>
              <a:rPr lang="en-US" dirty="0"/>
              <a:t>-timeout=30000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F904-3162-4FE5-96BA-24665DC5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730B-98CB-43DA-A0DA-DAB73DBB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3FFD-D5A4-4A85-BE05-D7539525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018" y="3250406"/>
            <a:ext cx="6631781" cy="292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dirty="0"/>
              <a:t>Your network will FAIL! </a:t>
            </a:r>
            <a:br>
              <a:rPr lang="en-US" sz="6000" dirty="0"/>
            </a:br>
            <a:r>
              <a:rPr lang="en-US" sz="6000" dirty="0"/>
              <a:t>Your servers will DISAPPEAR!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0370-B19F-45C2-A265-4BD266B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29F9-ECF9-4328-B26A-2654E8FA9BD4}"/>
              </a:ext>
            </a:extLst>
          </p:cNvPr>
          <p:cNvSpPr txBox="1"/>
          <p:nvPr/>
        </p:nvSpPr>
        <p:spPr>
          <a:xfrm>
            <a:off x="4839442" y="1325660"/>
            <a:ext cx="4699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Fallacies:</a:t>
            </a:r>
          </a:p>
          <a:p>
            <a:pPr lvl="1"/>
            <a:r>
              <a:rPr lang="en-US" sz="2800" dirty="0"/>
              <a:t>1. The network is reliable.</a:t>
            </a:r>
          </a:p>
          <a:p>
            <a:pPr lvl="1"/>
            <a:r>
              <a:rPr lang="en-US" sz="2800" dirty="0"/>
              <a:t>5. Topology doesn't change.</a:t>
            </a:r>
          </a:p>
        </p:txBody>
      </p:sp>
      <p:pic>
        <p:nvPicPr>
          <p:cNvPr id="4098" name="Picture 2" descr="Image result for you have failed this city">
            <a:extLst>
              <a:ext uri="{FF2B5EF4-FFF2-40B4-BE49-F238E27FC236}">
                <a16:creationId xmlns:a16="http://schemas.microsoft.com/office/drawing/2014/main" id="{3B9461B7-FECC-4D14-AAE7-A7869F89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1476373"/>
            <a:ext cx="3357563" cy="470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challenges of Distributed Systems and a Microservices Architecture</a:t>
            </a:r>
          </a:p>
          <a:p>
            <a:r>
              <a:rPr lang="en-US" dirty="0"/>
              <a:t>Understand Timeouts</a:t>
            </a:r>
          </a:p>
          <a:p>
            <a:r>
              <a:rPr lang="en-US" dirty="0"/>
              <a:t>Understand Transient Faults</a:t>
            </a:r>
          </a:p>
          <a:p>
            <a:r>
              <a:rPr lang="en-US" dirty="0"/>
              <a:t>Understand </a:t>
            </a:r>
            <a:r>
              <a:rPr lang="en-US" dirty="0" err="1"/>
              <a:t>CircuitBreakers</a:t>
            </a:r>
            <a:endParaRPr lang="en-US" dirty="0"/>
          </a:p>
          <a:p>
            <a:r>
              <a:rPr lang="en-US" dirty="0"/>
              <a:t>Understand Bulkheads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730B-98CB-43DA-A0DA-DAB73DBB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B8B-D846-4641-A200-E2D377E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Temporary disruptions in the network or services</a:t>
            </a:r>
          </a:p>
          <a:p>
            <a:r>
              <a:rPr lang="en-US" dirty="0"/>
              <a:t>Usually successful on an immediate retry</a:t>
            </a:r>
          </a:p>
          <a:p>
            <a:r>
              <a:rPr lang="en-US" dirty="0">
                <a:hlinkClick r:id="rId3"/>
              </a:rPr>
              <a:t>https://docs.microsoft.com/en-us/azure/architecture/best-practices/transient-faults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0370-B19F-45C2-A265-4BD266B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730B-98CB-43DA-A0DA-DAB73DBB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Fault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B8B-D846-4641-A200-E2D377E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the faults and retry</a:t>
            </a:r>
          </a:p>
          <a:p>
            <a:r>
              <a:rPr lang="en-US" dirty="0"/>
              <a:t>Be careful of Retry Storms (hint: Bulkhead Pattern and Rate Limiting)</a:t>
            </a:r>
          </a:p>
          <a:p>
            <a:r>
              <a:rPr lang="en-US" dirty="0">
                <a:hlinkClick r:id="rId3"/>
              </a:rPr>
              <a:t>https://docs.microsoft.com/en-us/azure/architecture/patterns/retry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https://docs.microsoft.com/en-us/azure/architecture/best-practices/retry-service-specific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0370-B19F-45C2-A265-4BD266B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E09A-4151-4F19-BBD5-4E10CC5F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1E70-27D4-42FF-9FB0-549CCF3E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A3AB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try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913AA7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Exception 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13AA7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(tries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3A3AB9"/>
                </a:solidFill>
                <a:latin typeface="Consolas" panose="020B0609020204030204" pitchFamily="49" charset="0"/>
              </a:rPr>
              <a:t>throw 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EDCD-56CA-47A7-A599-DC912C0B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730B-98CB-43DA-A0DA-DAB73DBB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Fault Handling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B8B-D846-4641-A200-E2D377E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Retry</a:t>
            </a:r>
          </a:p>
          <a:p>
            <a:r>
              <a:rPr lang="en-US" dirty="0"/>
              <a:t>Resilience4j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0370-B19F-45C2-A265-4BD266B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7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AE92-344D-4B6F-92D7-255A251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Fault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6F77-7F39-4C84-B829-8E9C93E7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RetryTemplate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retrytemplate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A3AB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3A3AB9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etryTemplate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70C0"/>
                </a:solidFill>
                <a:latin typeface="source code pro"/>
              </a:rPr>
              <a:t>FixedBackOffPolicy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ource code pro"/>
              </a:rPr>
              <a:t>fixedBackOffPolicy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 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altLang="en-US" b="1" dirty="0">
                <a:solidFill>
                  <a:srgbClr val="0070C0"/>
                </a:solidFill>
                <a:latin typeface="source code pro"/>
              </a:rPr>
              <a:t>new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source code pro"/>
              </a:rPr>
              <a:t>FixedBackOffPolicy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();</a:t>
            </a:r>
            <a:endParaRPr lang="en-US" altLang="en-US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source code pro"/>
              </a:rPr>
              <a:t>fixedBackOffPolicy.setBackOffPeriod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(2000l);</a:t>
            </a:r>
            <a:endParaRPr lang="en-US" altLang="en-US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source code pro"/>
              </a:rPr>
              <a:t>retryTemplate.setBackOffPolicy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source code pro"/>
              </a:rPr>
              <a:t>fixedBackOffPolicy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source code pro"/>
              </a:rPr>
              <a:t>retryTemplate.execute</a:t>
            </a: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(arg0 -&gt; {</a:t>
            </a:r>
            <a:endParaRPr lang="en-US" altLang="en-US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    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source code pro"/>
              </a:rPr>
              <a:t>//do some 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source code pro"/>
              </a:rPr>
              <a:t>retryable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source code pro"/>
              </a:rPr>
              <a:t> work</a:t>
            </a:r>
            <a:endParaRPr lang="en-US" alt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source code pro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D7CE-4766-44CB-887E-E2CA58C5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59C65D-BB68-4F19-A456-2B595B0C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053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517748-5814-4056-BC40-F966806D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21159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8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9A05-5EDD-4E16-BF3F-4B46A428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Fault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2047-34FD-47E5-B0B5-34FFD44A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AEC453-96FC-474D-BA38-717AB8641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19551"/>
            <a:ext cx="946897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Retryable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value =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SQLException.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},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maxAttempts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source code pr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backoff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Backoff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(delay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source code pro"/>
              </a:rPr>
              <a:t>5000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source code pro"/>
              </a:rPr>
              <a:t>public void delete(long id)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repostitory.deleteById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1080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A2BAF4-8138-4F92-9337-DF921913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extended outages?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7878E5-F718-4B97-B6EC-56E16FF18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still unavailable after attempting a transient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13DFE-EDAD-4EC6-A6D6-938228DC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C647-6BB4-4D1E-9094-301B85FC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3615267" cy="2852737"/>
          </a:xfrm>
        </p:spPr>
        <p:txBody>
          <a:bodyPr/>
          <a:lstStyle/>
          <a:p>
            <a:r>
              <a:rPr lang="en-US" dirty="0"/>
              <a:t>Circuit</a:t>
            </a:r>
            <a:br>
              <a:rPr lang="en-US" dirty="0"/>
            </a:br>
            <a:r>
              <a:rPr lang="en-US" dirty="0"/>
              <a:t>Breakers!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3DD6-11E8-4E47-8C04-6C6D74ACD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4E760-0E87-4E2E-8457-7A98B7BD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 descr="Image result for circuit breaker">
            <a:extLst>
              <a:ext uri="{FF2B5EF4-FFF2-40B4-BE49-F238E27FC236}">
                <a16:creationId xmlns:a16="http://schemas.microsoft.com/office/drawing/2014/main" id="{070AB3F0-C105-4D1F-AE98-1F57B67A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17" y="535781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6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2757-7886-4E92-9AA3-C8009E55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F5AE-31DA-47C1-AFF9-9334D582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design pattern that stops requests from going to a failed service</a:t>
            </a:r>
          </a:p>
          <a:p>
            <a:r>
              <a:rPr lang="en-US" dirty="0"/>
              <a:t>Should provide an alternative response – degrade safely</a:t>
            </a:r>
          </a:p>
          <a:p>
            <a:r>
              <a:rPr lang="en-US" dirty="0"/>
              <a:t>Allows the failing downstream service to recover</a:t>
            </a:r>
          </a:p>
          <a:p>
            <a:r>
              <a:rPr lang="en-US" dirty="0">
                <a:hlinkClick r:id="rId3"/>
              </a:rPr>
              <a:t>https://docs.microsoft.com/en-us/azure/architecture/patterns/circuit-breaker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E68C8-A5A9-44D3-8B8F-9DFF9902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45A5-C39D-4EBD-8119-3C39AD7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Circuit Breaker has 3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34451-12B7-45DD-9D57-DFD8A264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2D7A5E-82CE-4B5F-AED0-19091E6FF9FF}"/>
              </a:ext>
            </a:extLst>
          </p:cNvPr>
          <p:cNvSpPr/>
          <p:nvPr/>
        </p:nvSpPr>
        <p:spPr>
          <a:xfrm>
            <a:off x="1228725" y="4008840"/>
            <a:ext cx="1150143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5C6172-ED13-45D7-91EA-77E0537ED268}"/>
              </a:ext>
            </a:extLst>
          </p:cNvPr>
          <p:cNvSpPr/>
          <p:nvPr/>
        </p:nvSpPr>
        <p:spPr>
          <a:xfrm>
            <a:off x="4207668" y="4101708"/>
            <a:ext cx="1702594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D348C8-4E08-4611-9061-39E9B45D2DCE}"/>
              </a:ext>
            </a:extLst>
          </p:cNvPr>
          <p:cNvSpPr/>
          <p:nvPr/>
        </p:nvSpPr>
        <p:spPr>
          <a:xfrm>
            <a:off x="7687865" y="4094564"/>
            <a:ext cx="1702594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 Open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437A02-B8B5-4111-815B-FB0FFCBF2E15}"/>
              </a:ext>
            </a:extLst>
          </p:cNvPr>
          <p:cNvCxnSpPr/>
          <p:nvPr/>
        </p:nvCxnSpPr>
        <p:spPr>
          <a:xfrm flipV="1">
            <a:off x="2378868" y="4566052"/>
            <a:ext cx="18288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DF3D9B9-3424-43F1-9199-FEF7BDC1AB3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910262" y="4558908"/>
            <a:ext cx="1777603" cy="7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E1A1EE-8C11-478A-AEF1-2FBC139980B0}"/>
              </a:ext>
            </a:extLst>
          </p:cNvPr>
          <p:cNvSpPr txBox="1"/>
          <p:nvPr/>
        </p:nvSpPr>
        <p:spPr>
          <a:xfrm>
            <a:off x="8187211" y="3311965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OnError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383CF-03CC-474B-BD05-7CFF52E7F975}"/>
              </a:ext>
            </a:extLst>
          </p:cNvPr>
          <p:cNvSpPr txBox="1"/>
          <p:nvPr/>
        </p:nvSpPr>
        <p:spPr>
          <a:xfrm>
            <a:off x="6088139" y="4189576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OnExpire</a:t>
            </a:r>
            <a:r>
              <a:rPr lang="en-US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3EAF6-187F-4B75-BE5E-F1A9AF5D95B4}"/>
              </a:ext>
            </a:extLst>
          </p:cNvPr>
          <p:cNvSpPr txBox="1"/>
          <p:nvPr/>
        </p:nvSpPr>
        <p:spPr>
          <a:xfrm>
            <a:off x="830339" y="151620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Closed</a:t>
            </a:r>
            <a:r>
              <a:rPr lang="en-US" sz="2400" dirty="0"/>
              <a:t> == normal operation</a:t>
            </a:r>
          </a:p>
          <a:p>
            <a:r>
              <a:rPr lang="en-US" sz="2400" b="1" dirty="0"/>
              <a:t>Open</a:t>
            </a:r>
            <a:r>
              <a:rPr lang="en-US" sz="2400" dirty="0"/>
              <a:t> == an error condition caused the circuit breaker to trip. Calls are not made to the remote services.</a:t>
            </a:r>
          </a:p>
          <a:p>
            <a:r>
              <a:rPr lang="en-US" sz="2400" b="1" dirty="0"/>
              <a:t>Half Open </a:t>
            </a:r>
            <a:r>
              <a:rPr lang="en-US" sz="2400" dirty="0"/>
              <a:t>== the wait period has expired and single request can be attempted. </a:t>
            </a:r>
          </a:p>
          <a:p>
            <a:endParaRPr lang="en-US" sz="24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19AA7C3-618D-40A5-82DE-929D3CA0C806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 flipV="1">
            <a:off x="6795492" y="2358037"/>
            <a:ext cx="7144" cy="3480197"/>
          </a:xfrm>
          <a:prstGeom prst="curvedConnector3">
            <a:avLst>
              <a:gd name="adj1" fmla="val -13299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24F1B60-599A-4EB6-9C40-829C86EF67B0}"/>
              </a:ext>
            </a:extLst>
          </p:cNvPr>
          <p:cNvCxnSpPr>
            <a:stCxn id="8" idx="2"/>
            <a:endCxn id="6" idx="4"/>
          </p:cNvCxnSpPr>
          <p:nvPr/>
        </p:nvCxnSpPr>
        <p:spPr>
          <a:xfrm rot="5400000">
            <a:off x="5121474" y="1705576"/>
            <a:ext cx="100013" cy="6735365"/>
          </a:xfrm>
          <a:prstGeom prst="curvedConnector3">
            <a:avLst>
              <a:gd name="adj1" fmla="val 1107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6E68B4D-B9EA-488C-9FC9-420621E845EA}"/>
              </a:ext>
            </a:extLst>
          </p:cNvPr>
          <p:cNvSpPr txBox="1"/>
          <p:nvPr/>
        </p:nvSpPr>
        <p:spPr>
          <a:xfrm>
            <a:off x="2757961" y="4189576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OnError</a:t>
            </a:r>
            <a:r>
              <a:rPr lang="en-US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A8B2CA-3FF5-4CEA-92C8-BA78A3D219F7}"/>
              </a:ext>
            </a:extLst>
          </p:cNvPr>
          <p:cNvSpPr txBox="1"/>
          <p:nvPr/>
        </p:nvSpPr>
        <p:spPr>
          <a:xfrm>
            <a:off x="7925273" y="548045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OnSuccess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768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reliable </a:t>
            </a:r>
            <a:r>
              <a:rPr lang="en-US" dirty="0" err="1"/>
              <a:t>OrderService</a:t>
            </a:r>
            <a:r>
              <a:rPr lang="en-US" dirty="0"/>
              <a:t> Client leveraging</a:t>
            </a:r>
          </a:p>
          <a:p>
            <a:pPr lvl="1"/>
            <a:r>
              <a:rPr lang="en-US" dirty="0"/>
              <a:t>Spring Retry to handle transient faults</a:t>
            </a:r>
          </a:p>
          <a:p>
            <a:pPr lvl="1"/>
            <a:r>
              <a:rPr lang="en-US" dirty="0"/>
              <a:t>Netflix </a:t>
            </a:r>
            <a:r>
              <a:rPr lang="en-US" dirty="0" err="1"/>
              <a:t>Hystrix</a:t>
            </a:r>
            <a:r>
              <a:rPr lang="en-US" dirty="0"/>
              <a:t> to handle extended outages</a:t>
            </a:r>
          </a:p>
          <a:p>
            <a:pPr lvl="1"/>
            <a:r>
              <a:rPr lang="en-US" dirty="0"/>
              <a:t>Configure sensible timeouts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CA7-9AB3-4531-99DA-1B8B4026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Libraries -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1E30-E53B-40E7-8B34-1C3D24E8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Netflix (deprecated)</a:t>
            </a:r>
          </a:p>
          <a:p>
            <a:pPr lvl="1"/>
            <a:r>
              <a:rPr lang="en-US" dirty="0"/>
              <a:t>Netflix </a:t>
            </a:r>
            <a:r>
              <a:rPr lang="en-US" dirty="0" err="1"/>
              <a:t>Hystrix</a:t>
            </a:r>
            <a:r>
              <a:rPr lang="en-US" dirty="0"/>
              <a:t> (EOL) </a:t>
            </a:r>
          </a:p>
          <a:p>
            <a:r>
              <a:rPr lang="en-US" dirty="0"/>
              <a:t>Spring Cloud Circuit Breaker</a:t>
            </a:r>
          </a:p>
          <a:p>
            <a:pPr lvl="1"/>
            <a:r>
              <a:rPr lang="en-US" dirty="0"/>
              <a:t>Netflix </a:t>
            </a:r>
            <a:r>
              <a:rPr lang="en-US" dirty="0" err="1"/>
              <a:t>Hystrix</a:t>
            </a:r>
            <a:r>
              <a:rPr lang="en-US" dirty="0"/>
              <a:t> (EOL) </a:t>
            </a:r>
          </a:p>
          <a:p>
            <a:pPr lvl="1"/>
            <a:r>
              <a:rPr lang="en-US" dirty="0"/>
              <a:t>Resilience4j</a:t>
            </a:r>
          </a:p>
          <a:p>
            <a:pPr lvl="1"/>
            <a:r>
              <a:rPr lang="en-US" dirty="0"/>
              <a:t>Spring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EBF9-3125-4A2E-889E-B059450C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97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CA7-9AB3-4531-99DA-1B8B4026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1E30-E53B-40E7-8B34-1C3D24E8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Hystrix</a:t>
            </a:r>
            <a:r>
              <a:rPr lang="en-US" dirty="0"/>
              <a:t> (EOL) </a:t>
            </a:r>
          </a:p>
          <a:p>
            <a:r>
              <a:rPr lang="en-US" dirty="0"/>
              <a:t>Resilience4j</a:t>
            </a:r>
          </a:p>
          <a:p>
            <a:r>
              <a:rPr lang="en-US" dirty="0"/>
              <a:t>Spring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EBF9-3125-4A2E-889E-B059450C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45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38D9-A089-4281-9A29-3AAFE1E9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with Spring Cloud </a:t>
            </a:r>
            <a:r>
              <a:rPr lang="en-US" dirty="0" err="1"/>
              <a:t>Hystrix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4689-98E7-48B2-8414-9031725C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7B4ADF-44ED-41FD-82A6-A00E57010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818" y="1690688"/>
            <a:ext cx="1172436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HystrixCommand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fallbackMethod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defaultGreeting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getGreeting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(String username) 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RestTemplate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getForObject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hlinkClick r:id="rId3"/>
              </a:rPr>
              <a:t>http://localhost:9090/greeting/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{username}"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  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username);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private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defaultGreeting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(String username) 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"Hello User!"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0259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7294-58E3-4C06-ABF8-05237061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Bulkhead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B42F-9AAA-4D57-A61E-D1A2A01A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elements of an application into pools so that if one fails, the others will continue to function.</a:t>
            </a:r>
          </a:p>
          <a:p>
            <a:r>
              <a:rPr lang="en-US" dirty="0"/>
              <a:t>This pattern is named Bulkhead because it resembles the sectioned partitions of a ship's hull. If the hull of a ship is compromised, only the damaged section fills with water, which prevents the ship from sinking.</a:t>
            </a:r>
          </a:p>
          <a:p>
            <a:r>
              <a:rPr lang="en-US" dirty="0">
                <a:hlinkClick r:id="rId3"/>
              </a:rPr>
              <a:t>https://docs.microsoft.com/en-us/azure/architecture/patterns/bulkhead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62E7-99CC-4B60-91BE-A42FC928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3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4723-EAE5-4561-AAC4-DED3DFA2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Bulkhead – A 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4D98-7FAB-4197-BF32-4D573436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B9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Semaphore</a:t>
            </a:r>
            <a:r>
              <a:rPr lang="en-US" dirty="0">
                <a:latin typeface="Consolas" panose="020B0609020204030204" pitchFamily="49" charset="0"/>
              </a:rPr>
              <a:t> bulkhead = </a:t>
            </a:r>
            <a:r>
              <a:rPr lang="en-US" dirty="0">
                <a:solidFill>
                  <a:srgbClr val="3A3AB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Semaphore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13AA7"/>
                </a:solidFill>
                <a:latin typeface="Consolas" panose="020B0609020204030204" pitchFamily="49" charset="0"/>
              </a:rPr>
              <a:t>try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bulkhead.aquire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913AA7"/>
                </a:solidFill>
                <a:latin typeface="Consolas" panose="020B0609020204030204" pitchFamily="49" charset="0"/>
              </a:rPr>
              <a:t>finally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bulkhead.release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B4BCB-AA9B-4786-943B-3FBDDF73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CA7-9AB3-4531-99DA-1B8B4026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Bulkhead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1E30-E53B-40E7-8B34-1C3D24E8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endParaRPr lang="en-US" dirty="0"/>
          </a:p>
          <a:p>
            <a:r>
              <a:rPr lang="en-US" dirty="0"/>
              <a:t>Resilience4j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EBF9-3125-4A2E-889E-B059450C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1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6370-FB37-4FA5-A962-95E4D87C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Bulkheads + Circuit Breakers = Happy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07A57-824F-4929-A357-34D90DDA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36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DF2331-11CC-4A44-BA72-BB74E4B2CF1A}"/>
              </a:ext>
            </a:extLst>
          </p:cNvPr>
          <p:cNvSpPr/>
          <p:nvPr/>
        </p:nvSpPr>
        <p:spPr>
          <a:xfrm>
            <a:off x="838200" y="22923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FF2-DE03-495D-AB08-138B29BA8502}"/>
              </a:ext>
            </a:extLst>
          </p:cNvPr>
          <p:cNvSpPr/>
          <p:nvPr/>
        </p:nvSpPr>
        <p:spPr>
          <a:xfrm>
            <a:off x="2178050" y="2124074"/>
            <a:ext cx="736600" cy="402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B58B06-71E4-4F08-B7B0-5D35668CE4FE}"/>
              </a:ext>
            </a:extLst>
          </p:cNvPr>
          <p:cNvSpPr/>
          <p:nvPr/>
        </p:nvSpPr>
        <p:spPr>
          <a:xfrm>
            <a:off x="838200" y="27178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E8F816-38BA-495F-8AE0-0F5E7913F660}"/>
              </a:ext>
            </a:extLst>
          </p:cNvPr>
          <p:cNvSpPr/>
          <p:nvPr/>
        </p:nvSpPr>
        <p:spPr>
          <a:xfrm>
            <a:off x="838200" y="31432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CB93D1-F34E-455B-83B4-84C10D348C2E}"/>
              </a:ext>
            </a:extLst>
          </p:cNvPr>
          <p:cNvSpPr/>
          <p:nvPr/>
        </p:nvSpPr>
        <p:spPr>
          <a:xfrm>
            <a:off x="838200" y="35687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6FC883-5BD4-49D4-9519-D85478FCC31F}"/>
              </a:ext>
            </a:extLst>
          </p:cNvPr>
          <p:cNvSpPr/>
          <p:nvPr/>
        </p:nvSpPr>
        <p:spPr>
          <a:xfrm>
            <a:off x="838200" y="39941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C7D167-655C-4CC5-9340-EEC30FDCB1D1}"/>
              </a:ext>
            </a:extLst>
          </p:cNvPr>
          <p:cNvSpPr/>
          <p:nvPr/>
        </p:nvSpPr>
        <p:spPr>
          <a:xfrm>
            <a:off x="838200" y="44196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2972AE-C7A1-4BE3-9BA9-C411FE5C923A}"/>
              </a:ext>
            </a:extLst>
          </p:cNvPr>
          <p:cNvSpPr/>
          <p:nvPr/>
        </p:nvSpPr>
        <p:spPr>
          <a:xfrm>
            <a:off x="3060700" y="22923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4C99E-F7A3-43A8-BDD2-96C4B833AFF0}"/>
              </a:ext>
            </a:extLst>
          </p:cNvPr>
          <p:cNvSpPr/>
          <p:nvPr/>
        </p:nvSpPr>
        <p:spPr>
          <a:xfrm>
            <a:off x="4400550" y="2124074"/>
            <a:ext cx="736600" cy="2740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80C8ED-C6E8-4FE1-B900-80A3844398AD}"/>
              </a:ext>
            </a:extLst>
          </p:cNvPr>
          <p:cNvSpPr/>
          <p:nvPr/>
        </p:nvSpPr>
        <p:spPr>
          <a:xfrm>
            <a:off x="3060700" y="27178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D58257-9318-44BC-A098-3E8B70A94B97}"/>
              </a:ext>
            </a:extLst>
          </p:cNvPr>
          <p:cNvSpPr/>
          <p:nvPr/>
        </p:nvSpPr>
        <p:spPr>
          <a:xfrm>
            <a:off x="3060700" y="31432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5D49F5-7D5E-4236-859D-EE2CB726B7C4}"/>
              </a:ext>
            </a:extLst>
          </p:cNvPr>
          <p:cNvSpPr/>
          <p:nvPr/>
        </p:nvSpPr>
        <p:spPr>
          <a:xfrm>
            <a:off x="3060700" y="35687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90AE8C-670B-4987-AC2C-03F23638E4AF}"/>
              </a:ext>
            </a:extLst>
          </p:cNvPr>
          <p:cNvSpPr/>
          <p:nvPr/>
        </p:nvSpPr>
        <p:spPr>
          <a:xfrm>
            <a:off x="3060700" y="39941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9E003-5590-43C9-B952-86B04A294BBC}"/>
              </a:ext>
            </a:extLst>
          </p:cNvPr>
          <p:cNvSpPr/>
          <p:nvPr/>
        </p:nvSpPr>
        <p:spPr>
          <a:xfrm>
            <a:off x="3060700" y="44196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3091BB-9728-4CC3-8DDD-468A7FA35FEA}"/>
              </a:ext>
            </a:extLst>
          </p:cNvPr>
          <p:cNvSpPr/>
          <p:nvPr/>
        </p:nvSpPr>
        <p:spPr>
          <a:xfrm>
            <a:off x="838200" y="4845050"/>
            <a:ext cx="1231900" cy="2921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E8B453-066C-4BCB-84CF-1FD21861C9FE}"/>
              </a:ext>
            </a:extLst>
          </p:cNvPr>
          <p:cNvSpPr/>
          <p:nvPr/>
        </p:nvSpPr>
        <p:spPr>
          <a:xfrm>
            <a:off x="838200" y="5270500"/>
            <a:ext cx="1231900" cy="2921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843C1C2-301C-41F9-AAAF-98B273633DFB}"/>
              </a:ext>
            </a:extLst>
          </p:cNvPr>
          <p:cNvSpPr/>
          <p:nvPr/>
        </p:nvSpPr>
        <p:spPr>
          <a:xfrm>
            <a:off x="838200" y="5695950"/>
            <a:ext cx="1231900" cy="2921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9D6BF-E02C-4D32-951F-B84B3A51A7CD}"/>
              </a:ext>
            </a:extLst>
          </p:cNvPr>
          <p:cNvSpPr txBox="1"/>
          <p:nvPr/>
        </p:nvSpPr>
        <p:spPr>
          <a:xfrm>
            <a:off x="5448300" y="2051050"/>
            <a:ext cx="5905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Without bulkheads: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A receives concurrent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A calls Service B – Blocking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B is unhealthy and eventually will timeout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A starts timing out waiting requests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455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6370-FB37-4FA5-A962-95E4D87C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Bulkheads + Circuit Breakers = Happy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07A57-824F-4929-A357-34D90DDA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37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DF2331-11CC-4A44-BA72-BB74E4B2CF1A}"/>
              </a:ext>
            </a:extLst>
          </p:cNvPr>
          <p:cNvSpPr/>
          <p:nvPr/>
        </p:nvSpPr>
        <p:spPr>
          <a:xfrm>
            <a:off x="838200" y="22923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FF2-DE03-495D-AB08-138B29BA8502}"/>
              </a:ext>
            </a:extLst>
          </p:cNvPr>
          <p:cNvSpPr/>
          <p:nvPr/>
        </p:nvSpPr>
        <p:spPr>
          <a:xfrm>
            <a:off x="2178050" y="2124074"/>
            <a:ext cx="736600" cy="402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B58B06-71E4-4F08-B7B0-5D35668CE4FE}"/>
              </a:ext>
            </a:extLst>
          </p:cNvPr>
          <p:cNvSpPr/>
          <p:nvPr/>
        </p:nvSpPr>
        <p:spPr>
          <a:xfrm>
            <a:off x="838200" y="27178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E8F816-38BA-495F-8AE0-0F5E7913F660}"/>
              </a:ext>
            </a:extLst>
          </p:cNvPr>
          <p:cNvSpPr/>
          <p:nvPr/>
        </p:nvSpPr>
        <p:spPr>
          <a:xfrm>
            <a:off x="838200" y="31432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CB93D1-F34E-455B-83B4-84C10D348C2E}"/>
              </a:ext>
            </a:extLst>
          </p:cNvPr>
          <p:cNvSpPr/>
          <p:nvPr/>
        </p:nvSpPr>
        <p:spPr>
          <a:xfrm>
            <a:off x="838200" y="35687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6FC883-5BD4-49D4-9519-D85478FCC31F}"/>
              </a:ext>
            </a:extLst>
          </p:cNvPr>
          <p:cNvSpPr/>
          <p:nvPr/>
        </p:nvSpPr>
        <p:spPr>
          <a:xfrm>
            <a:off x="838200" y="39941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C7D167-655C-4CC5-9340-EEC30FDCB1D1}"/>
              </a:ext>
            </a:extLst>
          </p:cNvPr>
          <p:cNvSpPr/>
          <p:nvPr/>
        </p:nvSpPr>
        <p:spPr>
          <a:xfrm>
            <a:off x="838200" y="44196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2972AE-C7A1-4BE3-9BA9-C411FE5C923A}"/>
              </a:ext>
            </a:extLst>
          </p:cNvPr>
          <p:cNvSpPr/>
          <p:nvPr/>
        </p:nvSpPr>
        <p:spPr>
          <a:xfrm>
            <a:off x="838200" y="48450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4C99E-F7A3-43A8-BDD2-96C4B833AFF0}"/>
              </a:ext>
            </a:extLst>
          </p:cNvPr>
          <p:cNvSpPr/>
          <p:nvPr/>
        </p:nvSpPr>
        <p:spPr>
          <a:xfrm>
            <a:off x="4400550" y="2124074"/>
            <a:ext cx="736600" cy="2740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80C8ED-C6E8-4FE1-B900-80A3844398AD}"/>
              </a:ext>
            </a:extLst>
          </p:cNvPr>
          <p:cNvSpPr/>
          <p:nvPr/>
        </p:nvSpPr>
        <p:spPr>
          <a:xfrm>
            <a:off x="3060700" y="27178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D58257-9318-44BC-A098-3E8B70A94B97}"/>
              </a:ext>
            </a:extLst>
          </p:cNvPr>
          <p:cNvSpPr/>
          <p:nvPr/>
        </p:nvSpPr>
        <p:spPr>
          <a:xfrm>
            <a:off x="3060700" y="31432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3091BB-9728-4CC3-8DDD-468A7FA35FEA}"/>
              </a:ext>
            </a:extLst>
          </p:cNvPr>
          <p:cNvSpPr/>
          <p:nvPr/>
        </p:nvSpPr>
        <p:spPr>
          <a:xfrm>
            <a:off x="3060700" y="2292350"/>
            <a:ext cx="1231900" cy="2921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9D6BF-E02C-4D32-951F-B84B3A51A7CD}"/>
              </a:ext>
            </a:extLst>
          </p:cNvPr>
          <p:cNvSpPr txBox="1"/>
          <p:nvPr/>
        </p:nvSpPr>
        <p:spPr>
          <a:xfrm>
            <a:off x="5448300" y="2051050"/>
            <a:ext cx="5905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bulkheads: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A receives concurrent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A calls Service B – but only allows a few calls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B is unhealthy and eventually will timeout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the first timeout from B, A trips the circuit breaker and releases the semaphore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Subsequent requests sort circuit and no requests to service A timeout.</a:t>
            </a:r>
          </a:p>
          <a:p>
            <a:endParaRPr lang="en-US" sz="2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2AE699-C88E-4D1F-8DD7-256146E6FC2A}"/>
              </a:ext>
            </a:extLst>
          </p:cNvPr>
          <p:cNvSpPr/>
          <p:nvPr/>
        </p:nvSpPr>
        <p:spPr>
          <a:xfrm>
            <a:off x="838200" y="527050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FE1984-9988-438D-8CB7-DD727D618B32}"/>
              </a:ext>
            </a:extLst>
          </p:cNvPr>
          <p:cNvSpPr/>
          <p:nvPr/>
        </p:nvSpPr>
        <p:spPr>
          <a:xfrm>
            <a:off x="838200" y="5695950"/>
            <a:ext cx="12319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DDE53894-2D4B-4093-9EF5-F958B343BA61}"/>
              </a:ext>
            </a:extLst>
          </p:cNvPr>
          <p:cNvSpPr/>
          <p:nvPr/>
        </p:nvSpPr>
        <p:spPr>
          <a:xfrm rot="5400000">
            <a:off x="2547717" y="3444273"/>
            <a:ext cx="1025965" cy="12748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24"/>
              <a:gd name="adj5" fmla="val 1424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56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781C5C-9ED2-4BDA-8833-F2C7D2F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your service is working?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EDABCB-02D1-47E9-938B-12A93F4BF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4A283-EA70-4AD2-9BB5-B5F8CE5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422C-2796-4389-B1C6-6CD0875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A249-ABA2-4FC5-AECC-68450244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E238F-AD5A-4910-8D45-D6222F29E980}"/>
              </a:ext>
            </a:extLst>
          </p:cNvPr>
          <p:cNvGrpSpPr/>
          <p:nvPr/>
        </p:nvGrpSpPr>
        <p:grpSpPr>
          <a:xfrm>
            <a:off x="1947011" y="3259215"/>
            <a:ext cx="7493624" cy="2663564"/>
            <a:chOff x="1947011" y="3259215"/>
            <a:chExt cx="7493624" cy="2663564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4BA6564-C068-4020-A99B-CF0B4EEB2586}"/>
                </a:ext>
              </a:extLst>
            </p:cNvPr>
            <p:cNvSpPr/>
            <p:nvPr/>
          </p:nvSpPr>
          <p:spPr>
            <a:xfrm>
              <a:off x="1947011" y="3619011"/>
              <a:ext cx="2155304" cy="125867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Request</a:t>
              </a:r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715E24-309B-4F57-8760-7366D8775B52}"/>
                </a:ext>
              </a:extLst>
            </p:cNvPr>
            <p:cNvSpPr/>
            <p:nvPr/>
          </p:nvSpPr>
          <p:spPr>
            <a:xfrm>
              <a:off x="4308834" y="3312888"/>
              <a:ext cx="2660453" cy="233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Latency (Efficiency)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Percentile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Median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Mean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Min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Max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A4458EC-5B3D-42DB-AA79-0B6B24857FC7}"/>
                </a:ext>
              </a:extLst>
            </p:cNvPr>
            <p:cNvSpPr/>
            <p:nvPr/>
          </p:nvSpPr>
          <p:spPr>
            <a:xfrm>
              <a:off x="7278187" y="3259215"/>
              <a:ext cx="2155304" cy="125867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Success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E3C79B-D0CE-4106-9F05-6DF1B110D6F3}"/>
                </a:ext>
              </a:extLst>
            </p:cNvPr>
            <p:cNvSpPr/>
            <p:nvPr/>
          </p:nvSpPr>
          <p:spPr>
            <a:xfrm>
              <a:off x="5613813" y="4455488"/>
              <a:ext cx="1629945" cy="14672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Resources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600" dirty="0"/>
                <a:t>CPU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600" dirty="0"/>
                <a:t>Memory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600" dirty="0"/>
                <a:t>Network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27AF55F-67B4-4319-AE5A-4D8CC17C11EF}"/>
                </a:ext>
              </a:extLst>
            </p:cNvPr>
            <p:cNvSpPr/>
            <p:nvPr/>
          </p:nvSpPr>
          <p:spPr>
            <a:xfrm>
              <a:off x="7285331" y="4538548"/>
              <a:ext cx="2155304" cy="125867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Failure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E1AFEC-71C8-44FA-B106-C781639E79E2}"/>
              </a:ext>
            </a:extLst>
          </p:cNvPr>
          <p:cNvSpPr txBox="1"/>
          <p:nvPr/>
        </p:nvSpPr>
        <p:spPr>
          <a:xfrm>
            <a:off x="838200" y="1690688"/>
            <a:ext cx="882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Hardware metrics don’t give you the whole picture. In fact, they give you the wrong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 the efficiency of your service.</a:t>
            </a:r>
          </a:p>
        </p:txBody>
      </p:sp>
    </p:spTree>
    <p:extLst>
      <p:ext uri="{BB962C8B-B14F-4D97-AF65-F5344CB8AC3E}">
        <p14:creationId xmlns:p14="http://schemas.microsoft.com/office/powerpoint/2010/main" val="26712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5F70-19AD-4425-B332-882DC19E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CFFF-F7F8-4411-8909-95E4C173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Software architecture pattern that turns</a:t>
            </a:r>
          </a:p>
          <a:p>
            <a:pPr marL="0" indent="0" algn="ctr">
              <a:buNone/>
            </a:pPr>
            <a:r>
              <a:rPr lang="en-US" sz="4800" dirty="0"/>
              <a:t> business problems</a:t>
            </a:r>
          </a:p>
          <a:p>
            <a:pPr marL="0" indent="0" algn="ctr">
              <a:buNone/>
            </a:pPr>
            <a:r>
              <a:rPr lang="en-US" sz="4800" dirty="0"/>
              <a:t>into </a:t>
            </a:r>
          </a:p>
          <a:p>
            <a:pPr marL="0" indent="0" algn="ctr">
              <a:buNone/>
            </a:pPr>
            <a:r>
              <a:rPr lang="en-US" sz="4800" dirty="0"/>
              <a:t>distributed system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E95F1-105A-40B5-BD87-2709F6C1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D53-69D0-47D2-87D0-9298D2F4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39C1-6324-4833-A51C-A1345BEC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health checks:  /health</a:t>
            </a:r>
          </a:p>
          <a:p>
            <a:pPr lvl="1"/>
            <a:r>
              <a:rPr lang="en-US" dirty="0"/>
              <a:t>Define what it means to be unhealthy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CircuitBreaker</a:t>
            </a:r>
            <a:r>
              <a:rPr lang="en-US" dirty="0"/>
              <a:t> states of your dependencies.</a:t>
            </a:r>
          </a:p>
          <a:p>
            <a:pPr lvl="1"/>
            <a:r>
              <a:rPr lang="en-US" dirty="0"/>
              <a:t>Spring Boot Actuator</a:t>
            </a:r>
          </a:p>
          <a:p>
            <a:r>
              <a:rPr lang="en-US" dirty="0"/>
              <a:t>Setup monitoring for all your services.</a:t>
            </a:r>
          </a:p>
          <a:p>
            <a:r>
              <a:rPr lang="en-US" dirty="0"/>
              <a:t>Alert on efficiency, not resource utilization.</a:t>
            </a:r>
          </a:p>
          <a:p>
            <a:pPr lvl="1"/>
            <a:r>
              <a:rPr lang="en-US" dirty="0"/>
              <a:t>95</a:t>
            </a:r>
            <a:r>
              <a:rPr lang="en-US" baseline="30000" dirty="0"/>
              <a:t>th</a:t>
            </a:r>
            <a:r>
              <a:rPr lang="en-US" dirty="0"/>
              <a:t> and 99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4BA09-4664-4AF3-B75F-5626D1B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8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D282-6D34-424C-A599-BC69E2F4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9E6C-9A07-4DFE-B85D-74B3EC08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discipline of experimenting on a distributed system in order to build confidence in the system’s capability to withstand turbulent conditions in production.</a:t>
            </a:r>
          </a:p>
          <a:p>
            <a:r>
              <a:rPr lang="en-US" dirty="0">
                <a:hlinkClick r:id="rId3"/>
              </a:rPr>
              <a:t>https://principlesofchaos.org/</a:t>
            </a:r>
            <a:endParaRPr lang="en-US" dirty="0"/>
          </a:p>
          <a:p>
            <a:r>
              <a:rPr lang="en-US" dirty="0"/>
              <a:t>Failure Injection Testing</a:t>
            </a:r>
          </a:p>
          <a:p>
            <a:r>
              <a:rPr lang="en-US" dirty="0"/>
              <a:t>Requires appropriate monitoring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85C65-0F9B-45AA-9530-25F573B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AA9A-258B-40C7-A7EC-5A8AAEDA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DD54-0AF8-41D0-BDC6-459AEFDD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Killing machines/containers/nodes</a:t>
            </a:r>
          </a:p>
          <a:p>
            <a:r>
              <a:rPr lang="en-US" dirty="0"/>
              <a:t>Introduce CPU and memory pressure</a:t>
            </a:r>
          </a:p>
          <a:p>
            <a:r>
              <a:rPr lang="en-US" dirty="0"/>
              <a:t>Inject latency</a:t>
            </a:r>
          </a:p>
          <a:p>
            <a:r>
              <a:rPr lang="en-US" dirty="0"/>
              <a:t>Inject timeouts and failures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1E0F8-E490-4A92-BCFA-ED3D4B5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0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E6B-0CD1-4628-8FED-D5568E0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3C81-D0BE-4C9C-8956-C9CC87CF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https://docs.microsoft.com/en-us/azure/architecture/patterns/category/resiliency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https://www.baeldung.com/spring-cloud-netflix-hystrix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https://www.baeldung.com/spring-retry</a:t>
            </a:r>
            <a:endParaRPr lang="en-US" dirty="0"/>
          </a:p>
          <a:p>
            <a:r>
              <a:rPr lang="en-US" dirty="0">
                <a:hlinkClick r:id="rId6"/>
              </a:rPr>
              <a:t>https://github.com/resilience4j/resilience4j</a:t>
            </a:r>
            <a:endParaRPr lang="en-US" dirty="0"/>
          </a:p>
          <a:p>
            <a:r>
              <a:rPr lang="en-US" dirty="0">
                <a:hlinkClick r:id="rId7"/>
              </a:rPr>
              <a:t>https://spring.io/projects/spring-cloud-circuitbreaker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A9C54-E321-42E7-B398-F349E35D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6792-D4D1-447A-BCB7-C319086F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B761-553C-417F-B2AB-4A06999D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distributed computer system consists of </a:t>
            </a:r>
            <a:r>
              <a:rPr lang="en-US" b="1" dirty="0"/>
              <a:t>multiple software components</a:t>
            </a:r>
            <a:r>
              <a:rPr lang="en-US" dirty="0"/>
              <a:t> that are </a:t>
            </a:r>
            <a:r>
              <a:rPr lang="en-US" b="1" dirty="0"/>
              <a:t>on multiple computers</a:t>
            </a:r>
            <a:r>
              <a:rPr lang="en-US" dirty="0"/>
              <a:t>, but run as a single system. The computers that are in a distributed system can be physically close together and </a:t>
            </a:r>
            <a:r>
              <a:rPr lang="en-US" b="1" dirty="0"/>
              <a:t>connected by a local network, or </a:t>
            </a:r>
            <a:r>
              <a:rPr lang="en-US" dirty="0"/>
              <a:t>they can be geographically distant and connected by </a:t>
            </a:r>
            <a:r>
              <a:rPr lang="en-US" b="1" dirty="0"/>
              <a:t>a wide area network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r>
              <a:rPr lang="en-US" dirty="0"/>
              <a:t>-</a:t>
            </a:r>
            <a:r>
              <a:rPr lang="en-US" i="1" dirty="0"/>
              <a:t>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AD2E-3EDF-4ED5-8F7B-F3F5CD68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EB74-D0A7-42B8-A20B-5795820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in a Cloud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6CC5-F281-41CC-8882-E69B9554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834625" cy="823912"/>
          </a:xfrm>
        </p:spPr>
        <p:txBody>
          <a:bodyPr/>
          <a:lstStyle/>
          <a:p>
            <a:r>
              <a:rPr lang="en-US" dirty="0"/>
              <a:t>Is this a distributed system?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50AB5-EDD4-453E-A927-F801B614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34237" y="1715193"/>
            <a:ext cx="1079218" cy="823912"/>
          </a:xfrm>
        </p:spPr>
        <p:txBody>
          <a:bodyPr/>
          <a:lstStyle/>
          <a:p>
            <a:r>
              <a:rPr lang="en-US" dirty="0"/>
              <a:t>Is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D086-DB21-49CE-9810-FA795692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A16903-A0E2-4EEA-9C76-C0B28E74F5F8}"/>
              </a:ext>
            </a:extLst>
          </p:cNvPr>
          <p:cNvGrpSpPr/>
          <p:nvPr/>
        </p:nvGrpSpPr>
        <p:grpSpPr>
          <a:xfrm>
            <a:off x="534010" y="2604211"/>
            <a:ext cx="4242816" cy="3635655"/>
            <a:chOff x="534010" y="2604211"/>
            <a:chExt cx="4242816" cy="3635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8C51BC-F7AE-41B6-BB17-5EACDBBF3334}"/>
                </a:ext>
              </a:extLst>
            </p:cNvPr>
            <p:cNvSpPr/>
            <p:nvPr/>
          </p:nvSpPr>
          <p:spPr>
            <a:xfrm>
              <a:off x="534010" y="2604211"/>
              <a:ext cx="4242816" cy="3635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26664B4-6A1E-4C15-BF75-F5368710BD25}"/>
                </a:ext>
              </a:extLst>
            </p:cNvPr>
            <p:cNvSpPr/>
            <p:nvPr/>
          </p:nvSpPr>
          <p:spPr>
            <a:xfrm>
              <a:off x="2260396" y="2946692"/>
              <a:ext cx="790042" cy="67299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08F534F-B4F6-4258-B9B9-48A0DFB53852}"/>
                </a:ext>
              </a:extLst>
            </p:cNvPr>
            <p:cNvSpPr/>
            <p:nvPr/>
          </p:nvSpPr>
          <p:spPr>
            <a:xfrm>
              <a:off x="1644700" y="3918394"/>
              <a:ext cx="790042" cy="67299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597CA6FC-A370-465D-BC8E-502C768EC963}"/>
                </a:ext>
              </a:extLst>
            </p:cNvPr>
            <p:cNvSpPr/>
            <p:nvPr/>
          </p:nvSpPr>
          <p:spPr>
            <a:xfrm>
              <a:off x="1029004" y="4890096"/>
              <a:ext cx="790042" cy="67299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3024859D-8D3F-4F4D-A28C-A0B669AF5A13}"/>
                </a:ext>
              </a:extLst>
            </p:cNvPr>
            <p:cNvSpPr/>
            <p:nvPr/>
          </p:nvSpPr>
          <p:spPr>
            <a:xfrm>
              <a:off x="2856585" y="3918394"/>
              <a:ext cx="790042" cy="67299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2590E2C-8C96-42C5-8BBD-609D88FB00F7}"/>
                </a:ext>
              </a:extLst>
            </p:cNvPr>
            <p:cNvSpPr/>
            <p:nvPr/>
          </p:nvSpPr>
          <p:spPr>
            <a:xfrm>
              <a:off x="3418681" y="4840338"/>
              <a:ext cx="790042" cy="67299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1C16D40-36FE-47EE-821F-FE2D5C821FF5}"/>
                </a:ext>
              </a:extLst>
            </p:cNvPr>
            <p:cNvSpPr/>
            <p:nvPr/>
          </p:nvSpPr>
          <p:spPr>
            <a:xfrm>
              <a:off x="2260396" y="4890096"/>
              <a:ext cx="790042" cy="67299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E934CE-4234-4139-81FD-EA0430135139}"/>
                </a:ext>
              </a:extLst>
            </p:cNvPr>
            <p:cNvCxnSpPr>
              <a:stCxn id="9" idx="2"/>
              <a:endCxn id="10" idx="5"/>
            </p:cNvCxnSpPr>
            <p:nvPr/>
          </p:nvCxnSpPr>
          <p:spPr>
            <a:xfrm flipH="1">
              <a:off x="2266493" y="3619690"/>
              <a:ext cx="162153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04A089-16BB-4D2E-AB7C-179B8A0BE002}"/>
                </a:ext>
              </a:extLst>
            </p:cNvPr>
            <p:cNvCxnSpPr>
              <a:stCxn id="10" idx="2"/>
              <a:endCxn id="11" idx="5"/>
            </p:cNvCxnSpPr>
            <p:nvPr/>
          </p:nvCxnSpPr>
          <p:spPr>
            <a:xfrm flipH="1">
              <a:off x="1650797" y="4591392"/>
              <a:ext cx="162153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28F084-3D6B-43D9-BA9A-F048989CFF28}"/>
                </a:ext>
              </a:extLst>
            </p:cNvPr>
            <p:cNvCxnSpPr>
              <a:stCxn id="9" idx="1"/>
              <a:endCxn id="12" idx="4"/>
            </p:cNvCxnSpPr>
            <p:nvPr/>
          </p:nvCxnSpPr>
          <p:spPr>
            <a:xfrm>
              <a:off x="2882189" y="3619690"/>
              <a:ext cx="142646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72C348-EE6B-4290-8D7A-030626B85973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2266493" y="4591392"/>
              <a:ext cx="162153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A3FB5C-61A3-4966-9557-4793E800978F}"/>
                </a:ext>
              </a:extLst>
            </p:cNvPr>
            <p:cNvCxnSpPr>
              <a:stCxn id="12" idx="2"/>
              <a:endCxn id="14" idx="5"/>
            </p:cNvCxnSpPr>
            <p:nvPr/>
          </p:nvCxnSpPr>
          <p:spPr>
            <a:xfrm flipH="1">
              <a:off x="2882189" y="4591392"/>
              <a:ext cx="142646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D7C3315-4F5A-403F-AF64-523653ACFD8D}"/>
                </a:ext>
              </a:extLst>
            </p:cNvPr>
            <p:cNvCxnSpPr>
              <a:stCxn id="12" idx="1"/>
              <a:endCxn id="13" idx="4"/>
            </p:cNvCxnSpPr>
            <p:nvPr/>
          </p:nvCxnSpPr>
          <p:spPr>
            <a:xfrm>
              <a:off x="3478378" y="4591392"/>
              <a:ext cx="108553" cy="248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39CAAE-2991-4C4B-A050-A8D088148128}"/>
              </a:ext>
            </a:extLst>
          </p:cNvPr>
          <p:cNvGrpSpPr/>
          <p:nvPr/>
        </p:nvGrpSpPr>
        <p:grpSpPr>
          <a:xfrm>
            <a:off x="5271819" y="2604211"/>
            <a:ext cx="6476391" cy="3635655"/>
            <a:chOff x="5271819" y="2604211"/>
            <a:chExt cx="6476391" cy="363565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02F8D9-136A-4BAA-9BCB-25E0565FF800}"/>
                </a:ext>
              </a:extLst>
            </p:cNvPr>
            <p:cNvGrpSpPr/>
            <p:nvPr/>
          </p:nvGrpSpPr>
          <p:grpSpPr>
            <a:xfrm>
              <a:off x="5271819" y="2604211"/>
              <a:ext cx="6476391" cy="3635655"/>
              <a:chOff x="5271819" y="2604211"/>
              <a:chExt cx="6476391" cy="363565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C4FD8C-BE29-4E96-B11F-60C84C97E413}"/>
                  </a:ext>
                </a:extLst>
              </p:cNvPr>
              <p:cNvSpPr/>
              <p:nvPr/>
            </p:nvSpPr>
            <p:spPr>
              <a:xfrm>
                <a:off x="5271819" y="2604211"/>
                <a:ext cx="6476391" cy="36356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3E9DAE0-9D13-484E-BF15-7D87B56AFE24}"/>
                  </a:ext>
                </a:extLst>
              </p:cNvPr>
              <p:cNvSpPr/>
              <p:nvPr/>
            </p:nvSpPr>
            <p:spPr>
              <a:xfrm>
                <a:off x="6972296" y="3297561"/>
                <a:ext cx="1675181" cy="12849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Monolith</a:t>
                </a:r>
              </a:p>
            </p:txBody>
          </p:sp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C99C71DB-95E3-4B42-8039-8DD14599B255}"/>
                  </a:ext>
                </a:extLst>
              </p:cNvPr>
              <p:cNvSpPr/>
              <p:nvPr/>
            </p:nvSpPr>
            <p:spPr>
              <a:xfrm>
                <a:off x="6760893" y="5101380"/>
                <a:ext cx="907085" cy="8239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Cloud 34">
                <a:extLst>
                  <a:ext uri="{FF2B5EF4-FFF2-40B4-BE49-F238E27FC236}">
                    <a16:creationId xmlns:a16="http://schemas.microsoft.com/office/drawing/2014/main" id="{39718ABE-A7FD-4667-8D16-90CBFF55804D}"/>
                  </a:ext>
                </a:extLst>
              </p:cNvPr>
              <p:cNvSpPr/>
              <p:nvPr/>
            </p:nvSpPr>
            <p:spPr>
              <a:xfrm>
                <a:off x="9925507" y="3097136"/>
                <a:ext cx="1498398" cy="1009880"/>
              </a:xfrm>
              <a:prstGeom prst="cloud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Internet</a:t>
                </a: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BC24374-BA72-470F-A1A8-893F6DBA7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4138" y="4782311"/>
                <a:ext cx="1233329" cy="1233329"/>
              </a:xfrm>
              <a:prstGeom prst="rect">
                <a:avLst/>
              </a:prstGeom>
            </p:spPr>
          </p:pic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D64A537-4BFE-41A2-976A-9CF0A8B06251}"/>
                  </a:ext>
                </a:extLst>
              </p:cNvPr>
              <p:cNvCxnSpPr>
                <a:stCxn id="33" idx="2"/>
                <a:endCxn id="34" idx="1"/>
              </p:cNvCxnSpPr>
              <p:nvPr/>
            </p:nvCxnSpPr>
            <p:spPr>
              <a:xfrm flipH="1">
                <a:off x="7214436" y="4582483"/>
                <a:ext cx="595451" cy="5188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2DBF071-7D90-4E38-A015-7CD433859579}"/>
                  </a:ext>
                </a:extLst>
              </p:cNvPr>
              <p:cNvCxnSpPr>
                <a:stCxn id="33" idx="3"/>
                <a:endCxn id="35" idx="2"/>
              </p:cNvCxnSpPr>
              <p:nvPr/>
            </p:nvCxnSpPr>
            <p:spPr>
              <a:xfrm flipV="1">
                <a:off x="8647477" y="3602076"/>
                <a:ext cx="1282678" cy="337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9306F74-CCFC-44D6-93E6-670F43EEE2EE}"/>
                  </a:ext>
                </a:extLst>
              </p:cNvPr>
              <p:cNvCxnSpPr>
                <a:stCxn id="35" idx="1"/>
                <a:endCxn id="37" idx="0"/>
              </p:cNvCxnSpPr>
              <p:nvPr/>
            </p:nvCxnSpPr>
            <p:spPr>
              <a:xfrm>
                <a:off x="10674706" y="4105941"/>
                <a:ext cx="6097" cy="676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3634BF8-8749-48C6-B576-8DFEADE36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5342" y="3549877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4EFB660-4589-4084-9864-0278AA9BB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236" y="5021029"/>
                <a:ext cx="780290" cy="780290"/>
              </a:xfrm>
              <a:prstGeom prst="rect">
                <a:avLst/>
              </a:prstGeom>
            </p:spPr>
          </p:pic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6CCB621-ACC3-4185-810B-0F8213B1C1BD}"/>
                  </a:ext>
                </a:extLst>
              </p:cNvPr>
              <p:cNvCxnSpPr>
                <a:cxnSpLocks/>
                <a:stCxn id="58" idx="3"/>
                <a:endCxn id="33" idx="1"/>
              </p:cNvCxnSpPr>
              <p:nvPr/>
            </p:nvCxnSpPr>
            <p:spPr>
              <a:xfrm>
                <a:off x="6355632" y="3940022"/>
                <a:ext cx="6166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1040346-747E-4642-B146-4C96A14C52CA}"/>
                  </a:ext>
                </a:extLst>
              </p:cNvPr>
              <p:cNvCxnSpPr>
                <a:cxnSpLocks/>
                <a:stCxn id="60" idx="1"/>
                <a:endCxn id="33" idx="2"/>
              </p:cNvCxnSpPr>
              <p:nvPr/>
            </p:nvCxnSpPr>
            <p:spPr>
              <a:xfrm flipH="1" flipV="1">
                <a:off x="7809887" y="4582483"/>
                <a:ext cx="576349" cy="8286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ogle logo">
              <a:extLst>
                <a:ext uri="{FF2B5EF4-FFF2-40B4-BE49-F238E27FC236}">
                  <a16:creationId xmlns:a16="http://schemas.microsoft.com/office/drawing/2014/main" id="{51803EAE-3AB3-43F4-B120-682FB6F9D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948" y="4066755"/>
              <a:ext cx="715556" cy="71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D0EAF11-1CA2-43CE-9769-159DD983032F}"/>
                </a:ext>
              </a:extLst>
            </p:cNvPr>
            <p:cNvCxnSpPr>
              <a:stCxn id="1026" idx="2"/>
            </p:cNvCxnSpPr>
            <p:nvPr/>
          </p:nvCxnSpPr>
          <p:spPr>
            <a:xfrm flipH="1">
              <a:off x="9187891" y="4782311"/>
              <a:ext cx="206835" cy="550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5FAB31C-04AF-4111-A772-B99A9DCD7975}"/>
                </a:ext>
              </a:extLst>
            </p:cNvPr>
            <p:cNvCxnSpPr>
              <a:endCxn id="1026" idx="3"/>
            </p:cNvCxnSpPr>
            <p:nvPr/>
          </p:nvCxnSpPr>
          <p:spPr>
            <a:xfrm flipH="1">
              <a:off x="9752504" y="4105941"/>
              <a:ext cx="922202" cy="31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5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30703-4D2D-4788-A110-51865996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problem?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62A3A8-7AB9-4C7F-B5B4-81FE46492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C9BF-D54C-4812-954F-09C303E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2CC5-F3F8-4C0C-AAFA-6B7E7E3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Fallacies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D4F8-44EB-46EF-9042-003D291C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 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 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 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0" indent="0" algn="r">
              <a:buNone/>
            </a:pPr>
            <a:r>
              <a:rPr lang="en-US" dirty="0"/>
              <a:t> -</a:t>
            </a:r>
            <a:r>
              <a:rPr lang="en-US" i="1" dirty="0"/>
              <a:t>L Peter Deutsch &amp; James Gosling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67D1C-ED22-4B38-9138-E8D90086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A25B-D3E7-41B3-B564-4F129A19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FD6D-3D6D-4273-87BC-46FFE4F0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of certain operations in mathematics and computer science whereby they can be applied multiple times without changing the result beyond the initial application.</a:t>
            </a:r>
          </a:p>
          <a:p>
            <a:endParaRPr lang="en-US" dirty="0"/>
          </a:p>
          <a:p>
            <a:r>
              <a:rPr lang="en-US" dirty="0"/>
              <a:t>From a (micro)service standpoint, for an operation (or service call) to be idempotent, clients can make that same call repeatedly while producing the same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CB0DA-5264-433F-8EBB-D84DB182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9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5187</TotalTime>
  <Words>1452</Words>
  <Application>Microsoft Office PowerPoint</Application>
  <PresentationFormat>Widescreen</PresentationFormat>
  <Paragraphs>354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inherit</vt:lpstr>
      <vt:lpstr>source code pro</vt:lpstr>
      <vt:lpstr>Office Theme</vt:lpstr>
      <vt:lpstr>Building Resilient Microservices</vt:lpstr>
      <vt:lpstr>Lesson Goals</vt:lpstr>
      <vt:lpstr>Hands-On Labs</vt:lpstr>
      <vt:lpstr>What is a Microservice?</vt:lpstr>
      <vt:lpstr>What is a Distributed System?</vt:lpstr>
      <vt:lpstr>Distributed Systems in a Cloud World</vt:lpstr>
      <vt:lpstr>So what’s the problem?</vt:lpstr>
      <vt:lpstr>8 Fallacies of Distributed Systems</vt:lpstr>
      <vt:lpstr>Idempotence</vt:lpstr>
      <vt:lpstr>How do we mitigate those problems?</vt:lpstr>
      <vt:lpstr>Timeouts</vt:lpstr>
      <vt:lpstr>Timeouts</vt:lpstr>
      <vt:lpstr>Timeouts – Know your Defaults!</vt:lpstr>
      <vt:lpstr>Timeout Challenges</vt:lpstr>
      <vt:lpstr>Rugged Timeouts</vt:lpstr>
      <vt:lpstr>Set your Timeouts - RestTemplate</vt:lpstr>
      <vt:lpstr>Set your Timeouts – JDBC Template</vt:lpstr>
      <vt:lpstr>Set Your Timeouts - Tomcat</vt:lpstr>
      <vt:lpstr>Failures</vt:lpstr>
      <vt:lpstr>Transient Faults</vt:lpstr>
      <vt:lpstr>Transient Fault Handling</vt:lpstr>
      <vt:lpstr>Retry Pattern</vt:lpstr>
      <vt:lpstr>Transient Fault Handling Libraries</vt:lpstr>
      <vt:lpstr>Transient Fault Handling</vt:lpstr>
      <vt:lpstr>Transient Fault Handling</vt:lpstr>
      <vt:lpstr>What about extended outages? </vt:lpstr>
      <vt:lpstr>Circuit Breakers!</vt:lpstr>
      <vt:lpstr>Circuit Breaker Pattern</vt:lpstr>
      <vt:lpstr>A Circuit Breaker has 3 states</vt:lpstr>
      <vt:lpstr>Circuit Breaker Libraries - Spring</vt:lpstr>
      <vt:lpstr>Circuit Breaker Libraries</vt:lpstr>
      <vt:lpstr>Circuit Breaker with Spring Cloud Hystrix</vt:lpstr>
      <vt:lpstr>Bulkhead Pattern</vt:lpstr>
      <vt:lpstr>Bulkhead – A simple approach</vt:lpstr>
      <vt:lpstr>Bulkhead Libraries</vt:lpstr>
      <vt:lpstr>Bulkheads + Circuit Breakers = Happy Service</vt:lpstr>
      <vt:lpstr>Bulkheads + Circuit Breakers = Happy Service</vt:lpstr>
      <vt:lpstr>How do you know your service is working?</vt:lpstr>
      <vt:lpstr>Monitoring</vt:lpstr>
      <vt:lpstr>Monitoring</vt:lpstr>
      <vt:lpstr>Chaos Engineering</vt:lpstr>
      <vt:lpstr>Chaos Engineering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Resilient Microservices</dc:title>
  <dc:creator>Jason Penniman</dc:creator>
  <cp:lastModifiedBy>Jason Penniman</cp:lastModifiedBy>
  <cp:revision>11</cp:revision>
  <dcterms:created xsi:type="dcterms:W3CDTF">2018-09-29T18:28:12Z</dcterms:created>
  <dcterms:modified xsi:type="dcterms:W3CDTF">2020-02-06T18:05:32Z</dcterms:modified>
</cp:coreProperties>
</file>