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257" r:id="rId3"/>
    <p:sldId id="258" r:id="rId4"/>
    <p:sldId id="302" r:id="rId5"/>
    <p:sldId id="315" r:id="rId6"/>
    <p:sldId id="303" r:id="rId7"/>
    <p:sldId id="304" r:id="rId8"/>
    <p:sldId id="306" r:id="rId9"/>
    <p:sldId id="309" r:id="rId10"/>
    <p:sldId id="310" r:id="rId11"/>
    <p:sldId id="307" r:id="rId12"/>
    <p:sldId id="308" r:id="rId13"/>
    <p:sldId id="312" r:id="rId14"/>
    <p:sldId id="311" r:id="rId15"/>
    <p:sldId id="313" r:id="rId16"/>
    <p:sldId id="314" r:id="rId17"/>
    <p:sldId id="316" r:id="rId18"/>
    <p:sldId id="318" r:id="rId19"/>
    <p:sldId id="319" r:id="rId20"/>
    <p:sldId id="320" r:id="rId21"/>
    <p:sldId id="321" r:id="rId22"/>
    <p:sldId id="323" r:id="rId23"/>
    <p:sldId id="324" r:id="rId24"/>
    <p:sldId id="322" r:id="rId25"/>
    <p:sldId id="325" r:id="rId26"/>
    <p:sldId id="326" r:id="rId27"/>
    <p:sldId id="317" r:id="rId28"/>
    <p:sldId id="327" r:id="rId29"/>
    <p:sldId id="329" r:id="rId30"/>
    <p:sldId id="330" r:id="rId31"/>
    <p:sldId id="328" r:id="rId32"/>
    <p:sldId id="30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Penniman" initials="JP" lastIdx="1" clrIdx="0">
    <p:extLst>
      <p:ext uri="{19B8F6BF-5375-455C-9EA6-DF929625EA0E}">
        <p15:presenceInfo xmlns:p15="http://schemas.microsoft.com/office/powerpoint/2012/main" userId="a53340c60eabc8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3AB9"/>
    <a:srgbClr val="913A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0669" autoAdjust="0"/>
  </p:normalViewPr>
  <p:slideViewPr>
    <p:cSldViewPr snapToGrid="0">
      <p:cViewPr varScale="1">
        <p:scale>
          <a:sx n="92" d="100"/>
          <a:sy n="92" d="100"/>
        </p:scale>
        <p:origin x="48" y="21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5F0F03-8BC4-4FD7-A0D8-31C3F6BF9A6C}" type="doc">
      <dgm:prSet loTypeId="urn:microsoft.com/office/officeart/2005/8/layout/target1" loCatId="relationship" qsTypeId="urn:microsoft.com/office/officeart/2005/8/quickstyle/simple1" qsCatId="simple" csTypeId="urn:microsoft.com/office/officeart/2005/8/colors/colorful1" csCatId="colorful" phldr="1"/>
      <dgm:spPr/>
    </dgm:pt>
    <dgm:pt modelId="{53763CB1-83A6-4871-9FB4-5729842D4A43}">
      <dgm:prSet phldrT="[Text]"/>
      <dgm:spPr/>
      <dgm:t>
        <a:bodyPr/>
        <a:lstStyle/>
        <a:p>
          <a:r>
            <a:rPr lang="en-US" dirty="0"/>
            <a:t>Domain</a:t>
          </a:r>
        </a:p>
      </dgm:t>
    </dgm:pt>
    <dgm:pt modelId="{6136B2E8-C92B-41FF-AA5B-EEE7465C6354}" type="parTrans" cxnId="{841750CC-23E3-440D-882C-AEB56EAB73A6}">
      <dgm:prSet/>
      <dgm:spPr/>
      <dgm:t>
        <a:bodyPr/>
        <a:lstStyle/>
        <a:p>
          <a:endParaRPr lang="en-US"/>
        </a:p>
      </dgm:t>
    </dgm:pt>
    <dgm:pt modelId="{2913DA23-8F7B-444D-B227-3875F84E97BC}" type="sibTrans" cxnId="{841750CC-23E3-440D-882C-AEB56EAB73A6}">
      <dgm:prSet/>
      <dgm:spPr/>
      <dgm:t>
        <a:bodyPr/>
        <a:lstStyle/>
        <a:p>
          <a:endParaRPr lang="en-US"/>
        </a:p>
      </dgm:t>
    </dgm:pt>
    <dgm:pt modelId="{06840E14-EE1E-4364-BDBF-0BE8C97EDCCF}">
      <dgm:prSet phldrT="[Text]"/>
      <dgm:spPr/>
      <dgm:t>
        <a:bodyPr/>
        <a:lstStyle/>
        <a:p>
          <a:r>
            <a:rPr lang="en-US" dirty="0" err="1"/>
            <a:t>Respositories</a:t>
          </a:r>
          <a:endParaRPr lang="en-US" dirty="0"/>
        </a:p>
      </dgm:t>
    </dgm:pt>
    <dgm:pt modelId="{BF8A5673-80D6-4E63-803F-AE827A60C086}" type="parTrans" cxnId="{F9EB09EC-9C9A-4251-8111-1B78F7466AD8}">
      <dgm:prSet/>
      <dgm:spPr/>
      <dgm:t>
        <a:bodyPr/>
        <a:lstStyle/>
        <a:p>
          <a:endParaRPr lang="en-US"/>
        </a:p>
      </dgm:t>
    </dgm:pt>
    <dgm:pt modelId="{A411BECB-219A-472E-8D92-92DE23C8271B}" type="sibTrans" cxnId="{F9EB09EC-9C9A-4251-8111-1B78F7466AD8}">
      <dgm:prSet/>
      <dgm:spPr/>
      <dgm:t>
        <a:bodyPr/>
        <a:lstStyle/>
        <a:p>
          <a:endParaRPr lang="en-US"/>
        </a:p>
      </dgm:t>
    </dgm:pt>
    <dgm:pt modelId="{58D277B8-7C87-49C7-A91D-24CD0FB9BD11}">
      <dgm:prSet phldrT="[Text]"/>
      <dgm:spPr/>
      <dgm:t>
        <a:bodyPr/>
        <a:lstStyle/>
        <a:p>
          <a:r>
            <a:rPr lang="en-US" dirty="0"/>
            <a:t>Services</a:t>
          </a:r>
        </a:p>
      </dgm:t>
    </dgm:pt>
    <dgm:pt modelId="{30196D5F-9DCD-4FE9-88F5-AE47B4ADBDFD}" type="parTrans" cxnId="{2F68B46A-26A7-40FE-92FE-689288F65608}">
      <dgm:prSet/>
      <dgm:spPr/>
      <dgm:t>
        <a:bodyPr/>
        <a:lstStyle/>
        <a:p>
          <a:endParaRPr lang="en-US"/>
        </a:p>
      </dgm:t>
    </dgm:pt>
    <dgm:pt modelId="{50DE930E-8783-4A30-B84D-F39D02C8D8D5}" type="sibTrans" cxnId="{2F68B46A-26A7-40FE-92FE-689288F65608}">
      <dgm:prSet/>
      <dgm:spPr/>
      <dgm:t>
        <a:bodyPr/>
        <a:lstStyle/>
        <a:p>
          <a:endParaRPr lang="en-US"/>
        </a:p>
      </dgm:t>
    </dgm:pt>
    <dgm:pt modelId="{D015F4B0-4DBA-4012-AC00-F1C90DC12AB4}">
      <dgm:prSet phldrT="[Text]"/>
      <dgm:spPr/>
      <dgm:t>
        <a:bodyPr/>
        <a:lstStyle/>
        <a:p>
          <a:r>
            <a:rPr lang="en-US" dirty="0"/>
            <a:t>API</a:t>
          </a:r>
        </a:p>
      </dgm:t>
    </dgm:pt>
    <dgm:pt modelId="{8F91F16F-78CB-4FCA-88DA-53902E8F14DB}" type="parTrans" cxnId="{F36213F8-A86A-4D85-94B8-4D3846B53975}">
      <dgm:prSet/>
      <dgm:spPr/>
      <dgm:t>
        <a:bodyPr/>
        <a:lstStyle/>
        <a:p>
          <a:endParaRPr lang="en-US"/>
        </a:p>
      </dgm:t>
    </dgm:pt>
    <dgm:pt modelId="{DF96FD98-3432-4DAF-9B7A-682F036C9E71}" type="sibTrans" cxnId="{F36213F8-A86A-4D85-94B8-4D3846B53975}">
      <dgm:prSet/>
      <dgm:spPr/>
      <dgm:t>
        <a:bodyPr/>
        <a:lstStyle/>
        <a:p>
          <a:endParaRPr lang="en-US"/>
        </a:p>
      </dgm:t>
    </dgm:pt>
    <dgm:pt modelId="{5E07F977-1156-44A2-93FC-47A67DC8654F}" type="pres">
      <dgm:prSet presAssocID="{185F0F03-8BC4-4FD7-A0D8-31C3F6BF9A6C}" presName="composite" presStyleCnt="0">
        <dgm:presLayoutVars>
          <dgm:chMax val="5"/>
          <dgm:dir/>
          <dgm:resizeHandles val="exact"/>
        </dgm:presLayoutVars>
      </dgm:prSet>
      <dgm:spPr/>
    </dgm:pt>
    <dgm:pt modelId="{70015B6B-3B0B-4EA3-8216-AB4E55EAD733}" type="pres">
      <dgm:prSet presAssocID="{53763CB1-83A6-4871-9FB4-5729842D4A43}" presName="circle1" presStyleLbl="lnNode1" presStyleIdx="0" presStyleCnt="4"/>
      <dgm:spPr/>
    </dgm:pt>
    <dgm:pt modelId="{A671C922-59EE-41FD-BB4D-2475C96A550B}" type="pres">
      <dgm:prSet presAssocID="{53763CB1-83A6-4871-9FB4-5729842D4A43}" presName="text1" presStyleLbl="revTx" presStyleIdx="0" presStyleCnt="4">
        <dgm:presLayoutVars>
          <dgm:bulletEnabled val="1"/>
        </dgm:presLayoutVars>
      </dgm:prSet>
      <dgm:spPr/>
    </dgm:pt>
    <dgm:pt modelId="{BE13C5E8-FA14-4113-965B-C64C0DE98335}" type="pres">
      <dgm:prSet presAssocID="{53763CB1-83A6-4871-9FB4-5729842D4A43}" presName="line1" presStyleLbl="callout" presStyleIdx="0" presStyleCnt="8"/>
      <dgm:spPr/>
    </dgm:pt>
    <dgm:pt modelId="{A1CD462A-B831-4BD0-A3EE-B3865A8B41A8}" type="pres">
      <dgm:prSet presAssocID="{53763CB1-83A6-4871-9FB4-5729842D4A43}" presName="d1" presStyleLbl="callout" presStyleIdx="1" presStyleCnt="8"/>
      <dgm:spPr/>
    </dgm:pt>
    <dgm:pt modelId="{BA335416-04BD-4A6D-A5FE-58A972DE45B4}" type="pres">
      <dgm:prSet presAssocID="{06840E14-EE1E-4364-BDBF-0BE8C97EDCCF}" presName="circle2" presStyleLbl="lnNode1" presStyleIdx="1" presStyleCnt="4"/>
      <dgm:spPr/>
    </dgm:pt>
    <dgm:pt modelId="{DB0002CE-633E-4034-8795-343B2128FF8B}" type="pres">
      <dgm:prSet presAssocID="{06840E14-EE1E-4364-BDBF-0BE8C97EDCCF}" presName="text2" presStyleLbl="revTx" presStyleIdx="1" presStyleCnt="4">
        <dgm:presLayoutVars>
          <dgm:bulletEnabled val="1"/>
        </dgm:presLayoutVars>
      </dgm:prSet>
      <dgm:spPr/>
    </dgm:pt>
    <dgm:pt modelId="{B04CDB84-0847-4545-A6E2-B67106C1C0CD}" type="pres">
      <dgm:prSet presAssocID="{06840E14-EE1E-4364-BDBF-0BE8C97EDCCF}" presName="line2" presStyleLbl="callout" presStyleIdx="2" presStyleCnt="8"/>
      <dgm:spPr/>
    </dgm:pt>
    <dgm:pt modelId="{3EE4A890-43C1-4941-8AB6-D1DE21B75DD6}" type="pres">
      <dgm:prSet presAssocID="{06840E14-EE1E-4364-BDBF-0BE8C97EDCCF}" presName="d2" presStyleLbl="callout" presStyleIdx="3" presStyleCnt="8"/>
      <dgm:spPr/>
    </dgm:pt>
    <dgm:pt modelId="{CCC351AE-B06A-416B-809C-5E711DC0A5FC}" type="pres">
      <dgm:prSet presAssocID="{58D277B8-7C87-49C7-A91D-24CD0FB9BD11}" presName="circle3" presStyleLbl="lnNode1" presStyleIdx="2" presStyleCnt="4"/>
      <dgm:spPr/>
    </dgm:pt>
    <dgm:pt modelId="{3D407F8E-96E3-4BCE-BBAA-6763DC226A72}" type="pres">
      <dgm:prSet presAssocID="{58D277B8-7C87-49C7-A91D-24CD0FB9BD11}" presName="text3" presStyleLbl="revTx" presStyleIdx="2" presStyleCnt="4">
        <dgm:presLayoutVars>
          <dgm:bulletEnabled val="1"/>
        </dgm:presLayoutVars>
      </dgm:prSet>
      <dgm:spPr/>
    </dgm:pt>
    <dgm:pt modelId="{94C1AD00-E39C-470D-98F5-4471DD8B9DA2}" type="pres">
      <dgm:prSet presAssocID="{58D277B8-7C87-49C7-A91D-24CD0FB9BD11}" presName="line3" presStyleLbl="callout" presStyleIdx="4" presStyleCnt="8"/>
      <dgm:spPr/>
    </dgm:pt>
    <dgm:pt modelId="{153BFBEE-DF5C-469F-BBA5-C6A58271C812}" type="pres">
      <dgm:prSet presAssocID="{58D277B8-7C87-49C7-A91D-24CD0FB9BD11}" presName="d3" presStyleLbl="callout" presStyleIdx="5" presStyleCnt="8"/>
      <dgm:spPr/>
    </dgm:pt>
    <dgm:pt modelId="{5AD7385F-BE17-42E1-B38A-32D84594F093}" type="pres">
      <dgm:prSet presAssocID="{D015F4B0-4DBA-4012-AC00-F1C90DC12AB4}" presName="circle4" presStyleLbl="lnNode1" presStyleIdx="3" presStyleCnt="4"/>
      <dgm:spPr/>
    </dgm:pt>
    <dgm:pt modelId="{B7715CAF-BAC0-4A83-AC74-156A75E7C1A1}" type="pres">
      <dgm:prSet presAssocID="{D015F4B0-4DBA-4012-AC00-F1C90DC12AB4}" presName="text4" presStyleLbl="revTx" presStyleIdx="3" presStyleCnt="4">
        <dgm:presLayoutVars>
          <dgm:bulletEnabled val="1"/>
        </dgm:presLayoutVars>
      </dgm:prSet>
      <dgm:spPr/>
    </dgm:pt>
    <dgm:pt modelId="{6FC05656-EE4E-448A-AECB-5E2E7BF13FDB}" type="pres">
      <dgm:prSet presAssocID="{D015F4B0-4DBA-4012-AC00-F1C90DC12AB4}" presName="line4" presStyleLbl="callout" presStyleIdx="6" presStyleCnt="8"/>
      <dgm:spPr/>
    </dgm:pt>
    <dgm:pt modelId="{F73FBAF8-6328-423B-A513-7A599DD1CA80}" type="pres">
      <dgm:prSet presAssocID="{D015F4B0-4DBA-4012-AC00-F1C90DC12AB4}" presName="d4" presStyleLbl="callout" presStyleIdx="7" presStyleCnt="8"/>
      <dgm:spPr/>
    </dgm:pt>
  </dgm:ptLst>
  <dgm:cxnLst>
    <dgm:cxn modelId="{E1DA9117-7963-41CF-8053-E2CF6294FBEF}" type="presOf" srcId="{D015F4B0-4DBA-4012-AC00-F1C90DC12AB4}" destId="{B7715CAF-BAC0-4A83-AC74-156A75E7C1A1}" srcOrd="0" destOrd="0" presId="urn:microsoft.com/office/officeart/2005/8/layout/target1"/>
    <dgm:cxn modelId="{D3A5CA35-3253-4613-A78E-BD19DA5B0B04}" type="presOf" srcId="{06840E14-EE1E-4364-BDBF-0BE8C97EDCCF}" destId="{DB0002CE-633E-4034-8795-343B2128FF8B}" srcOrd="0" destOrd="0" presId="urn:microsoft.com/office/officeart/2005/8/layout/target1"/>
    <dgm:cxn modelId="{5E09E569-9280-4A2A-9F37-1594850405D9}" type="presOf" srcId="{185F0F03-8BC4-4FD7-A0D8-31C3F6BF9A6C}" destId="{5E07F977-1156-44A2-93FC-47A67DC8654F}" srcOrd="0" destOrd="0" presId="urn:microsoft.com/office/officeart/2005/8/layout/target1"/>
    <dgm:cxn modelId="{2F68B46A-26A7-40FE-92FE-689288F65608}" srcId="{185F0F03-8BC4-4FD7-A0D8-31C3F6BF9A6C}" destId="{58D277B8-7C87-49C7-A91D-24CD0FB9BD11}" srcOrd="2" destOrd="0" parTransId="{30196D5F-9DCD-4FE9-88F5-AE47B4ADBDFD}" sibTransId="{50DE930E-8783-4A30-B84D-F39D02C8D8D5}"/>
    <dgm:cxn modelId="{AA2DFA57-DAD2-4B16-919E-59B47D57F5D2}" type="presOf" srcId="{58D277B8-7C87-49C7-A91D-24CD0FB9BD11}" destId="{3D407F8E-96E3-4BCE-BBAA-6763DC226A72}" srcOrd="0" destOrd="0" presId="urn:microsoft.com/office/officeart/2005/8/layout/target1"/>
    <dgm:cxn modelId="{841750CC-23E3-440D-882C-AEB56EAB73A6}" srcId="{185F0F03-8BC4-4FD7-A0D8-31C3F6BF9A6C}" destId="{53763CB1-83A6-4871-9FB4-5729842D4A43}" srcOrd="0" destOrd="0" parTransId="{6136B2E8-C92B-41FF-AA5B-EEE7465C6354}" sibTransId="{2913DA23-8F7B-444D-B227-3875F84E97BC}"/>
    <dgm:cxn modelId="{BA7272EB-5509-4B38-B3C6-BA1BD1F193BD}" type="presOf" srcId="{53763CB1-83A6-4871-9FB4-5729842D4A43}" destId="{A671C922-59EE-41FD-BB4D-2475C96A550B}" srcOrd="0" destOrd="0" presId="urn:microsoft.com/office/officeart/2005/8/layout/target1"/>
    <dgm:cxn modelId="{F9EB09EC-9C9A-4251-8111-1B78F7466AD8}" srcId="{185F0F03-8BC4-4FD7-A0D8-31C3F6BF9A6C}" destId="{06840E14-EE1E-4364-BDBF-0BE8C97EDCCF}" srcOrd="1" destOrd="0" parTransId="{BF8A5673-80D6-4E63-803F-AE827A60C086}" sibTransId="{A411BECB-219A-472E-8D92-92DE23C8271B}"/>
    <dgm:cxn modelId="{F36213F8-A86A-4D85-94B8-4D3846B53975}" srcId="{185F0F03-8BC4-4FD7-A0D8-31C3F6BF9A6C}" destId="{D015F4B0-4DBA-4012-AC00-F1C90DC12AB4}" srcOrd="3" destOrd="0" parTransId="{8F91F16F-78CB-4FCA-88DA-53902E8F14DB}" sibTransId="{DF96FD98-3432-4DAF-9B7A-682F036C9E71}"/>
    <dgm:cxn modelId="{927C3B94-F75D-47F9-930C-DFA7ED19540F}" type="presParOf" srcId="{5E07F977-1156-44A2-93FC-47A67DC8654F}" destId="{70015B6B-3B0B-4EA3-8216-AB4E55EAD733}" srcOrd="0" destOrd="0" presId="urn:microsoft.com/office/officeart/2005/8/layout/target1"/>
    <dgm:cxn modelId="{3D998C4E-110A-46F5-94A8-5940731D6E2D}" type="presParOf" srcId="{5E07F977-1156-44A2-93FC-47A67DC8654F}" destId="{A671C922-59EE-41FD-BB4D-2475C96A550B}" srcOrd="1" destOrd="0" presId="urn:microsoft.com/office/officeart/2005/8/layout/target1"/>
    <dgm:cxn modelId="{1718ED5D-FFAD-4AA0-A5B2-45359DE96D7E}" type="presParOf" srcId="{5E07F977-1156-44A2-93FC-47A67DC8654F}" destId="{BE13C5E8-FA14-4113-965B-C64C0DE98335}" srcOrd="2" destOrd="0" presId="urn:microsoft.com/office/officeart/2005/8/layout/target1"/>
    <dgm:cxn modelId="{68C7D559-7ED0-4FA6-943D-E3BEEE688B4D}" type="presParOf" srcId="{5E07F977-1156-44A2-93FC-47A67DC8654F}" destId="{A1CD462A-B831-4BD0-A3EE-B3865A8B41A8}" srcOrd="3" destOrd="0" presId="urn:microsoft.com/office/officeart/2005/8/layout/target1"/>
    <dgm:cxn modelId="{7FEE29EE-FC46-4754-9BAA-46F5627A9A35}" type="presParOf" srcId="{5E07F977-1156-44A2-93FC-47A67DC8654F}" destId="{BA335416-04BD-4A6D-A5FE-58A972DE45B4}" srcOrd="4" destOrd="0" presId="urn:microsoft.com/office/officeart/2005/8/layout/target1"/>
    <dgm:cxn modelId="{7DE2CC4B-3D0F-4F50-9E33-23D36F21E89A}" type="presParOf" srcId="{5E07F977-1156-44A2-93FC-47A67DC8654F}" destId="{DB0002CE-633E-4034-8795-343B2128FF8B}" srcOrd="5" destOrd="0" presId="urn:microsoft.com/office/officeart/2005/8/layout/target1"/>
    <dgm:cxn modelId="{3E3C112A-F7B1-4E90-A601-1954DA87B63B}" type="presParOf" srcId="{5E07F977-1156-44A2-93FC-47A67DC8654F}" destId="{B04CDB84-0847-4545-A6E2-B67106C1C0CD}" srcOrd="6" destOrd="0" presId="urn:microsoft.com/office/officeart/2005/8/layout/target1"/>
    <dgm:cxn modelId="{F422C682-148E-4869-B1CA-2DE1B4909E92}" type="presParOf" srcId="{5E07F977-1156-44A2-93FC-47A67DC8654F}" destId="{3EE4A890-43C1-4941-8AB6-D1DE21B75DD6}" srcOrd="7" destOrd="0" presId="urn:microsoft.com/office/officeart/2005/8/layout/target1"/>
    <dgm:cxn modelId="{70D0BA04-C0DF-4F9C-A8A0-C46F8130A083}" type="presParOf" srcId="{5E07F977-1156-44A2-93FC-47A67DC8654F}" destId="{CCC351AE-B06A-416B-809C-5E711DC0A5FC}" srcOrd="8" destOrd="0" presId="urn:microsoft.com/office/officeart/2005/8/layout/target1"/>
    <dgm:cxn modelId="{013BBB11-334C-4ABD-BEFA-8F79EE75C86C}" type="presParOf" srcId="{5E07F977-1156-44A2-93FC-47A67DC8654F}" destId="{3D407F8E-96E3-4BCE-BBAA-6763DC226A72}" srcOrd="9" destOrd="0" presId="urn:microsoft.com/office/officeart/2005/8/layout/target1"/>
    <dgm:cxn modelId="{7A70B720-C5F2-4C5B-91B1-530D41BF9833}" type="presParOf" srcId="{5E07F977-1156-44A2-93FC-47A67DC8654F}" destId="{94C1AD00-E39C-470D-98F5-4471DD8B9DA2}" srcOrd="10" destOrd="0" presId="urn:microsoft.com/office/officeart/2005/8/layout/target1"/>
    <dgm:cxn modelId="{4A0F0E1E-05F2-47B5-82C5-44F0EDC196F8}" type="presParOf" srcId="{5E07F977-1156-44A2-93FC-47A67DC8654F}" destId="{153BFBEE-DF5C-469F-BBA5-C6A58271C812}" srcOrd="11" destOrd="0" presId="urn:microsoft.com/office/officeart/2005/8/layout/target1"/>
    <dgm:cxn modelId="{091B2F31-5D35-4AC7-A5A4-D5DD22A3C410}" type="presParOf" srcId="{5E07F977-1156-44A2-93FC-47A67DC8654F}" destId="{5AD7385F-BE17-42E1-B38A-32D84594F093}" srcOrd="12" destOrd="0" presId="urn:microsoft.com/office/officeart/2005/8/layout/target1"/>
    <dgm:cxn modelId="{88567CAB-FAA2-4C56-94A5-146B877E12B4}" type="presParOf" srcId="{5E07F977-1156-44A2-93FC-47A67DC8654F}" destId="{B7715CAF-BAC0-4A83-AC74-156A75E7C1A1}" srcOrd="13" destOrd="0" presId="urn:microsoft.com/office/officeart/2005/8/layout/target1"/>
    <dgm:cxn modelId="{0C9BED3B-5F20-495D-AC6B-ACF02AD109D4}" type="presParOf" srcId="{5E07F977-1156-44A2-93FC-47A67DC8654F}" destId="{6FC05656-EE4E-448A-AECB-5E2E7BF13FDB}" srcOrd="14" destOrd="0" presId="urn:microsoft.com/office/officeart/2005/8/layout/target1"/>
    <dgm:cxn modelId="{E54F843A-6CCD-4A1F-B709-F70AF9298D12}" type="presParOf" srcId="{5E07F977-1156-44A2-93FC-47A67DC8654F}" destId="{F73FBAF8-6328-423B-A513-7A599DD1CA80}" srcOrd="15"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7385F-BE17-42E1-B38A-32D84594F093}">
      <dsp:nvSpPr>
        <dsp:cNvPr id="0" name=""/>
        <dsp:cNvSpPr/>
      </dsp:nvSpPr>
      <dsp:spPr>
        <a:xfrm>
          <a:off x="677333" y="1354666"/>
          <a:ext cx="4064000" cy="40640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C351AE-B06A-416B-809C-5E711DC0A5FC}">
      <dsp:nvSpPr>
        <dsp:cNvPr id="0" name=""/>
        <dsp:cNvSpPr/>
      </dsp:nvSpPr>
      <dsp:spPr>
        <a:xfrm>
          <a:off x="1258146" y="1935480"/>
          <a:ext cx="2902373" cy="290237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35416-04BD-4A6D-A5FE-58A972DE45B4}">
      <dsp:nvSpPr>
        <dsp:cNvPr id="0" name=""/>
        <dsp:cNvSpPr/>
      </dsp:nvSpPr>
      <dsp:spPr>
        <a:xfrm>
          <a:off x="1838621" y="2515954"/>
          <a:ext cx="1741424" cy="174142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015B6B-3B0B-4EA3-8216-AB4E55EAD733}">
      <dsp:nvSpPr>
        <dsp:cNvPr id="0" name=""/>
        <dsp:cNvSpPr/>
      </dsp:nvSpPr>
      <dsp:spPr>
        <a:xfrm>
          <a:off x="2419095" y="3096429"/>
          <a:ext cx="580474" cy="58047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1C922-59EE-41FD-BB4D-2475C96A550B}">
      <dsp:nvSpPr>
        <dsp:cNvPr id="0" name=""/>
        <dsp:cNvSpPr/>
      </dsp:nvSpPr>
      <dsp:spPr>
        <a:xfrm>
          <a:off x="5418666" y="0"/>
          <a:ext cx="2032000" cy="97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33020" rIns="33020" bIns="33020" numCol="1" spcCol="1270" anchor="ctr" anchorCtr="0">
          <a:noAutofit/>
        </a:bodyPr>
        <a:lstStyle/>
        <a:p>
          <a:pPr marL="0" lvl="0" indent="0" algn="l" defTabSz="1155700">
            <a:lnSpc>
              <a:spcPct val="90000"/>
            </a:lnSpc>
            <a:spcBef>
              <a:spcPct val="0"/>
            </a:spcBef>
            <a:spcAft>
              <a:spcPct val="35000"/>
            </a:spcAft>
            <a:buNone/>
          </a:pPr>
          <a:r>
            <a:rPr lang="en-US" sz="2600" kern="1200" dirty="0"/>
            <a:t>Domain</a:t>
          </a:r>
        </a:p>
      </dsp:txBody>
      <dsp:txXfrm>
        <a:off x="5418666" y="0"/>
        <a:ext cx="2032000" cy="971973"/>
      </dsp:txXfrm>
    </dsp:sp>
    <dsp:sp modelId="{BE13C5E8-FA14-4113-965B-C64C0DE98335}">
      <dsp:nvSpPr>
        <dsp:cNvPr id="0" name=""/>
        <dsp:cNvSpPr/>
      </dsp:nvSpPr>
      <dsp:spPr>
        <a:xfrm>
          <a:off x="4910666" y="485986"/>
          <a:ext cx="5080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CD462A-B831-4BD0-A3EE-B3865A8B41A8}">
      <dsp:nvSpPr>
        <dsp:cNvPr id="0" name=""/>
        <dsp:cNvSpPr/>
      </dsp:nvSpPr>
      <dsp:spPr>
        <a:xfrm rot="5400000">
          <a:off x="2357119" y="806026"/>
          <a:ext cx="2871893" cy="223520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0002CE-633E-4034-8795-343B2128FF8B}">
      <dsp:nvSpPr>
        <dsp:cNvPr id="0" name=""/>
        <dsp:cNvSpPr/>
      </dsp:nvSpPr>
      <dsp:spPr>
        <a:xfrm>
          <a:off x="5418666" y="971973"/>
          <a:ext cx="2032000" cy="97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33020" rIns="33020" bIns="33020" numCol="1" spcCol="1270" anchor="ctr" anchorCtr="0">
          <a:noAutofit/>
        </a:bodyPr>
        <a:lstStyle/>
        <a:p>
          <a:pPr marL="0" lvl="0" indent="0" algn="l" defTabSz="1155700">
            <a:lnSpc>
              <a:spcPct val="90000"/>
            </a:lnSpc>
            <a:spcBef>
              <a:spcPct val="0"/>
            </a:spcBef>
            <a:spcAft>
              <a:spcPct val="35000"/>
            </a:spcAft>
            <a:buNone/>
          </a:pPr>
          <a:r>
            <a:rPr lang="en-US" sz="2600" kern="1200" dirty="0" err="1"/>
            <a:t>Respositories</a:t>
          </a:r>
          <a:endParaRPr lang="en-US" sz="2600" kern="1200" dirty="0"/>
        </a:p>
      </dsp:txBody>
      <dsp:txXfrm>
        <a:off x="5418666" y="971973"/>
        <a:ext cx="2032000" cy="971973"/>
      </dsp:txXfrm>
    </dsp:sp>
    <dsp:sp modelId="{B04CDB84-0847-4545-A6E2-B67106C1C0CD}">
      <dsp:nvSpPr>
        <dsp:cNvPr id="0" name=""/>
        <dsp:cNvSpPr/>
      </dsp:nvSpPr>
      <dsp:spPr>
        <a:xfrm>
          <a:off x="4910666" y="1457960"/>
          <a:ext cx="5080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E4A890-43C1-4941-8AB6-D1DE21B75DD6}">
      <dsp:nvSpPr>
        <dsp:cNvPr id="0" name=""/>
        <dsp:cNvSpPr/>
      </dsp:nvSpPr>
      <dsp:spPr>
        <a:xfrm rot="5400000">
          <a:off x="2854282" y="1762082"/>
          <a:ext cx="2358474" cy="1750906"/>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407F8E-96E3-4BCE-BBAA-6763DC226A72}">
      <dsp:nvSpPr>
        <dsp:cNvPr id="0" name=""/>
        <dsp:cNvSpPr/>
      </dsp:nvSpPr>
      <dsp:spPr>
        <a:xfrm>
          <a:off x="5418666" y="1943946"/>
          <a:ext cx="2032000" cy="97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33020" rIns="33020" bIns="33020" numCol="1" spcCol="1270" anchor="ctr" anchorCtr="0">
          <a:noAutofit/>
        </a:bodyPr>
        <a:lstStyle/>
        <a:p>
          <a:pPr marL="0" lvl="0" indent="0" algn="l" defTabSz="1155700">
            <a:lnSpc>
              <a:spcPct val="90000"/>
            </a:lnSpc>
            <a:spcBef>
              <a:spcPct val="0"/>
            </a:spcBef>
            <a:spcAft>
              <a:spcPct val="35000"/>
            </a:spcAft>
            <a:buNone/>
          </a:pPr>
          <a:r>
            <a:rPr lang="en-US" sz="2600" kern="1200" dirty="0"/>
            <a:t>Services</a:t>
          </a:r>
        </a:p>
      </dsp:txBody>
      <dsp:txXfrm>
        <a:off x="5418666" y="1943946"/>
        <a:ext cx="2032000" cy="971973"/>
      </dsp:txXfrm>
    </dsp:sp>
    <dsp:sp modelId="{94C1AD00-E39C-470D-98F5-4471DD8B9DA2}">
      <dsp:nvSpPr>
        <dsp:cNvPr id="0" name=""/>
        <dsp:cNvSpPr/>
      </dsp:nvSpPr>
      <dsp:spPr>
        <a:xfrm>
          <a:off x="4910666" y="2429933"/>
          <a:ext cx="5080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3BFBEE-DF5C-469F-BBA5-C6A58271C812}">
      <dsp:nvSpPr>
        <dsp:cNvPr id="0" name=""/>
        <dsp:cNvSpPr/>
      </dsp:nvSpPr>
      <dsp:spPr>
        <a:xfrm rot="5400000">
          <a:off x="3335527" y="2653114"/>
          <a:ext cx="1798997" cy="135128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715CAF-BAC0-4A83-AC74-156A75E7C1A1}">
      <dsp:nvSpPr>
        <dsp:cNvPr id="0" name=""/>
        <dsp:cNvSpPr/>
      </dsp:nvSpPr>
      <dsp:spPr>
        <a:xfrm>
          <a:off x="5418666" y="2915920"/>
          <a:ext cx="2032000" cy="971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33020" rIns="33020" bIns="33020" numCol="1" spcCol="1270" anchor="ctr" anchorCtr="0">
          <a:noAutofit/>
        </a:bodyPr>
        <a:lstStyle/>
        <a:p>
          <a:pPr marL="0" lvl="0" indent="0" algn="l" defTabSz="1155700">
            <a:lnSpc>
              <a:spcPct val="90000"/>
            </a:lnSpc>
            <a:spcBef>
              <a:spcPct val="0"/>
            </a:spcBef>
            <a:spcAft>
              <a:spcPct val="35000"/>
            </a:spcAft>
            <a:buNone/>
          </a:pPr>
          <a:r>
            <a:rPr lang="en-US" sz="2600" kern="1200" dirty="0"/>
            <a:t>API</a:t>
          </a:r>
        </a:p>
      </dsp:txBody>
      <dsp:txXfrm>
        <a:off x="5418666" y="2915920"/>
        <a:ext cx="2032000" cy="971973"/>
      </dsp:txXfrm>
    </dsp:sp>
    <dsp:sp modelId="{6FC05656-EE4E-448A-AECB-5E2E7BF13FDB}">
      <dsp:nvSpPr>
        <dsp:cNvPr id="0" name=""/>
        <dsp:cNvSpPr/>
      </dsp:nvSpPr>
      <dsp:spPr>
        <a:xfrm>
          <a:off x="4910666" y="3401906"/>
          <a:ext cx="5080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3FBAF8-6328-423B-A513-7A599DD1CA80}">
      <dsp:nvSpPr>
        <dsp:cNvPr id="0" name=""/>
        <dsp:cNvSpPr/>
      </dsp:nvSpPr>
      <dsp:spPr>
        <a:xfrm rot="5400000">
          <a:off x="3817924" y="3547669"/>
          <a:ext cx="1236539" cy="944202"/>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7F012-38C7-4A51-8407-4E1626DDB7EA}"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D7829-6833-49EA-A182-69C45F439246}" type="slidenum">
              <a:rPr lang="en-US" smtClean="0"/>
              <a:t>‹#›</a:t>
            </a:fld>
            <a:endParaRPr lang="en-US"/>
          </a:p>
        </p:txBody>
      </p:sp>
    </p:spTree>
    <p:extLst>
      <p:ext uri="{BB962C8B-B14F-4D97-AF65-F5344CB8AC3E}">
        <p14:creationId xmlns:p14="http://schemas.microsoft.com/office/powerpoint/2010/main" val="108287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is running microservices in production?</a:t>
            </a:r>
          </a:p>
          <a:p>
            <a:endParaRPr lang="en-US" dirty="0"/>
          </a:p>
          <a:p>
            <a:r>
              <a:rPr lang="en-US" dirty="0"/>
              <a:t>Who is on that path or wants to be?</a:t>
            </a:r>
          </a:p>
          <a:p>
            <a:endParaRPr lang="en-US" dirty="0"/>
          </a:p>
          <a:p>
            <a:r>
              <a:rPr lang="en-US" dirty="0"/>
              <a:t>Who thinks this microservices thing is a load of rubbish and loves their monolith?</a:t>
            </a:r>
          </a:p>
        </p:txBody>
      </p:sp>
      <p:sp>
        <p:nvSpPr>
          <p:cNvPr id="4" name="Slide Number Placeholder 3"/>
          <p:cNvSpPr>
            <a:spLocks noGrp="1"/>
          </p:cNvSpPr>
          <p:nvPr>
            <p:ph type="sldNum" sz="quarter" idx="5"/>
          </p:nvPr>
        </p:nvSpPr>
        <p:spPr/>
        <p:txBody>
          <a:bodyPr/>
          <a:lstStyle/>
          <a:p>
            <a:fld id="{4D3D7829-6833-49EA-A182-69C45F439246}" type="slidenum">
              <a:rPr lang="en-US" smtClean="0"/>
              <a:t>1</a:t>
            </a:fld>
            <a:endParaRPr lang="en-US"/>
          </a:p>
        </p:txBody>
      </p:sp>
    </p:spTree>
    <p:extLst>
      <p:ext uri="{BB962C8B-B14F-4D97-AF65-F5344CB8AC3E}">
        <p14:creationId xmlns:p14="http://schemas.microsoft.com/office/powerpoint/2010/main" val="52357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3D7829-6833-49EA-A182-69C45F439246}" type="slidenum">
              <a:rPr lang="en-US" smtClean="0"/>
              <a:t>2</a:t>
            </a:fld>
            <a:endParaRPr lang="en-US"/>
          </a:p>
        </p:txBody>
      </p:sp>
    </p:spTree>
    <p:extLst>
      <p:ext uri="{BB962C8B-B14F-4D97-AF65-F5344CB8AC3E}">
        <p14:creationId xmlns:p14="http://schemas.microsoft.com/office/powerpoint/2010/main" val="416932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3D7829-6833-49EA-A182-69C45F439246}" type="slidenum">
              <a:rPr lang="en-US" smtClean="0"/>
              <a:t>3</a:t>
            </a:fld>
            <a:endParaRPr lang="en-US"/>
          </a:p>
        </p:txBody>
      </p:sp>
    </p:spTree>
    <p:extLst>
      <p:ext uri="{BB962C8B-B14F-4D97-AF65-F5344CB8AC3E}">
        <p14:creationId xmlns:p14="http://schemas.microsoft.com/office/powerpoint/2010/main" val="427888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3D7829-6833-49EA-A182-69C45F439246}" type="slidenum">
              <a:rPr lang="en-US" smtClean="0"/>
              <a:t>32</a:t>
            </a:fld>
            <a:endParaRPr lang="en-US"/>
          </a:p>
        </p:txBody>
      </p:sp>
    </p:spTree>
    <p:extLst>
      <p:ext uri="{BB962C8B-B14F-4D97-AF65-F5344CB8AC3E}">
        <p14:creationId xmlns:p14="http://schemas.microsoft.com/office/powerpoint/2010/main" val="1572602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E2FB-446D-4126-867A-E3BFB692E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51D14-94E2-4768-8537-BA4A97D47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63A98-2E68-42EC-A71D-212E0DF9DFC6}"/>
              </a:ext>
            </a:extLst>
          </p:cNvPr>
          <p:cNvSpPr>
            <a:spLocks noGrp="1"/>
          </p:cNvSpPr>
          <p:nvPr>
            <p:ph type="dt" sz="half" idx="10"/>
          </p:nvPr>
        </p:nvSpPr>
        <p:spPr/>
        <p:txBody>
          <a:bodyPr/>
          <a:lstStyle/>
          <a:p>
            <a:fld id="{D0AC16CF-CEFA-4AB8-B917-2106573FF13A}" type="datetime1">
              <a:rPr lang="en-US" smtClean="0"/>
              <a:t>1/29/2020</a:t>
            </a:fld>
            <a:endParaRPr lang="en-US"/>
          </a:p>
        </p:txBody>
      </p:sp>
      <p:sp>
        <p:nvSpPr>
          <p:cNvPr id="5" name="Footer Placeholder 4">
            <a:extLst>
              <a:ext uri="{FF2B5EF4-FFF2-40B4-BE49-F238E27FC236}">
                <a16:creationId xmlns:a16="http://schemas.microsoft.com/office/drawing/2014/main" id="{04FB96E3-FB78-422F-B1B7-850BDB3E9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FF1D8-2E23-4731-B36E-28F5ECA37D1F}"/>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8107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064C-80C0-4601-A741-69F1068FA5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17B7DB-4A13-41F4-BB5B-05C376459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BAE11-6907-40A7-8A8F-9FD32D88D8CD}"/>
              </a:ext>
            </a:extLst>
          </p:cNvPr>
          <p:cNvSpPr>
            <a:spLocks noGrp="1"/>
          </p:cNvSpPr>
          <p:nvPr>
            <p:ph type="dt" sz="half" idx="10"/>
          </p:nvPr>
        </p:nvSpPr>
        <p:spPr/>
        <p:txBody>
          <a:bodyPr/>
          <a:lstStyle/>
          <a:p>
            <a:fld id="{C2B18207-E477-469D-BFB8-90CBD52BA3C4}" type="datetime1">
              <a:rPr lang="en-US" smtClean="0"/>
              <a:t>1/29/2020</a:t>
            </a:fld>
            <a:endParaRPr lang="en-US"/>
          </a:p>
        </p:txBody>
      </p:sp>
      <p:sp>
        <p:nvSpPr>
          <p:cNvPr id="5" name="Footer Placeholder 4">
            <a:extLst>
              <a:ext uri="{FF2B5EF4-FFF2-40B4-BE49-F238E27FC236}">
                <a16:creationId xmlns:a16="http://schemas.microsoft.com/office/drawing/2014/main" id="{1089B78D-A5A6-4E44-9C95-D58F82A6F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5CB2-9893-4828-B383-282905010F9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15976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DC4753-948C-495E-B694-8925399E2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6F1C05-4586-4506-BC30-55309CC54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43414-913E-4736-949F-AD8F3E237A4A}"/>
              </a:ext>
            </a:extLst>
          </p:cNvPr>
          <p:cNvSpPr>
            <a:spLocks noGrp="1"/>
          </p:cNvSpPr>
          <p:nvPr>
            <p:ph type="dt" sz="half" idx="10"/>
          </p:nvPr>
        </p:nvSpPr>
        <p:spPr/>
        <p:txBody>
          <a:bodyPr/>
          <a:lstStyle/>
          <a:p>
            <a:fld id="{E0E24376-2093-4F31-8B9D-1582C009C93F}" type="datetime1">
              <a:rPr lang="en-US" smtClean="0"/>
              <a:t>1/29/2020</a:t>
            </a:fld>
            <a:endParaRPr lang="en-US"/>
          </a:p>
        </p:txBody>
      </p:sp>
      <p:sp>
        <p:nvSpPr>
          <p:cNvPr id="5" name="Footer Placeholder 4">
            <a:extLst>
              <a:ext uri="{FF2B5EF4-FFF2-40B4-BE49-F238E27FC236}">
                <a16:creationId xmlns:a16="http://schemas.microsoft.com/office/drawing/2014/main" id="{653A21A7-E486-40BF-A94C-BF818CA36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5DAA4-0EE5-4B5B-B26D-34F4E896EC0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276334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965C-533D-4F82-A475-2170C879A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D94DD3-1320-4D7D-9669-AC34F5107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E7DA7-8653-4DF5-80F5-5B5690019515}"/>
              </a:ext>
            </a:extLst>
          </p:cNvPr>
          <p:cNvSpPr>
            <a:spLocks noGrp="1"/>
          </p:cNvSpPr>
          <p:nvPr>
            <p:ph type="dt" sz="half" idx="10"/>
          </p:nvPr>
        </p:nvSpPr>
        <p:spPr/>
        <p:txBody>
          <a:bodyPr/>
          <a:lstStyle/>
          <a:p>
            <a:fld id="{B7F005A9-C173-430D-BE88-F1EA59487921}" type="datetime1">
              <a:rPr lang="en-US" smtClean="0"/>
              <a:t>1/29/2020</a:t>
            </a:fld>
            <a:endParaRPr lang="en-US"/>
          </a:p>
        </p:txBody>
      </p:sp>
      <p:sp>
        <p:nvSpPr>
          <p:cNvPr id="5" name="Footer Placeholder 4">
            <a:extLst>
              <a:ext uri="{FF2B5EF4-FFF2-40B4-BE49-F238E27FC236}">
                <a16:creationId xmlns:a16="http://schemas.microsoft.com/office/drawing/2014/main" id="{FF00ABE6-AF0C-45B5-9EED-93C83C59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FD0DC-21AF-483F-B7FE-AFFF1243FA18}"/>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6914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0C16-F566-42C9-B92E-2A812CC870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44D2B5-857E-4EC4-B6E9-6567529A1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BB686-89B8-4CC2-9962-D38881C138D0}"/>
              </a:ext>
            </a:extLst>
          </p:cNvPr>
          <p:cNvSpPr>
            <a:spLocks noGrp="1"/>
          </p:cNvSpPr>
          <p:nvPr>
            <p:ph type="dt" sz="half" idx="10"/>
          </p:nvPr>
        </p:nvSpPr>
        <p:spPr/>
        <p:txBody>
          <a:bodyPr/>
          <a:lstStyle/>
          <a:p>
            <a:fld id="{F1AFB85F-333D-4E2E-9950-8ADFCBD745FB}" type="datetime1">
              <a:rPr lang="en-US" smtClean="0"/>
              <a:t>1/29/2020</a:t>
            </a:fld>
            <a:endParaRPr lang="en-US"/>
          </a:p>
        </p:txBody>
      </p:sp>
      <p:sp>
        <p:nvSpPr>
          <p:cNvPr id="5" name="Footer Placeholder 4">
            <a:extLst>
              <a:ext uri="{FF2B5EF4-FFF2-40B4-BE49-F238E27FC236}">
                <a16:creationId xmlns:a16="http://schemas.microsoft.com/office/drawing/2014/main" id="{6B6AAC92-8726-44AD-A82E-FDD509262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18A4D-5117-4853-BCC6-3796DB57F22B}"/>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2610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7FA-48F3-41AE-B83E-6B12FFCFE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2899C-E420-4506-B31F-64BEE16AE6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CAFD9E-E2CB-4A26-92AE-528B1172C8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0D976C-3154-4BCA-B004-2E2CCD3F602C}"/>
              </a:ext>
            </a:extLst>
          </p:cNvPr>
          <p:cNvSpPr>
            <a:spLocks noGrp="1"/>
          </p:cNvSpPr>
          <p:nvPr>
            <p:ph type="dt" sz="half" idx="10"/>
          </p:nvPr>
        </p:nvSpPr>
        <p:spPr/>
        <p:txBody>
          <a:bodyPr/>
          <a:lstStyle/>
          <a:p>
            <a:fld id="{FFB0B5E1-7714-4267-84B3-DF99D24D419E}" type="datetime1">
              <a:rPr lang="en-US" smtClean="0"/>
              <a:t>1/29/2020</a:t>
            </a:fld>
            <a:endParaRPr lang="en-US"/>
          </a:p>
        </p:txBody>
      </p:sp>
      <p:sp>
        <p:nvSpPr>
          <p:cNvPr id="6" name="Footer Placeholder 5">
            <a:extLst>
              <a:ext uri="{FF2B5EF4-FFF2-40B4-BE49-F238E27FC236}">
                <a16:creationId xmlns:a16="http://schemas.microsoft.com/office/drawing/2014/main" id="{F81B8616-EA31-4FA4-8B7B-7F671BA6C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9F9898-F2CB-40CC-968F-53157225EE7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141164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CBF7-1528-4364-BC71-221BC04FA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6228A6-6F2F-491B-A8DA-4CEA50D2D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00C346-B924-42F9-BA41-04D7BF011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107527-F1BF-4D77-BEC2-79ED2B496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6EACC-139A-4AC7-A953-484D463F3E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26AA63-1962-4B9D-9156-93EA70345B7C}"/>
              </a:ext>
            </a:extLst>
          </p:cNvPr>
          <p:cNvSpPr>
            <a:spLocks noGrp="1"/>
          </p:cNvSpPr>
          <p:nvPr>
            <p:ph type="dt" sz="half" idx="10"/>
          </p:nvPr>
        </p:nvSpPr>
        <p:spPr/>
        <p:txBody>
          <a:bodyPr/>
          <a:lstStyle/>
          <a:p>
            <a:fld id="{5553DBB5-4FC9-41FE-A5DD-41D80D8FA4D8}" type="datetime1">
              <a:rPr lang="en-US" smtClean="0"/>
              <a:t>1/29/2020</a:t>
            </a:fld>
            <a:endParaRPr lang="en-US"/>
          </a:p>
        </p:txBody>
      </p:sp>
      <p:sp>
        <p:nvSpPr>
          <p:cNvPr id="8" name="Footer Placeholder 7">
            <a:extLst>
              <a:ext uri="{FF2B5EF4-FFF2-40B4-BE49-F238E27FC236}">
                <a16:creationId xmlns:a16="http://schemas.microsoft.com/office/drawing/2014/main" id="{E45B7AA1-1F90-4335-899F-7911E32300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283E20-DC49-4B78-A0FE-0CFA6675872F}"/>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163221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3FF2-B0E7-4FC0-8110-3EF476561E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21188A-EC5D-4869-B483-C44DD8B4DDC2}"/>
              </a:ext>
            </a:extLst>
          </p:cNvPr>
          <p:cNvSpPr>
            <a:spLocks noGrp="1"/>
          </p:cNvSpPr>
          <p:nvPr>
            <p:ph type="dt" sz="half" idx="10"/>
          </p:nvPr>
        </p:nvSpPr>
        <p:spPr/>
        <p:txBody>
          <a:bodyPr/>
          <a:lstStyle/>
          <a:p>
            <a:fld id="{2C89F4E2-84E7-40DF-8A94-C3E00C3E6C6A}" type="datetime1">
              <a:rPr lang="en-US" smtClean="0"/>
              <a:t>1/29/2020</a:t>
            </a:fld>
            <a:endParaRPr lang="en-US"/>
          </a:p>
        </p:txBody>
      </p:sp>
      <p:sp>
        <p:nvSpPr>
          <p:cNvPr id="4" name="Footer Placeholder 3">
            <a:extLst>
              <a:ext uri="{FF2B5EF4-FFF2-40B4-BE49-F238E27FC236}">
                <a16:creationId xmlns:a16="http://schemas.microsoft.com/office/drawing/2014/main" id="{F85C9CCA-17C2-4BFF-B9D9-BB63B95CB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D3061-39B3-4F47-948C-1D5C9B7F6F62}"/>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09104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5A7B7-0AE5-4928-8960-6F766B978D42}"/>
              </a:ext>
            </a:extLst>
          </p:cNvPr>
          <p:cNvSpPr>
            <a:spLocks noGrp="1"/>
          </p:cNvSpPr>
          <p:nvPr>
            <p:ph type="dt" sz="half" idx="10"/>
          </p:nvPr>
        </p:nvSpPr>
        <p:spPr/>
        <p:txBody>
          <a:bodyPr/>
          <a:lstStyle/>
          <a:p>
            <a:fld id="{8181C7FC-66C1-4D04-B8E7-A02AA122A2B6}" type="datetime1">
              <a:rPr lang="en-US" smtClean="0"/>
              <a:t>1/29/2020</a:t>
            </a:fld>
            <a:endParaRPr lang="en-US"/>
          </a:p>
        </p:txBody>
      </p:sp>
      <p:sp>
        <p:nvSpPr>
          <p:cNvPr id="3" name="Footer Placeholder 2">
            <a:extLst>
              <a:ext uri="{FF2B5EF4-FFF2-40B4-BE49-F238E27FC236}">
                <a16:creationId xmlns:a16="http://schemas.microsoft.com/office/drawing/2014/main" id="{EB0AAD08-BFD5-40B0-BFD5-082B8ABE0E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DC37B5-0B16-44B2-95F5-4C0FA1FED34D}"/>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18679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530D-B6C1-4FC9-9031-C13AE0598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27501A-2636-493C-B367-E3AA57834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FBDB1-DC48-4F30-940A-D54E9992E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562BF-A55A-4C55-AD81-672107008B9B}"/>
              </a:ext>
            </a:extLst>
          </p:cNvPr>
          <p:cNvSpPr>
            <a:spLocks noGrp="1"/>
          </p:cNvSpPr>
          <p:nvPr>
            <p:ph type="dt" sz="half" idx="10"/>
          </p:nvPr>
        </p:nvSpPr>
        <p:spPr/>
        <p:txBody>
          <a:bodyPr/>
          <a:lstStyle/>
          <a:p>
            <a:fld id="{C8597F24-A0DB-405C-973C-1C5C5E3A9D86}" type="datetime1">
              <a:rPr lang="en-US" smtClean="0"/>
              <a:t>1/29/2020</a:t>
            </a:fld>
            <a:endParaRPr lang="en-US"/>
          </a:p>
        </p:txBody>
      </p:sp>
      <p:sp>
        <p:nvSpPr>
          <p:cNvPr id="6" name="Footer Placeholder 5">
            <a:extLst>
              <a:ext uri="{FF2B5EF4-FFF2-40B4-BE49-F238E27FC236}">
                <a16:creationId xmlns:a16="http://schemas.microsoft.com/office/drawing/2014/main" id="{BEB4B879-7C2E-48B0-8EC6-B380D7A01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E7ABA-A63C-40B8-B6E6-19506988359B}"/>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6216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AC69-8095-4A4F-A4CA-71E4B9070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4F77EA-D8C0-4BD5-9106-61A338608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C8A1B52-10DB-4403-A5DE-5C3202878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71FD6-AC34-4C44-BF7D-B2829FA7A05B}"/>
              </a:ext>
            </a:extLst>
          </p:cNvPr>
          <p:cNvSpPr>
            <a:spLocks noGrp="1"/>
          </p:cNvSpPr>
          <p:nvPr>
            <p:ph type="dt" sz="half" idx="10"/>
          </p:nvPr>
        </p:nvSpPr>
        <p:spPr/>
        <p:txBody>
          <a:bodyPr/>
          <a:lstStyle/>
          <a:p>
            <a:fld id="{E9BE91BF-F4A8-4BDE-805F-8BFCB650F984}" type="datetime1">
              <a:rPr lang="en-US" smtClean="0"/>
              <a:t>1/29/2020</a:t>
            </a:fld>
            <a:endParaRPr lang="en-US"/>
          </a:p>
        </p:txBody>
      </p:sp>
      <p:sp>
        <p:nvSpPr>
          <p:cNvPr id="6" name="Footer Placeholder 5">
            <a:extLst>
              <a:ext uri="{FF2B5EF4-FFF2-40B4-BE49-F238E27FC236}">
                <a16:creationId xmlns:a16="http://schemas.microsoft.com/office/drawing/2014/main" id="{6D45FCA5-22C2-4880-881C-D75904775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47AD6-4C6C-403F-BCFE-B29E51340182}"/>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264369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7DD84-5477-443C-A07F-ED9281B68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347569-DB2A-446B-9A82-7C09F3C6C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0DB9F-CC1C-424B-838F-C306674D4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0D2C6-4BB7-4743-B712-B5CAF0676045}" type="datetime1">
              <a:rPr lang="en-US" smtClean="0"/>
              <a:t>1/29/2020</a:t>
            </a:fld>
            <a:endParaRPr lang="en-US"/>
          </a:p>
        </p:txBody>
      </p:sp>
      <p:sp>
        <p:nvSpPr>
          <p:cNvPr id="5" name="Footer Placeholder 4">
            <a:extLst>
              <a:ext uri="{FF2B5EF4-FFF2-40B4-BE49-F238E27FC236}">
                <a16:creationId xmlns:a16="http://schemas.microsoft.com/office/drawing/2014/main" id="{0F21E26B-8985-4F3B-972C-867A7D953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36B9F2-0C5A-434B-8301-60A366247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E137-1981-4A6E-942B-1AACE1746372}" type="slidenum">
              <a:rPr lang="en-US" smtClean="0"/>
              <a:t>‹#›</a:t>
            </a:fld>
            <a:endParaRPr lang="en-US"/>
          </a:p>
        </p:txBody>
      </p:sp>
      <p:pic>
        <p:nvPicPr>
          <p:cNvPr id="7" name="Picture 6">
            <a:extLst>
              <a:ext uri="{FF2B5EF4-FFF2-40B4-BE49-F238E27FC236}">
                <a16:creationId xmlns:a16="http://schemas.microsoft.com/office/drawing/2014/main" id="{C9029754-E679-4E00-B0FF-A6B0D9D9B72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31" y="6303454"/>
            <a:ext cx="603738" cy="470916"/>
          </a:xfrm>
          <a:prstGeom prst="rect">
            <a:avLst/>
          </a:prstGeom>
        </p:spPr>
      </p:pic>
    </p:spTree>
    <p:extLst>
      <p:ext uri="{BB962C8B-B14F-4D97-AF65-F5344CB8AC3E}">
        <p14:creationId xmlns:p14="http://schemas.microsoft.com/office/powerpoint/2010/main" val="273960623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pi.northwind.com/customers?api-version=2020-01-12" TargetMode="External"/><Relationship Id="rId2" Type="http://schemas.openxmlformats.org/officeDocument/2006/relationships/hyperlink" Target="https://api.northwind.com/v1/custom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ustomers-v1.northwind.com/api" TargetMode="External"/><Relationship Id="rId2" Type="http://schemas.openxmlformats.org/officeDocument/2006/relationships/hyperlink" Target="https://api.northwind.com/v1/custome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baeldung.com/spring-mvc-tutorial" TargetMode="External"/><Relationship Id="rId2" Type="http://schemas.openxmlformats.org/officeDocument/2006/relationships/hyperlink" Target="https://spring.io/" TargetMode="External"/><Relationship Id="rId1" Type="http://schemas.openxmlformats.org/officeDocument/2006/relationships/slideLayout" Target="../slideLayouts/slideLayout2.xml"/><Relationship Id="rId5" Type="http://schemas.openxmlformats.org/officeDocument/2006/relationships/hyperlink" Target="https://www.pluralsight.com/paths/core-spring" TargetMode="External"/><Relationship Id="rId4" Type="http://schemas.openxmlformats.org/officeDocument/2006/relationships/hyperlink" Target="https://www.udemy.com/course/spring-hibernate-tutoria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ics.uci.edu/~fielding/pubs/dissertation/fielding_dissertation.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mozilla.org/en-US/docs/Web/HTTP/Basics_of_HTTP/Identifying_resources_on_the_We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api.northwind.com/customers/508" TargetMode="External"/><Relationship Id="rId2" Type="http://schemas.openxmlformats.org/officeDocument/2006/relationships/hyperlink" Target="https://api.northwind.com/custom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pi.northwind.com/employees/216/manager" TargetMode="External"/><Relationship Id="rId2" Type="http://schemas.openxmlformats.org/officeDocument/2006/relationships/hyperlink" Target="https://api.northwind.com/customers/508/address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5515-BD12-48DE-AAC8-C5FA9C44036A}"/>
              </a:ext>
            </a:extLst>
          </p:cNvPr>
          <p:cNvSpPr>
            <a:spLocks noGrp="1"/>
          </p:cNvSpPr>
          <p:nvPr>
            <p:ph type="ctrTitle"/>
          </p:nvPr>
        </p:nvSpPr>
        <p:spPr/>
        <p:txBody>
          <a:bodyPr>
            <a:normAutofit fontScale="90000"/>
          </a:bodyPr>
          <a:lstStyle/>
          <a:p>
            <a:r>
              <a:rPr lang="en-US" dirty="0"/>
              <a:t>RESTful Services</a:t>
            </a:r>
            <a:br>
              <a:rPr lang="en-US" dirty="0"/>
            </a:br>
            <a:r>
              <a:rPr lang="en-US" dirty="0"/>
              <a:t>and</a:t>
            </a:r>
            <a:br>
              <a:rPr lang="en-US" dirty="0"/>
            </a:br>
            <a:r>
              <a:rPr lang="en-US" dirty="0"/>
              <a:t>API Design Guidelines</a:t>
            </a:r>
          </a:p>
        </p:txBody>
      </p:sp>
      <p:sp>
        <p:nvSpPr>
          <p:cNvPr id="3" name="Subtitle 2">
            <a:extLst>
              <a:ext uri="{FF2B5EF4-FFF2-40B4-BE49-F238E27FC236}">
                <a16:creationId xmlns:a16="http://schemas.microsoft.com/office/drawing/2014/main" id="{3FAE8AC4-546F-4895-AB8E-1BD692338C84}"/>
              </a:ext>
            </a:extLst>
          </p:cNvPr>
          <p:cNvSpPr>
            <a:spLocks noGrp="1"/>
          </p:cNvSpPr>
          <p:nvPr>
            <p:ph type="subTitle" idx="1"/>
          </p:nvPr>
        </p:nvSpPr>
        <p:spPr/>
        <p:txBody>
          <a:bodyPr/>
          <a:lstStyle/>
          <a:p>
            <a:r>
              <a:rPr lang="en-US" dirty="0"/>
              <a:t>Prepared for Virtusa</a:t>
            </a:r>
          </a:p>
        </p:txBody>
      </p:sp>
    </p:spTree>
    <p:extLst>
      <p:ext uri="{BB962C8B-B14F-4D97-AF65-F5344CB8AC3E}">
        <p14:creationId xmlns:p14="http://schemas.microsoft.com/office/powerpoint/2010/main" val="1561234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C449-0A03-4F5D-86E4-107EA0D10C94}"/>
              </a:ext>
            </a:extLst>
          </p:cNvPr>
          <p:cNvSpPr>
            <a:spLocks noGrp="1"/>
          </p:cNvSpPr>
          <p:nvPr>
            <p:ph type="title"/>
          </p:nvPr>
        </p:nvSpPr>
        <p:spPr>
          <a:xfrm>
            <a:off x="838200" y="365125"/>
            <a:ext cx="10515600" cy="907761"/>
          </a:xfrm>
        </p:spPr>
        <p:txBody>
          <a:bodyPr>
            <a:normAutofit/>
          </a:bodyPr>
          <a:lstStyle/>
          <a:p>
            <a:r>
              <a:rPr lang="en-US" dirty="0"/>
              <a:t>HTTP Response Codes</a:t>
            </a:r>
          </a:p>
        </p:txBody>
      </p:sp>
      <p:graphicFrame>
        <p:nvGraphicFramePr>
          <p:cNvPr id="5" name="Table 5">
            <a:extLst>
              <a:ext uri="{FF2B5EF4-FFF2-40B4-BE49-F238E27FC236}">
                <a16:creationId xmlns:a16="http://schemas.microsoft.com/office/drawing/2014/main" id="{C6BCAF6C-EE12-4CCA-AAE3-A793B8A4E840}"/>
              </a:ext>
            </a:extLst>
          </p:cNvPr>
          <p:cNvGraphicFramePr>
            <a:graphicFrameLocks noGrp="1"/>
          </p:cNvGraphicFramePr>
          <p:nvPr>
            <p:ph idx="1"/>
            <p:extLst>
              <p:ext uri="{D42A27DB-BD31-4B8C-83A1-F6EECF244321}">
                <p14:modId xmlns:p14="http://schemas.microsoft.com/office/powerpoint/2010/main" val="3595258399"/>
              </p:ext>
            </p:extLst>
          </p:nvPr>
        </p:nvGraphicFramePr>
        <p:xfrm>
          <a:off x="838203" y="2168525"/>
          <a:ext cx="10515597" cy="3977640"/>
        </p:xfrm>
        <a:graphic>
          <a:graphicData uri="http://schemas.openxmlformats.org/drawingml/2006/table">
            <a:tbl>
              <a:tblPr firstRow="1" bandRow="1">
                <a:tableStyleId>{5C22544A-7EE6-4342-B048-85BDC9FD1C3A}</a:tableStyleId>
              </a:tblPr>
              <a:tblGrid>
                <a:gridCol w="878633">
                  <a:extLst>
                    <a:ext uri="{9D8B030D-6E8A-4147-A177-3AD203B41FA5}">
                      <a16:colId xmlns:a16="http://schemas.microsoft.com/office/drawing/2014/main" val="1933853937"/>
                    </a:ext>
                  </a:extLst>
                </a:gridCol>
                <a:gridCol w="2345094">
                  <a:extLst>
                    <a:ext uri="{9D8B030D-6E8A-4147-A177-3AD203B41FA5}">
                      <a16:colId xmlns:a16="http://schemas.microsoft.com/office/drawing/2014/main" val="3728049657"/>
                    </a:ext>
                  </a:extLst>
                </a:gridCol>
                <a:gridCol w="7291870">
                  <a:extLst>
                    <a:ext uri="{9D8B030D-6E8A-4147-A177-3AD203B41FA5}">
                      <a16:colId xmlns:a16="http://schemas.microsoft.com/office/drawing/2014/main" val="1857688841"/>
                    </a:ext>
                  </a:extLst>
                </a:gridCol>
              </a:tblGrid>
              <a:tr h="370840">
                <a:tc>
                  <a:txBody>
                    <a:bodyPr/>
                    <a:lstStyle/>
                    <a:p>
                      <a:r>
                        <a:rPr lang="en-US" dirty="0"/>
                        <a:t>Status Code</a:t>
                      </a:r>
                    </a:p>
                  </a:txBody>
                  <a:tcPr/>
                </a:tc>
                <a:tc>
                  <a:txBody>
                    <a:bodyPr/>
                    <a:lstStyle/>
                    <a:p>
                      <a:r>
                        <a:rPr lang="en-US" dirty="0"/>
                        <a:t>Reason</a:t>
                      </a:r>
                    </a:p>
                  </a:txBody>
                  <a:tcPr/>
                </a:tc>
                <a:tc>
                  <a:txBody>
                    <a:bodyPr/>
                    <a:lstStyle/>
                    <a:p>
                      <a:r>
                        <a:rPr lang="en-US" dirty="0"/>
                        <a:t>Use-Case Mapping</a:t>
                      </a:r>
                    </a:p>
                  </a:txBody>
                  <a:tcPr/>
                </a:tc>
                <a:extLst>
                  <a:ext uri="{0D108BD9-81ED-4DB2-BD59-A6C34878D82A}">
                    <a16:rowId xmlns:a16="http://schemas.microsoft.com/office/drawing/2014/main" val="2610484121"/>
                  </a:ext>
                </a:extLst>
              </a:tr>
              <a:tr h="370840">
                <a:tc>
                  <a:txBody>
                    <a:bodyPr/>
                    <a:lstStyle/>
                    <a:p>
                      <a:r>
                        <a:rPr lang="en-US" dirty="0"/>
                        <a:t>200</a:t>
                      </a:r>
                    </a:p>
                  </a:txBody>
                  <a:tcPr/>
                </a:tc>
                <a:tc>
                  <a:txBody>
                    <a:bodyPr/>
                    <a:lstStyle/>
                    <a:p>
                      <a:r>
                        <a:rPr lang="en-US" dirty="0"/>
                        <a:t>OK</a:t>
                      </a:r>
                    </a:p>
                  </a:txBody>
                  <a:tcPr/>
                </a:tc>
                <a:tc>
                  <a:txBody>
                    <a:bodyPr/>
                    <a:lstStyle/>
                    <a:p>
                      <a:r>
                        <a:rPr lang="en-US" dirty="0"/>
                        <a:t>Successful Operations (GET,PUT) (R,U) sometimes (POST,DELETE) (C,D)</a:t>
                      </a:r>
                    </a:p>
                  </a:txBody>
                  <a:tcPr/>
                </a:tc>
                <a:extLst>
                  <a:ext uri="{0D108BD9-81ED-4DB2-BD59-A6C34878D82A}">
                    <a16:rowId xmlns:a16="http://schemas.microsoft.com/office/drawing/2014/main" val="3165199660"/>
                  </a:ext>
                </a:extLst>
              </a:tr>
              <a:tr h="370840">
                <a:tc>
                  <a:txBody>
                    <a:bodyPr/>
                    <a:lstStyle/>
                    <a:p>
                      <a:r>
                        <a:rPr lang="en-US" dirty="0"/>
                        <a:t>201</a:t>
                      </a:r>
                    </a:p>
                  </a:txBody>
                  <a:tcPr/>
                </a:tc>
                <a:tc>
                  <a:txBody>
                    <a:bodyPr/>
                    <a:lstStyle/>
                    <a:p>
                      <a:r>
                        <a:rPr lang="en-US" dirty="0"/>
                        <a:t>Created</a:t>
                      </a:r>
                    </a:p>
                  </a:txBody>
                  <a:tcPr/>
                </a:tc>
                <a:tc>
                  <a:txBody>
                    <a:bodyPr/>
                    <a:lstStyle/>
                    <a:p>
                      <a:r>
                        <a:rPr lang="en-US" dirty="0"/>
                        <a:t>Successful Create Operation (POST) (C)</a:t>
                      </a:r>
                    </a:p>
                  </a:txBody>
                  <a:tcPr/>
                </a:tc>
                <a:extLst>
                  <a:ext uri="{0D108BD9-81ED-4DB2-BD59-A6C34878D82A}">
                    <a16:rowId xmlns:a16="http://schemas.microsoft.com/office/drawing/2014/main" val="246754571"/>
                  </a:ext>
                </a:extLst>
              </a:tr>
              <a:tr h="370840">
                <a:tc>
                  <a:txBody>
                    <a:bodyPr/>
                    <a:lstStyle/>
                    <a:p>
                      <a:r>
                        <a:rPr lang="en-US" dirty="0"/>
                        <a:t>202</a:t>
                      </a:r>
                    </a:p>
                  </a:txBody>
                  <a:tcPr/>
                </a:tc>
                <a:tc>
                  <a:txBody>
                    <a:bodyPr/>
                    <a:lstStyle/>
                    <a:p>
                      <a:r>
                        <a:rPr lang="en-US" dirty="0"/>
                        <a:t>Accepted</a:t>
                      </a:r>
                    </a:p>
                  </a:txBody>
                  <a:tcPr/>
                </a:tc>
                <a:tc>
                  <a:txBody>
                    <a:bodyPr/>
                    <a:lstStyle/>
                    <a:p>
                      <a:r>
                        <a:rPr lang="en-US" dirty="0"/>
                        <a:t>Successful Queued Operation (POST) (C,U,D)</a:t>
                      </a:r>
                    </a:p>
                  </a:txBody>
                  <a:tcPr/>
                </a:tc>
                <a:extLst>
                  <a:ext uri="{0D108BD9-81ED-4DB2-BD59-A6C34878D82A}">
                    <a16:rowId xmlns:a16="http://schemas.microsoft.com/office/drawing/2014/main" val="1314065814"/>
                  </a:ext>
                </a:extLst>
              </a:tr>
              <a:tr h="370840">
                <a:tc>
                  <a:txBody>
                    <a:bodyPr/>
                    <a:lstStyle/>
                    <a:p>
                      <a:r>
                        <a:rPr lang="en-US" dirty="0"/>
                        <a:t>204</a:t>
                      </a:r>
                    </a:p>
                  </a:txBody>
                  <a:tcPr/>
                </a:tc>
                <a:tc>
                  <a:txBody>
                    <a:bodyPr/>
                    <a:lstStyle/>
                    <a:p>
                      <a:r>
                        <a:rPr lang="en-US" dirty="0"/>
                        <a:t>No Content</a:t>
                      </a:r>
                    </a:p>
                  </a:txBody>
                  <a:tcPr/>
                </a:tc>
                <a:tc>
                  <a:txBody>
                    <a:bodyPr/>
                    <a:lstStyle/>
                    <a:p>
                      <a:r>
                        <a:rPr lang="en-US" dirty="0"/>
                        <a:t>Successful Delete (DELETE) (D)</a:t>
                      </a:r>
                    </a:p>
                  </a:txBody>
                  <a:tcPr/>
                </a:tc>
                <a:extLst>
                  <a:ext uri="{0D108BD9-81ED-4DB2-BD59-A6C34878D82A}">
                    <a16:rowId xmlns:a16="http://schemas.microsoft.com/office/drawing/2014/main" val="4236826349"/>
                  </a:ext>
                </a:extLst>
              </a:tr>
              <a:tr h="370840">
                <a:tc>
                  <a:txBody>
                    <a:bodyPr/>
                    <a:lstStyle/>
                    <a:p>
                      <a:r>
                        <a:rPr lang="en-US" dirty="0"/>
                        <a:t>400</a:t>
                      </a:r>
                    </a:p>
                  </a:txBody>
                  <a:tcPr/>
                </a:tc>
                <a:tc>
                  <a:txBody>
                    <a:bodyPr/>
                    <a:lstStyle/>
                    <a:p>
                      <a:r>
                        <a:rPr lang="en-US" dirty="0"/>
                        <a:t>Bad Request</a:t>
                      </a:r>
                    </a:p>
                  </a:txBody>
                  <a:tcPr/>
                </a:tc>
                <a:tc>
                  <a:txBody>
                    <a:bodyPr/>
                    <a:lstStyle/>
                    <a:p>
                      <a:r>
                        <a:rPr lang="en-US" dirty="0"/>
                        <a:t>Malformed request (POST,PUT) (C,U)</a:t>
                      </a:r>
                    </a:p>
                  </a:txBody>
                  <a:tcPr/>
                </a:tc>
                <a:extLst>
                  <a:ext uri="{0D108BD9-81ED-4DB2-BD59-A6C34878D82A}">
                    <a16:rowId xmlns:a16="http://schemas.microsoft.com/office/drawing/2014/main" val="3001812722"/>
                  </a:ext>
                </a:extLst>
              </a:tr>
              <a:tr h="370840">
                <a:tc>
                  <a:txBody>
                    <a:bodyPr/>
                    <a:lstStyle/>
                    <a:p>
                      <a:r>
                        <a:rPr lang="en-US" dirty="0"/>
                        <a:t>404</a:t>
                      </a:r>
                    </a:p>
                  </a:txBody>
                  <a:tcPr/>
                </a:tc>
                <a:tc>
                  <a:txBody>
                    <a:bodyPr/>
                    <a:lstStyle/>
                    <a:p>
                      <a:r>
                        <a:rPr lang="en-US" dirty="0"/>
                        <a:t>Not Found</a:t>
                      </a:r>
                    </a:p>
                  </a:txBody>
                  <a:tcPr/>
                </a:tc>
                <a:tc>
                  <a:txBody>
                    <a:bodyPr/>
                    <a:lstStyle/>
                    <a:p>
                      <a:r>
                        <a:rPr lang="en-US" dirty="0"/>
                        <a:t>The resource doesn’t exist (GET, PUT) (R,U)</a:t>
                      </a:r>
                    </a:p>
                  </a:txBody>
                  <a:tcPr/>
                </a:tc>
                <a:extLst>
                  <a:ext uri="{0D108BD9-81ED-4DB2-BD59-A6C34878D82A}">
                    <a16:rowId xmlns:a16="http://schemas.microsoft.com/office/drawing/2014/main" val="2391702087"/>
                  </a:ext>
                </a:extLst>
              </a:tr>
              <a:tr h="370840">
                <a:tc>
                  <a:txBody>
                    <a:bodyPr/>
                    <a:lstStyle/>
                    <a:p>
                      <a:r>
                        <a:rPr lang="en-US" dirty="0"/>
                        <a:t>409</a:t>
                      </a:r>
                    </a:p>
                  </a:txBody>
                  <a:tcPr/>
                </a:tc>
                <a:tc>
                  <a:txBody>
                    <a:bodyPr/>
                    <a:lstStyle/>
                    <a:p>
                      <a:r>
                        <a:rPr lang="en-US" dirty="0"/>
                        <a:t>Conflict</a:t>
                      </a:r>
                    </a:p>
                  </a:txBody>
                  <a:tcPr/>
                </a:tc>
                <a:tc>
                  <a:txBody>
                    <a:bodyPr/>
                    <a:lstStyle/>
                    <a:p>
                      <a:r>
                        <a:rPr lang="en-US" dirty="0"/>
                        <a:t>Entity version conflict on update (PUT) (U)</a:t>
                      </a:r>
                    </a:p>
                  </a:txBody>
                  <a:tcPr/>
                </a:tc>
                <a:extLst>
                  <a:ext uri="{0D108BD9-81ED-4DB2-BD59-A6C34878D82A}">
                    <a16:rowId xmlns:a16="http://schemas.microsoft.com/office/drawing/2014/main" val="1984148964"/>
                  </a:ext>
                </a:extLst>
              </a:tr>
              <a:tr h="370840">
                <a:tc>
                  <a:txBody>
                    <a:bodyPr/>
                    <a:lstStyle/>
                    <a:p>
                      <a:r>
                        <a:rPr lang="en-US" dirty="0"/>
                        <a:t>422</a:t>
                      </a:r>
                    </a:p>
                  </a:txBody>
                  <a:tcPr/>
                </a:tc>
                <a:tc>
                  <a:txBody>
                    <a:bodyPr/>
                    <a:lstStyle/>
                    <a:p>
                      <a:r>
                        <a:rPr lang="en-US" dirty="0"/>
                        <a:t>Unprocessable Entity</a:t>
                      </a:r>
                    </a:p>
                  </a:txBody>
                  <a:tcPr/>
                </a:tc>
                <a:tc>
                  <a:txBody>
                    <a:bodyPr/>
                    <a:lstStyle/>
                    <a:p>
                      <a:r>
                        <a:rPr lang="en-US" dirty="0"/>
                        <a:t>Entity fails field validation rules (POST, PUT) (C,U)</a:t>
                      </a:r>
                    </a:p>
                  </a:txBody>
                  <a:tcPr/>
                </a:tc>
                <a:extLst>
                  <a:ext uri="{0D108BD9-81ED-4DB2-BD59-A6C34878D82A}">
                    <a16:rowId xmlns:a16="http://schemas.microsoft.com/office/drawing/2014/main" val="2754900730"/>
                  </a:ext>
                </a:extLst>
              </a:tr>
              <a:tr h="370840">
                <a:tc>
                  <a:txBody>
                    <a:bodyPr/>
                    <a:lstStyle/>
                    <a:p>
                      <a:r>
                        <a:rPr lang="en-US" dirty="0"/>
                        <a:t>500</a:t>
                      </a:r>
                    </a:p>
                  </a:txBody>
                  <a:tcPr/>
                </a:tc>
                <a:tc>
                  <a:txBody>
                    <a:bodyPr/>
                    <a:lstStyle/>
                    <a:p>
                      <a:r>
                        <a:rPr lang="en-US" dirty="0"/>
                        <a:t>Internal Server Error</a:t>
                      </a:r>
                    </a:p>
                  </a:txBody>
                  <a:tcPr/>
                </a:tc>
                <a:tc>
                  <a:txBody>
                    <a:bodyPr/>
                    <a:lstStyle/>
                    <a:p>
                      <a:r>
                        <a:rPr lang="en-US" dirty="0"/>
                        <a:t>Server-side exception (any operation that generates an error)</a:t>
                      </a:r>
                    </a:p>
                  </a:txBody>
                  <a:tcPr/>
                </a:tc>
                <a:extLst>
                  <a:ext uri="{0D108BD9-81ED-4DB2-BD59-A6C34878D82A}">
                    <a16:rowId xmlns:a16="http://schemas.microsoft.com/office/drawing/2014/main" val="898114482"/>
                  </a:ext>
                </a:extLst>
              </a:tr>
            </a:tbl>
          </a:graphicData>
        </a:graphic>
      </p:graphicFrame>
      <p:sp>
        <p:nvSpPr>
          <p:cNvPr id="4" name="Slide Number Placeholder 3">
            <a:extLst>
              <a:ext uri="{FF2B5EF4-FFF2-40B4-BE49-F238E27FC236}">
                <a16:creationId xmlns:a16="http://schemas.microsoft.com/office/drawing/2014/main" id="{879F1FCD-E195-47F6-9728-AF848284830D}"/>
              </a:ext>
            </a:extLst>
          </p:cNvPr>
          <p:cNvSpPr>
            <a:spLocks noGrp="1"/>
          </p:cNvSpPr>
          <p:nvPr>
            <p:ph type="sldNum" sz="quarter" idx="12"/>
          </p:nvPr>
        </p:nvSpPr>
        <p:spPr/>
        <p:txBody>
          <a:bodyPr/>
          <a:lstStyle/>
          <a:p>
            <a:fld id="{945DE137-1981-4A6E-942B-1AACE1746372}" type="slidenum">
              <a:rPr lang="en-US" smtClean="0"/>
              <a:t>10</a:t>
            </a:fld>
            <a:endParaRPr lang="en-US"/>
          </a:p>
        </p:txBody>
      </p:sp>
      <p:sp>
        <p:nvSpPr>
          <p:cNvPr id="6" name="Content Placeholder 2">
            <a:extLst>
              <a:ext uri="{FF2B5EF4-FFF2-40B4-BE49-F238E27FC236}">
                <a16:creationId xmlns:a16="http://schemas.microsoft.com/office/drawing/2014/main" id="{1FB8AC01-917E-4C2A-8374-8FDB9089D940}"/>
              </a:ext>
            </a:extLst>
          </p:cNvPr>
          <p:cNvSpPr txBox="1">
            <a:spLocks/>
          </p:cNvSpPr>
          <p:nvPr/>
        </p:nvSpPr>
        <p:spPr>
          <a:xfrm>
            <a:off x="744681" y="1272886"/>
            <a:ext cx="10515600" cy="75853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HTTP Status Codes should be used to indicate the status of the requested operation.</a:t>
            </a:r>
          </a:p>
        </p:txBody>
      </p:sp>
    </p:spTree>
    <p:extLst>
      <p:ext uri="{BB962C8B-B14F-4D97-AF65-F5344CB8AC3E}">
        <p14:creationId xmlns:p14="http://schemas.microsoft.com/office/powerpoint/2010/main" val="395299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A582-D29A-41C0-AF80-0EEDBDDBE7C3}"/>
              </a:ext>
            </a:extLst>
          </p:cNvPr>
          <p:cNvSpPr>
            <a:spLocks noGrp="1"/>
          </p:cNvSpPr>
          <p:nvPr>
            <p:ph type="title"/>
          </p:nvPr>
        </p:nvSpPr>
        <p:spPr/>
        <p:txBody>
          <a:bodyPr/>
          <a:lstStyle/>
          <a:p>
            <a:r>
              <a:rPr lang="en-US" dirty="0"/>
              <a:t>API Versioning</a:t>
            </a:r>
          </a:p>
        </p:txBody>
      </p:sp>
      <p:sp>
        <p:nvSpPr>
          <p:cNvPr id="3" name="Content Placeholder 2">
            <a:extLst>
              <a:ext uri="{FF2B5EF4-FFF2-40B4-BE49-F238E27FC236}">
                <a16:creationId xmlns:a16="http://schemas.microsoft.com/office/drawing/2014/main" id="{6764145F-852B-41A8-A04A-A21DB9B4BCB9}"/>
              </a:ext>
            </a:extLst>
          </p:cNvPr>
          <p:cNvSpPr>
            <a:spLocks noGrp="1"/>
          </p:cNvSpPr>
          <p:nvPr>
            <p:ph idx="1"/>
          </p:nvPr>
        </p:nvSpPr>
        <p:spPr/>
        <p:txBody>
          <a:bodyPr/>
          <a:lstStyle/>
          <a:p>
            <a:r>
              <a:rPr lang="en-US" dirty="0"/>
              <a:t>While no one can agree on a standard, there are a few widely accepted approaches:</a:t>
            </a:r>
          </a:p>
          <a:p>
            <a:r>
              <a:rPr lang="en-US" dirty="0"/>
              <a:t>Specified in the URI:</a:t>
            </a:r>
          </a:p>
          <a:p>
            <a:pPr lvl="1"/>
            <a:r>
              <a:rPr lang="en-US" dirty="0">
                <a:hlinkClick r:id="rId2"/>
              </a:rPr>
              <a:t>https://api.northwind.com/v1/customers</a:t>
            </a:r>
            <a:endParaRPr lang="en-US" dirty="0"/>
          </a:p>
          <a:p>
            <a:r>
              <a:rPr lang="en-US" dirty="0"/>
              <a:t>On the query string:</a:t>
            </a:r>
          </a:p>
          <a:p>
            <a:pPr lvl="1"/>
            <a:r>
              <a:rPr lang="en-US" dirty="0">
                <a:hlinkClick r:id="rId3"/>
              </a:rPr>
              <a:t>https://api.northwind.com/customers?api-version=2020-01-12</a:t>
            </a:r>
            <a:endParaRPr lang="en-US" dirty="0"/>
          </a:p>
          <a:p>
            <a:r>
              <a:rPr lang="en-US" dirty="0"/>
              <a:t>As a request header:</a:t>
            </a:r>
          </a:p>
          <a:p>
            <a:pPr lvl="1"/>
            <a:r>
              <a:rPr lang="en-US" dirty="0"/>
              <a:t>x-</a:t>
            </a:r>
            <a:r>
              <a:rPr lang="en-US" dirty="0" err="1"/>
              <a:t>api</a:t>
            </a:r>
            <a:r>
              <a:rPr lang="en-US" dirty="0"/>
              <a:t>-version: 1</a:t>
            </a:r>
          </a:p>
          <a:p>
            <a:endParaRPr lang="en-US" dirty="0"/>
          </a:p>
          <a:p>
            <a:endParaRPr lang="en-US" dirty="0"/>
          </a:p>
          <a:p>
            <a:pPr lvl="1"/>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1B811C2E-2C55-4015-AAF7-2F2024FB5EA5}"/>
              </a:ext>
            </a:extLst>
          </p:cNvPr>
          <p:cNvSpPr>
            <a:spLocks noGrp="1"/>
          </p:cNvSpPr>
          <p:nvPr>
            <p:ph type="sldNum" sz="quarter" idx="12"/>
          </p:nvPr>
        </p:nvSpPr>
        <p:spPr/>
        <p:txBody>
          <a:bodyPr/>
          <a:lstStyle/>
          <a:p>
            <a:fld id="{945DE137-1981-4A6E-942B-1AACE1746372}" type="slidenum">
              <a:rPr lang="en-US" smtClean="0"/>
              <a:t>11</a:t>
            </a:fld>
            <a:endParaRPr lang="en-US"/>
          </a:p>
        </p:txBody>
      </p:sp>
    </p:spTree>
    <p:extLst>
      <p:ext uri="{BB962C8B-B14F-4D97-AF65-F5344CB8AC3E}">
        <p14:creationId xmlns:p14="http://schemas.microsoft.com/office/powerpoint/2010/main" val="214440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E6DD-9624-4D2C-948B-2D5334C15649}"/>
              </a:ext>
            </a:extLst>
          </p:cNvPr>
          <p:cNvSpPr>
            <a:spLocks noGrp="1"/>
          </p:cNvSpPr>
          <p:nvPr>
            <p:ph type="title"/>
          </p:nvPr>
        </p:nvSpPr>
        <p:spPr/>
        <p:txBody>
          <a:bodyPr/>
          <a:lstStyle/>
          <a:p>
            <a:r>
              <a:rPr lang="en-US" dirty="0"/>
              <a:t>API Versioning</a:t>
            </a:r>
          </a:p>
        </p:txBody>
      </p:sp>
      <p:sp>
        <p:nvSpPr>
          <p:cNvPr id="3" name="Content Placeholder 2">
            <a:extLst>
              <a:ext uri="{FF2B5EF4-FFF2-40B4-BE49-F238E27FC236}">
                <a16:creationId xmlns:a16="http://schemas.microsoft.com/office/drawing/2014/main" id="{CE7AAE40-4F24-4552-8CA5-2A7DB4ACD6B4}"/>
              </a:ext>
            </a:extLst>
          </p:cNvPr>
          <p:cNvSpPr>
            <a:spLocks noGrp="1"/>
          </p:cNvSpPr>
          <p:nvPr>
            <p:ph idx="1"/>
          </p:nvPr>
        </p:nvSpPr>
        <p:spPr/>
        <p:txBody>
          <a:bodyPr/>
          <a:lstStyle/>
          <a:p>
            <a:r>
              <a:rPr lang="en-US" dirty="0"/>
              <a:t>It is common for multiple versions to be in production at the same time.</a:t>
            </a:r>
          </a:p>
          <a:p>
            <a:r>
              <a:rPr lang="en-US" dirty="0"/>
              <a:t>Customary to use an API proxy (</a:t>
            </a:r>
            <a:r>
              <a:rPr lang="en-US" dirty="0" err="1"/>
              <a:t>eg.</a:t>
            </a:r>
            <a:r>
              <a:rPr lang="en-US" dirty="0"/>
              <a:t> Nginx, </a:t>
            </a:r>
            <a:r>
              <a:rPr lang="en-US" dirty="0" err="1"/>
              <a:t>APIgee</a:t>
            </a:r>
            <a:r>
              <a:rPr lang="en-US" dirty="0"/>
              <a:t>, AWS API Gateway, Azure API Management) to route to the correct deployment based on the version specified in the request.</a:t>
            </a:r>
          </a:p>
          <a:p>
            <a:pPr marL="0" indent="0">
              <a:buNone/>
            </a:pPr>
            <a:endParaRPr lang="en-US" dirty="0"/>
          </a:p>
          <a:p>
            <a:pPr marL="0" indent="0">
              <a:buNone/>
            </a:pPr>
            <a:r>
              <a:rPr lang="en-US" dirty="0">
                <a:hlinkClick r:id="rId2"/>
              </a:rPr>
              <a:t>https://api.northwind.com/v1/customers</a:t>
            </a:r>
            <a:r>
              <a:rPr lang="en-US" dirty="0"/>
              <a:t> --&gt; </a:t>
            </a:r>
          </a:p>
          <a:p>
            <a:pPr marL="0" indent="0" algn="r">
              <a:buNone/>
            </a:pPr>
            <a:r>
              <a:rPr lang="en-US" dirty="0">
                <a:hlinkClick r:id="rId3"/>
              </a:rPr>
              <a:t>https://customers-v1.northwind.com/api</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4A6D20F-6641-4F83-97C0-87E498B7EC67}"/>
              </a:ext>
            </a:extLst>
          </p:cNvPr>
          <p:cNvSpPr>
            <a:spLocks noGrp="1"/>
          </p:cNvSpPr>
          <p:nvPr>
            <p:ph type="sldNum" sz="quarter" idx="12"/>
          </p:nvPr>
        </p:nvSpPr>
        <p:spPr/>
        <p:txBody>
          <a:bodyPr/>
          <a:lstStyle/>
          <a:p>
            <a:fld id="{945DE137-1981-4A6E-942B-1AACE1746372}" type="slidenum">
              <a:rPr lang="en-US" smtClean="0"/>
              <a:t>12</a:t>
            </a:fld>
            <a:endParaRPr lang="en-US"/>
          </a:p>
        </p:txBody>
      </p:sp>
      <p:sp>
        <p:nvSpPr>
          <p:cNvPr id="5" name="Callout: Up Arrow 4">
            <a:extLst>
              <a:ext uri="{FF2B5EF4-FFF2-40B4-BE49-F238E27FC236}">
                <a16:creationId xmlns:a16="http://schemas.microsoft.com/office/drawing/2014/main" id="{798B3A30-9DF7-4B89-953F-5CB54946CEF4}"/>
              </a:ext>
            </a:extLst>
          </p:cNvPr>
          <p:cNvSpPr/>
          <p:nvPr/>
        </p:nvSpPr>
        <p:spPr>
          <a:xfrm>
            <a:off x="1241713" y="5008419"/>
            <a:ext cx="2223655" cy="94499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facing</a:t>
            </a:r>
          </a:p>
        </p:txBody>
      </p:sp>
      <p:sp>
        <p:nvSpPr>
          <p:cNvPr id="6" name="Callout: Down Arrow 5">
            <a:extLst>
              <a:ext uri="{FF2B5EF4-FFF2-40B4-BE49-F238E27FC236}">
                <a16:creationId xmlns:a16="http://schemas.microsoft.com/office/drawing/2014/main" id="{C21D518F-EE0A-4F43-889D-C7CED6C46FAC}"/>
              </a:ext>
            </a:extLst>
          </p:cNvPr>
          <p:cNvSpPr/>
          <p:nvPr/>
        </p:nvSpPr>
        <p:spPr>
          <a:xfrm>
            <a:off x="8738755" y="4031673"/>
            <a:ext cx="2010641" cy="9144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URL</a:t>
            </a:r>
          </a:p>
        </p:txBody>
      </p:sp>
    </p:spTree>
    <p:extLst>
      <p:ext uri="{BB962C8B-B14F-4D97-AF65-F5344CB8AC3E}">
        <p14:creationId xmlns:p14="http://schemas.microsoft.com/office/powerpoint/2010/main" val="160955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EC244F-B439-4B3B-B4E6-408A28B6D642}"/>
              </a:ext>
            </a:extLst>
          </p:cNvPr>
          <p:cNvSpPr>
            <a:spLocks noGrp="1"/>
          </p:cNvSpPr>
          <p:nvPr>
            <p:ph type="title"/>
          </p:nvPr>
        </p:nvSpPr>
        <p:spPr/>
        <p:txBody>
          <a:bodyPr/>
          <a:lstStyle/>
          <a:p>
            <a:r>
              <a:rPr lang="en-US" dirty="0"/>
              <a:t>Error Handling Practices</a:t>
            </a:r>
          </a:p>
        </p:txBody>
      </p:sp>
      <p:sp>
        <p:nvSpPr>
          <p:cNvPr id="6" name="Text Placeholder 5">
            <a:extLst>
              <a:ext uri="{FF2B5EF4-FFF2-40B4-BE49-F238E27FC236}">
                <a16:creationId xmlns:a16="http://schemas.microsoft.com/office/drawing/2014/main" id="{532AAEFD-8218-438F-8183-090AF76109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4145CF-3D4F-4FDD-85A2-374FC777D443}"/>
              </a:ext>
            </a:extLst>
          </p:cNvPr>
          <p:cNvSpPr>
            <a:spLocks noGrp="1"/>
          </p:cNvSpPr>
          <p:nvPr>
            <p:ph type="sldNum" sz="quarter" idx="12"/>
          </p:nvPr>
        </p:nvSpPr>
        <p:spPr/>
        <p:txBody>
          <a:bodyPr/>
          <a:lstStyle/>
          <a:p>
            <a:fld id="{945DE137-1981-4A6E-942B-1AACE1746372}" type="slidenum">
              <a:rPr lang="en-US" smtClean="0"/>
              <a:t>13</a:t>
            </a:fld>
            <a:endParaRPr lang="en-US"/>
          </a:p>
        </p:txBody>
      </p:sp>
    </p:spTree>
    <p:extLst>
      <p:ext uri="{BB962C8B-B14F-4D97-AF65-F5344CB8AC3E}">
        <p14:creationId xmlns:p14="http://schemas.microsoft.com/office/powerpoint/2010/main" val="80330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D586A6-8212-46B2-92A8-FFB6E7352A62}"/>
              </a:ext>
            </a:extLst>
          </p:cNvPr>
          <p:cNvSpPr>
            <a:spLocks noGrp="1"/>
          </p:cNvSpPr>
          <p:nvPr>
            <p:ph type="title"/>
          </p:nvPr>
        </p:nvSpPr>
        <p:spPr/>
        <p:txBody>
          <a:bodyPr/>
          <a:lstStyle/>
          <a:p>
            <a:r>
              <a:rPr lang="en-US" dirty="0"/>
              <a:t>Representing Errors in </a:t>
            </a:r>
            <a:r>
              <a:rPr lang="en-US" dirty="0" err="1"/>
              <a:t>ReST</a:t>
            </a:r>
            <a:endParaRPr lang="en-US" dirty="0"/>
          </a:p>
        </p:txBody>
      </p:sp>
      <p:sp>
        <p:nvSpPr>
          <p:cNvPr id="6" name="Content Placeholder 5">
            <a:extLst>
              <a:ext uri="{FF2B5EF4-FFF2-40B4-BE49-F238E27FC236}">
                <a16:creationId xmlns:a16="http://schemas.microsoft.com/office/drawing/2014/main" id="{13CD291E-FBB8-4BA2-951A-98E424D7B6E0}"/>
              </a:ext>
            </a:extLst>
          </p:cNvPr>
          <p:cNvSpPr>
            <a:spLocks noGrp="1"/>
          </p:cNvSpPr>
          <p:nvPr>
            <p:ph idx="1"/>
          </p:nvPr>
        </p:nvSpPr>
        <p:spPr/>
        <p:txBody>
          <a:bodyPr/>
          <a:lstStyle/>
          <a:p>
            <a:r>
              <a:rPr lang="en-US" dirty="0"/>
              <a:t>Error condition responses </a:t>
            </a:r>
            <a:r>
              <a:rPr lang="en-US" b="1" i="1" dirty="0"/>
              <a:t>should</a:t>
            </a:r>
            <a:r>
              <a:rPr lang="en-US" dirty="0"/>
              <a:t> leverage appropriate HTTP status codes.</a:t>
            </a:r>
          </a:p>
          <a:p>
            <a:r>
              <a:rPr lang="en-US" dirty="0"/>
              <a:t>Responses </a:t>
            </a:r>
            <a:r>
              <a:rPr lang="en-US" b="1" i="1" dirty="0"/>
              <a:t>should not</a:t>
            </a:r>
            <a:r>
              <a:rPr lang="en-US" b="1" dirty="0"/>
              <a:t> </a:t>
            </a:r>
            <a:r>
              <a:rPr lang="en-US" dirty="0"/>
              <a:t>reveal implementation details.</a:t>
            </a:r>
          </a:p>
          <a:p>
            <a:r>
              <a:rPr lang="en-US" dirty="0"/>
              <a:t>Responses </a:t>
            </a:r>
            <a:r>
              <a:rPr lang="en-US" b="1" i="1" dirty="0"/>
              <a:t>should</a:t>
            </a:r>
            <a:r>
              <a:rPr lang="en-US" dirty="0"/>
              <a:t> contain meaningful messages about what went wrong and information on correcting the error if appropriate.</a:t>
            </a:r>
          </a:p>
          <a:p>
            <a:r>
              <a:rPr lang="en-US" dirty="0"/>
              <a:t>Responses </a:t>
            </a:r>
            <a:r>
              <a:rPr lang="en-US" b="1" i="1" dirty="0"/>
              <a:t>should</a:t>
            </a:r>
            <a:r>
              <a:rPr lang="en-US" dirty="0"/>
              <a:t> be consistent.</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19954B0-EAF7-46DD-897A-410DF4E397A1}"/>
              </a:ext>
            </a:extLst>
          </p:cNvPr>
          <p:cNvSpPr>
            <a:spLocks noGrp="1"/>
          </p:cNvSpPr>
          <p:nvPr>
            <p:ph type="sldNum" sz="quarter" idx="12"/>
          </p:nvPr>
        </p:nvSpPr>
        <p:spPr/>
        <p:txBody>
          <a:bodyPr/>
          <a:lstStyle/>
          <a:p>
            <a:fld id="{945DE137-1981-4A6E-942B-1AACE1746372}" type="slidenum">
              <a:rPr lang="en-US" smtClean="0"/>
              <a:t>14</a:t>
            </a:fld>
            <a:endParaRPr lang="en-US"/>
          </a:p>
        </p:txBody>
      </p:sp>
    </p:spTree>
    <p:extLst>
      <p:ext uri="{BB962C8B-B14F-4D97-AF65-F5344CB8AC3E}">
        <p14:creationId xmlns:p14="http://schemas.microsoft.com/office/powerpoint/2010/main" val="199621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C449-0A03-4F5D-86E4-107EA0D10C94}"/>
              </a:ext>
            </a:extLst>
          </p:cNvPr>
          <p:cNvSpPr>
            <a:spLocks noGrp="1"/>
          </p:cNvSpPr>
          <p:nvPr>
            <p:ph type="title"/>
          </p:nvPr>
        </p:nvSpPr>
        <p:spPr/>
        <p:txBody>
          <a:bodyPr/>
          <a:lstStyle/>
          <a:p>
            <a:r>
              <a:rPr lang="en-US" dirty="0"/>
              <a:t>HTTP Response Codes for Errors</a:t>
            </a:r>
          </a:p>
        </p:txBody>
      </p:sp>
      <p:graphicFrame>
        <p:nvGraphicFramePr>
          <p:cNvPr id="5" name="Table 5">
            <a:extLst>
              <a:ext uri="{FF2B5EF4-FFF2-40B4-BE49-F238E27FC236}">
                <a16:creationId xmlns:a16="http://schemas.microsoft.com/office/drawing/2014/main" id="{C6BCAF6C-EE12-4CCA-AAE3-A793B8A4E840}"/>
              </a:ext>
            </a:extLst>
          </p:cNvPr>
          <p:cNvGraphicFramePr>
            <a:graphicFrameLocks noGrp="1"/>
          </p:cNvGraphicFramePr>
          <p:nvPr>
            <p:ph idx="1"/>
          </p:nvPr>
        </p:nvGraphicFramePr>
        <p:xfrm>
          <a:off x="838200" y="1825625"/>
          <a:ext cx="10515597" cy="3108960"/>
        </p:xfrm>
        <a:graphic>
          <a:graphicData uri="http://schemas.openxmlformats.org/drawingml/2006/table">
            <a:tbl>
              <a:tblPr firstRow="1" bandRow="1">
                <a:tableStyleId>{5C22544A-7EE6-4342-B048-85BDC9FD1C3A}</a:tableStyleId>
              </a:tblPr>
              <a:tblGrid>
                <a:gridCol w="1021702">
                  <a:extLst>
                    <a:ext uri="{9D8B030D-6E8A-4147-A177-3AD203B41FA5}">
                      <a16:colId xmlns:a16="http://schemas.microsoft.com/office/drawing/2014/main" val="1933853937"/>
                    </a:ext>
                  </a:extLst>
                </a:gridCol>
                <a:gridCol w="2880049">
                  <a:extLst>
                    <a:ext uri="{9D8B030D-6E8A-4147-A177-3AD203B41FA5}">
                      <a16:colId xmlns:a16="http://schemas.microsoft.com/office/drawing/2014/main" val="3728049657"/>
                    </a:ext>
                  </a:extLst>
                </a:gridCol>
                <a:gridCol w="6613846">
                  <a:extLst>
                    <a:ext uri="{9D8B030D-6E8A-4147-A177-3AD203B41FA5}">
                      <a16:colId xmlns:a16="http://schemas.microsoft.com/office/drawing/2014/main" val="1857688841"/>
                    </a:ext>
                  </a:extLst>
                </a:gridCol>
              </a:tblGrid>
              <a:tr h="370840">
                <a:tc>
                  <a:txBody>
                    <a:bodyPr/>
                    <a:lstStyle/>
                    <a:p>
                      <a:r>
                        <a:rPr lang="en-US" sz="2400" dirty="0"/>
                        <a:t>Status Code</a:t>
                      </a:r>
                    </a:p>
                  </a:txBody>
                  <a:tcPr anchor="ctr"/>
                </a:tc>
                <a:tc>
                  <a:txBody>
                    <a:bodyPr/>
                    <a:lstStyle/>
                    <a:p>
                      <a:r>
                        <a:rPr lang="en-US" sz="2400" dirty="0"/>
                        <a:t>Status Reason</a:t>
                      </a:r>
                    </a:p>
                  </a:txBody>
                  <a:tcPr anchor="ctr"/>
                </a:tc>
                <a:tc>
                  <a:txBody>
                    <a:bodyPr/>
                    <a:lstStyle/>
                    <a:p>
                      <a:r>
                        <a:rPr lang="en-US" sz="2400" dirty="0"/>
                        <a:t>Use-Case</a:t>
                      </a:r>
                    </a:p>
                  </a:txBody>
                  <a:tcPr anchor="ctr"/>
                </a:tc>
                <a:extLst>
                  <a:ext uri="{0D108BD9-81ED-4DB2-BD59-A6C34878D82A}">
                    <a16:rowId xmlns:a16="http://schemas.microsoft.com/office/drawing/2014/main" val="2610484121"/>
                  </a:ext>
                </a:extLst>
              </a:tr>
              <a:tr h="370840">
                <a:tc>
                  <a:txBody>
                    <a:bodyPr/>
                    <a:lstStyle/>
                    <a:p>
                      <a:r>
                        <a:rPr lang="en-US" sz="2400" dirty="0"/>
                        <a:t>400</a:t>
                      </a:r>
                    </a:p>
                  </a:txBody>
                  <a:tcPr/>
                </a:tc>
                <a:tc>
                  <a:txBody>
                    <a:bodyPr/>
                    <a:lstStyle/>
                    <a:p>
                      <a:r>
                        <a:rPr lang="en-US" sz="2400" dirty="0"/>
                        <a:t>Bad Request</a:t>
                      </a:r>
                    </a:p>
                  </a:txBody>
                  <a:tcPr/>
                </a:tc>
                <a:tc>
                  <a:txBody>
                    <a:bodyPr/>
                    <a:lstStyle/>
                    <a:p>
                      <a:r>
                        <a:rPr lang="en-US" sz="2400" dirty="0"/>
                        <a:t>Malformed request (POST,PUT) (C,U)</a:t>
                      </a:r>
                    </a:p>
                  </a:txBody>
                  <a:tcPr/>
                </a:tc>
                <a:extLst>
                  <a:ext uri="{0D108BD9-81ED-4DB2-BD59-A6C34878D82A}">
                    <a16:rowId xmlns:a16="http://schemas.microsoft.com/office/drawing/2014/main" val="3001812722"/>
                  </a:ext>
                </a:extLst>
              </a:tr>
              <a:tr h="370840">
                <a:tc>
                  <a:txBody>
                    <a:bodyPr/>
                    <a:lstStyle/>
                    <a:p>
                      <a:r>
                        <a:rPr lang="en-US" sz="2400" dirty="0"/>
                        <a:t>422</a:t>
                      </a:r>
                    </a:p>
                  </a:txBody>
                  <a:tcPr/>
                </a:tc>
                <a:tc>
                  <a:txBody>
                    <a:bodyPr/>
                    <a:lstStyle/>
                    <a:p>
                      <a:r>
                        <a:rPr lang="en-US" sz="2400" dirty="0"/>
                        <a:t>Unprocessable Entity</a:t>
                      </a:r>
                    </a:p>
                  </a:txBody>
                  <a:tcPr/>
                </a:tc>
                <a:tc>
                  <a:txBody>
                    <a:bodyPr/>
                    <a:lstStyle/>
                    <a:p>
                      <a:r>
                        <a:rPr lang="en-US" sz="2400" dirty="0"/>
                        <a:t>Entity fails field validation rules (POST, PUT) (C,U)</a:t>
                      </a:r>
                    </a:p>
                  </a:txBody>
                  <a:tcPr/>
                </a:tc>
                <a:extLst>
                  <a:ext uri="{0D108BD9-81ED-4DB2-BD59-A6C34878D82A}">
                    <a16:rowId xmlns:a16="http://schemas.microsoft.com/office/drawing/2014/main" val="3645666815"/>
                  </a:ext>
                </a:extLst>
              </a:tr>
              <a:tr h="370840">
                <a:tc>
                  <a:txBody>
                    <a:bodyPr/>
                    <a:lstStyle/>
                    <a:p>
                      <a:r>
                        <a:rPr lang="en-US" sz="2400" dirty="0"/>
                        <a:t>404</a:t>
                      </a:r>
                    </a:p>
                  </a:txBody>
                  <a:tcPr/>
                </a:tc>
                <a:tc>
                  <a:txBody>
                    <a:bodyPr/>
                    <a:lstStyle/>
                    <a:p>
                      <a:r>
                        <a:rPr lang="en-US" sz="2400" dirty="0"/>
                        <a:t>Not Found</a:t>
                      </a:r>
                    </a:p>
                  </a:txBody>
                  <a:tcPr/>
                </a:tc>
                <a:tc>
                  <a:txBody>
                    <a:bodyPr/>
                    <a:lstStyle/>
                    <a:p>
                      <a:r>
                        <a:rPr lang="en-US" sz="2400" dirty="0"/>
                        <a:t>The resource doesn’t exist (GET, PUT) (R,U)</a:t>
                      </a:r>
                    </a:p>
                  </a:txBody>
                  <a:tcPr/>
                </a:tc>
                <a:extLst>
                  <a:ext uri="{0D108BD9-81ED-4DB2-BD59-A6C34878D82A}">
                    <a16:rowId xmlns:a16="http://schemas.microsoft.com/office/drawing/2014/main" val="2391702087"/>
                  </a:ext>
                </a:extLst>
              </a:tr>
              <a:tr h="370840">
                <a:tc>
                  <a:txBody>
                    <a:bodyPr/>
                    <a:lstStyle/>
                    <a:p>
                      <a:r>
                        <a:rPr lang="en-US" sz="2400" dirty="0"/>
                        <a:t>409</a:t>
                      </a:r>
                    </a:p>
                  </a:txBody>
                  <a:tcPr/>
                </a:tc>
                <a:tc>
                  <a:txBody>
                    <a:bodyPr/>
                    <a:lstStyle/>
                    <a:p>
                      <a:r>
                        <a:rPr lang="en-US" sz="2400" dirty="0"/>
                        <a:t>Conflict</a:t>
                      </a:r>
                    </a:p>
                  </a:txBody>
                  <a:tcPr/>
                </a:tc>
                <a:tc>
                  <a:txBody>
                    <a:bodyPr/>
                    <a:lstStyle/>
                    <a:p>
                      <a:r>
                        <a:rPr lang="en-US" sz="2400" dirty="0"/>
                        <a:t>Entity version conflict on update (PUT) (U)</a:t>
                      </a:r>
                    </a:p>
                  </a:txBody>
                  <a:tcPr/>
                </a:tc>
                <a:extLst>
                  <a:ext uri="{0D108BD9-81ED-4DB2-BD59-A6C34878D82A}">
                    <a16:rowId xmlns:a16="http://schemas.microsoft.com/office/drawing/2014/main" val="1984148964"/>
                  </a:ext>
                </a:extLst>
              </a:tr>
              <a:tr h="370840">
                <a:tc>
                  <a:txBody>
                    <a:bodyPr/>
                    <a:lstStyle/>
                    <a:p>
                      <a:r>
                        <a:rPr lang="en-US" sz="2400" dirty="0"/>
                        <a:t>500</a:t>
                      </a:r>
                    </a:p>
                  </a:txBody>
                  <a:tcPr/>
                </a:tc>
                <a:tc>
                  <a:txBody>
                    <a:bodyPr/>
                    <a:lstStyle/>
                    <a:p>
                      <a:r>
                        <a:rPr lang="en-US" sz="2400" dirty="0"/>
                        <a:t>Internal Server Error</a:t>
                      </a:r>
                    </a:p>
                  </a:txBody>
                  <a:tcPr/>
                </a:tc>
                <a:tc>
                  <a:txBody>
                    <a:bodyPr/>
                    <a:lstStyle/>
                    <a:p>
                      <a:r>
                        <a:rPr lang="en-US" sz="2400" dirty="0"/>
                        <a:t>Server-side exception</a:t>
                      </a:r>
                    </a:p>
                  </a:txBody>
                  <a:tcPr/>
                </a:tc>
                <a:extLst>
                  <a:ext uri="{0D108BD9-81ED-4DB2-BD59-A6C34878D82A}">
                    <a16:rowId xmlns:a16="http://schemas.microsoft.com/office/drawing/2014/main" val="898114482"/>
                  </a:ext>
                </a:extLst>
              </a:tr>
            </a:tbl>
          </a:graphicData>
        </a:graphic>
      </p:graphicFrame>
      <p:sp>
        <p:nvSpPr>
          <p:cNvPr id="4" name="Slide Number Placeholder 3">
            <a:extLst>
              <a:ext uri="{FF2B5EF4-FFF2-40B4-BE49-F238E27FC236}">
                <a16:creationId xmlns:a16="http://schemas.microsoft.com/office/drawing/2014/main" id="{879F1FCD-E195-47F6-9728-AF848284830D}"/>
              </a:ext>
            </a:extLst>
          </p:cNvPr>
          <p:cNvSpPr>
            <a:spLocks noGrp="1"/>
          </p:cNvSpPr>
          <p:nvPr>
            <p:ph type="sldNum" sz="quarter" idx="12"/>
          </p:nvPr>
        </p:nvSpPr>
        <p:spPr/>
        <p:txBody>
          <a:bodyPr/>
          <a:lstStyle/>
          <a:p>
            <a:fld id="{945DE137-1981-4A6E-942B-1AACE1746372}" type="slidenum">
              <a:rPr lang="en-US" smtClean="0"/>
              <a:t>15</a:t>
            </a:fld>
            <a:endParaRPr lang="en-US"/>
          </a:p>
        </p:txBody>
      </p:sp>
    </p:spTree>
    <p:extLst>
      <p:ext uri="{BB962C8B-B14F-4D97-AF65-F5344CB8AC3E}">
        <p14:creationId xmlns:p14="http://schemas.microsoft.com/office/powerpoint/2010/main" val="292947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58A8-A9E7-4524-9F32-5838BBF3A1CF}"/>
              </a:ext>
            </a:extLst>
          </p:cNvPr>
          <p:cNvSpPr>
            <a:spLocks noGrp="1"/>
          </p:cNvSpPr>
          <p:nvPr>
            <p:ph type="title"/>
          </p:nvPr>
        </p:nvSpPr>
        <p:spPr/>
        <p:txBody>
          <a:bodyPr/>
          <a:lstStyle/>
          <a:p>
            <a:r>
              <a:rPr lang="en-US" dirty="0"/>
              <a:t>Error Responses in Spring</a:t>
            </a:r>
          </a:p>
        </p:txBody>
      </p:sp>
      <p:sp>
        <p:nvSpPr>
          <p:cNvPr id="3" name="Content Placeholder 2">
            <a:extLst>
              <a:ext uri="{FF2B5EF4-FFF2-40B4-BE49-F238E27FC236}">
                <a16:creationId xmlns:a16="http://schemas.microsoft.com/office/drawing/2014/main" id="{3375AB0A-DB21-4714-AAB0-539B3F1D71EE}"/>
              </a:ext>
            </a:extLst>
          </p:cNvPr>
          <p:cNvSpPr>
            <a:spLocks noGrp="1"/>
          </p:cNvSpPr>
          <p:nvPr>
            <p:ph idx="1"/>
          </p:nvPr>
        </p:nvSpPr>
        <p:spPr/>
        <p:txBody>
          <a:bodyPr/>
          <a:lstStyle/>
          <a:p>
            <a:r>
              <a:rPr lang="en-US" dirty="0"/>
              <a:t>Spring MVC Rest response can return stack traces and other implementation details—BAD PRACTICE</a:t>
            </a:r>
          </a:p>
          <a:p>
            <a:r>
              <a:rPr lang="en-US" dirty="0"/>
              <a:t>Exceptions and Stack traces can be disabled (the default) using application properties:</a:t>
            </a:r>
          </a:p>
          <a:p>
            <a:endParaRPr lang="en-US" dirty="0"/>
          </a:p>
          <a:p>
            <a:endParaRPr lang="en-US" dirty="0"/>
          </a:p>
          <a:p>
            <a:r>
              <a:rPr lang="en-US" dirty="0"/>
              <a:t>Or enabled for development:</a:t>
            </a:r>
          </a:p>
          <a:p>
            <a:pPr lvl="1"/>
            <a:endParaRPr lang="en-US" dirty="0"/>
          </a:p>
        </p:txBody>
      </p:sp>
      <p:sp>
        <p:nvSpPr>
          <p:cNvPr id="4" name="Slide Number Placeholder 3">
            <a:extLst>
              <a:ext uri="{FF2B5EF4-FFF2-40B4-BE49-F238E27FC236}">
                <a16:creationId xmlns:a16="http://schemas.microsoft.com/office/drawing/2014/main" id="{EC87F305-B781-4A97-8120-44684D68C43D}"/>
              </a:ext>
            </a:extLst>
          </p:cNvPr>
          <p:cNvSpPr>
            <a:spLocks noGrp="1"/>
          </p:cNvSpPr>
          <p:nvPr>
            <p:ph type="sldNum" sz="quarter" idx="12"/>
          </p:nvPr>
        </p:nvSpPr>
        <p:spPr/>
        <p:txBody>
          <a:bodyPr/>
          <a:lstStyle/>
          <a:p>
            <a:fld id="{945DE137-1981-4A6E-942B-1AACE1746372}" type="slidenum">
              <a:rPr lang="en-US" smtClean="0"/>
              <a:t>16</a:t>
            </a:fld>
            <a:endParaRPr lang="en-US"/>
          </a:p>
        </p:txBody>
      </p:sp>
      <p:sp>
        <p:nvSpPr>
          <p:cNvPr id="5" name="Rectangle 1">
            <a:extLst>
              <a:ext uri="{FF2B5EF4-FFF2-40B4-BE49-F238E27FC236}">
                <a16:creationId xmlns:a16="http://schemas.microsoft.com/office/drawing/2014/main" id="{D4BE3DAD-80F0-42FE-A150-EA22E5AB1F21}"/>
              </a:ext>
            </a:extLst>
          </p:cNvPr>
          <p:cNvSpPr>
            <a:spLocks noChangeArrowheads="1"/>
          </p:cNvSpPr>
          <p:nvPr/>
        </p:nvSpPr>
        <p:spPr bwMode="auto">
          <a:xfrm>
            <a:off x="1618936" y="3682998"/>
            <a:ext cx="745760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0080"/>
                </a:solidFill>
                <a:effectLst/>
                <a:latin typeface="Consolas" panose="020B0609020204030204" pitchFamily="49" charset="0"/>
              </a:rPr>
              <a:t>server.error.include-stacktrace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a:ln>
                  <a:noFill/>
                </a:ln>
                <a:solidFill>
                  <a:srgbClr val="008000"/>
                </a:solidFill>
                <a:effectLst/>
                <a:latin typeface="Consolas" panose="020B0609020204030204" pitchFamily="49" charset="0"/>
              </a:rPr>
              <a:t>never</a:t>
            </a:r>
            <a:br>
              <a:rPr kumimoji="0" lang="en-US" altLang="en-US" sz="2400" b="1" i="0" u="none" strike="noStrike" cap="none" normalizeH="0" baseline="0" dirty="0">
                <a:ln>
                  <a:noFill/>
                </a:ln>
                <a:solidFill>
                  <a:srgbClr val="008000"/>
                </a:solidFill>
                <a:effectLst/>
                <a:latin typeface="Consolas" panose="020B0609020204030204" pitchFamily="49" charset="0"/>
              </a:rPr>
            </a:br>
            <a:r>
              <a:rPr kumimoji="0" lang="en-US" altLang="en-US" sz="2400" b="1" i="0" u="none" strike="noStrike" cap="none" normalizeH="0" baseline="0" dirty="0" err="1">
                <a:ln>
                  <a:noFill/>
                </a:ln>
                <a:solidFill>
                  <a:srgbClr val="000080"/>
                </a:solidFill>
                <a:effectLst/>
                <a:latin typeface="Consolas" panose="020B0609020204030204" pitchFamily="49" charset="0"/>
              </a:rPr>
              <a:t>server.error.include</a:t>
            </a:r>
            <a:r>
              <a:rPr kumimoji="0" lang="en-US" altLang="en-US" sz="2400" b="1" i="0" u="none" strike="noStrike" cap="none" normalizeH="0" baseline="0" dirty="0">
                <a:ln>
                  <a:noFill/>
                </a:ln>
                <a:solidFill>
                  <a:srgbClr val="000080"/>
                </a:solidFill>
                <a:effectLst/>
                <a:latin typeface="Consolas" panose="020B0609020204030204" pitchFamily="49" charset="0"/>
              </a:rPr>
              <a:t>-exception</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a:ln>
                  <a:noFill/>
                </a:ln>
                <a:solidFill>
                  <a:srgbClr val="008000"/>
                </a:solidFill>
                <a:effectLst/>
                <a:latin typeface="Consolas" panose="020B0609020204030204" pitchFamily="49" charset="0"/>
              </a:rPr>
              <a:t>false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EEE76F2-BC0E-4FD3-901A-196C52A51EEC}"/>
              </a:ext>
            </a:extLst>
          </p:cNvPr>
          <p:cNvSpPr>
            <a:spLocks noChangeArrowheads="1"/>
          </p:cNvSpPr>
          <p:nvPr/>
        </p:nvSpPr>
        <p:spPr bwMode="auto">
          <a:xfrm>
            <a:off x="1618935" y="5147904"/>
            <a:ext cx="745760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0080"/>
                </a:solidFill>
                <a:effectLst/>
                <a:latin typeface="Consolas" panose="020B0609020204030204" pitchFamily="49" charset="0"/>
              </a:rPr>
              <a:t>server.error.include-stacktrace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a:ln>
                  <a:noFill/>
                </a:ln>
                <a:solidFill>
                  <a:srgbClr val="008000"/>
                </a:solidFill>
                <a:effectLst/>
                <a:latin typeface="Consolas" panose="020B0609020204030204" pitchFamily="49" charset="0"/>
              </a:rPr>
              <a:t>always</a:t>
            </a:r>
            <a:br>
              <a:rPr kumimoji="0" lang="en-US" altLang="en-US" sz="2400" b="1" i="0" u="none" strike="noStrike" cap="none" normalizeH="0" baseline="0" dirty="0">
                <a:ln>
                  <a:noFill/>
                </a:ln>
                <a:solidFill>
                  <a:srgbClr val="008000"/>
                </a:solidFill>
                <a:effectLst/>
                <a:latin typeface="Consolas" panose="020B0609020204030204" pitchFamily="49" charset="0"/>
              </a:rPr>
            </a:br>
            <a:r>
              <a:rPr kumimoji="0" lang="en-US" altLang="en-US" sz="2400" b="1" i="0" u="none" strike="noStrike" cap="none" normalizeH="0" baseline="0" dirty="0" err="1">
                <a:ln>
                  <a:noFill/>
                </a:ln>
                <a:solidFill>
                  <a:srgbClr val="000080"/>
                </a:solidFill>
                <a:effectLst/>
                <a:latin typeface="Consolas" panose="020B0609020204030204" pitchFamily="49" charset="0"/>
              </a:rPr>
              <a:t>server.error.include</a:t>
            </a:r>
            <a:r>
              <a:rPr kumimoji="0" lang="en-US" altLang="en-US" sz="2400" b="1" i="0" u="none" strike="noStrike" cap="none" normalizeH="0" baseline="0" dirty="0">
                <a:ln>
                  <a:noFill/>
                </a:ln>
                <a:solidFill>
                  <a:srgbClr val="000080"/>
                </a:solidFill>
                <a:effectLst/>
                <a:latin typeface="Consolas" panose="020B0609020204030204" pitchFamily="49" charset="0"/>
              </a:rPr>
              <a:t>-exception</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lang="en-US" altLang="en-US" sz="2400" b="1" dirty="0">
                <a:solidFill>
                  <a:srgbClr val="008000"/>
                </a:solidFill>
                <a:latin typeface="Consolas" panose="020B0609020204030204" pitchFamily="49" charset="0"/>
              </a:rPr>
              <a:t>true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421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1782157-FC6F-4034-964C-4425DC8562B3}"/>
              </a:ext>
            </a:extLst>
          </p:cNvPr>
          <p:cNvSpPr>
            <a:spLocks noGrp="1"/>
          </p:cNvSpPr>
          <p:nvPr>
            <p:ph type="title"/>
          </p:nvPr>
        </p:nvSpPr>
        <p:spPr/>
        <p:txBody>
          <a:bodyPr/>
          <a:lstStyle/>
          <a:p>
            <a:r>
              <a:rPr lang="en-US" dirty="0"/>
              <a:t>Spring and Spring MVC</a:t>
            </a:r>
          </a:p>
        </p:txBody>
      </p:sp>
      <p:sp>
        <p:nvSpPr>
          <p:cNvPr id="8" name="Text Placeholder 7">
            <a:extLst>
              <a:ext uri="{FF2B5EF4-FFF2-40B4-BE49-F238E27FC236}">
                <a16:creationId xmlns:a16="http://schemas.microsoft.com/office/drawing/2014/main" id="{3623ADE8-40AD-4608-B5C4-90EA5CEEB5B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472FF9-07EB-4AEA-A6E6-F8D156320D45}"/>
              </a:ext>
            </a:extLst>
          </p:cNvPr>
          <p:cNvSpPr>
            <a:spLocks noGrp="1"/>
          </p:cNvSpPr>
          <p:nvPr>
            <p:ph type="sldNum" sz="quarter" idx="12"/>
          </p:nvPr>
        </p:nvSpPr>
        <p:spPr/>
        <p:txBody>
          <a:bodyPr/>
          <a:lstStyle/>
          <a:p>
            <a:fld id="{945DE137-1981-4A6E-942B-1AACE1746372}" type="slidenum">
              <a:rPr lang="en-US" smtClean="0"/>
              <a:t>17</a:t>
            </a:fld>
            <a:endParaRPr lang="en-US"/>
          </a:p>
        </p:txBody>
      </p:sp>
    </p:spTree>
    <p:extLst>
      <p:ext uri="{BB962C8B-B14F-4D97-AF65-F5344CB8AC3E}">
        <p14:creationId xmlns:p14="http://schemas.microsoft.com/office/powerpoint/2010/main" val="4069299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17C0E9-BF8C-4DBB-B592-E2E6EFD5B79E}"/>
              </a:ext>
            </a:extLst>
          </p:cNvPr>
          <p:cNvSpPr>
            <a:spLocks noGrp="1"/>
          </p:cNvSpPr>
          <p:nvPr>
            <p:ph type="title"/>
          </p:nvPr>
        </p:nvSpPr>
        <p:spPr/>
        <p:txBody>
          <a:bodyPr/>
          <a:lstStyle/>
          <a:p>
            <a:r>
              <a:rPr lang="en-US" dirty="0"/>
              <a:t>Spring Framework (https://spring.io)</a:t>
            </a:r>
          </a:p>
        </p:txBody>
      </p:sp>
      <p:sp>
        <p:nvSpPr>
          <p:cNvPr id="6" name="Content Placeholder 5">
            <a:extLst>
              <a:ext uri="{FF2B5EF4-FFF2-40B4-BE49-F238E27FC236}">
                <a16:creationId xmlns:a16="http://schemas.microsoft.com/office/drawing/2014/main" id="{4C933E7C-CA7F-410F-A9BA-DBF6BE1BBA47}"/>
              </a:ext>
            </a:extLst>
          </p:cNvPr>
          <p:cNvSpPr>
            <a:spLocks noGrp="1"/>
          </p:cNvSpPr>
          <p:nvPr>
            <p:ph idx="1"/>
          </p:nvPr>
        </p:nvSpPr>
        <p:spPr/>
        <p:txBody>
          <a:bodyPr>
            <a:normAutofit fontScale="92500" lnSpcReduction="20000"/>
          </a:bodyPr>
          <a:lstStyle/>
          <a:p>
            <a:r>
              <a:rPr lang="en-US" dirty="0"/>
              <a:t>A Java platform that provides comprehensive infrastructure support for developing Java applications. </a:t>
            </a:r>
          </a:p>
          <a:p>
            <a:r>
              <a:rPr lang="en-US" dirty="0"/>
              <a:t>Handles the infrastructure so you can focus on your application.</a:t>
            </a:r>
          </a:p>
          <a:p>
            <a:r>
              <a:rPr lang="en-US" dirty="0"/>
              <a:t>Enables you to build applications from “plain old Java objects” (POJOs) and to apply enterprise services non-invasively to POJOs. </a:t>
            </a:r>
          </a:p>
          <a:p>
            <a:r>
              <a:rPr lang="en-US" dirty="0"/>
              <a:t>Examples of how you, as an application developer, can use the Spring platform advantage:</a:t>
            </a:r>
          </a:p>
          <a:p>
            <a:pPr lvl="1"/>
            <a:r>
              <a:rPr lang="en-US" dirty="0"/>
              <a:t>Make a Java method execute in a database transaction without having to deal with transaction APIs.</a:t>
            </a:r>
          </a:p>
          <a:p>
            <a:pPr lvl="1"/>
            <a:r>
              <a:rPr lang="en-US" dirty="0"/>
              <a:t>Make a local Java method a remote procedure without having to deal with remote APIs.</a:t>
            </a:r>
          </a:p>
          <a:p>
            <a:pPr lvl="1"/>
            <a:r>
              <a:rPr lang="en-US" dirty="0"/>
              <a:t>Make a local Java method a management operation without having to deal with JMX APIs.</a:t>
            </a:r>
          </a:p>
          <a:p>
            <a:pPr lvl="1"/>
            <a:r>
              <a:rPr lang="en-US" dirty="0"/>
              <a:t>Make a local Java method a message handler without having to deal with JMS APIs.</a:t>
            </a:r>
          </a:p>
        </p:txBody>
      </p:sp>
      <p:sp>
        <p:nvSpPr>
          <p:cNvPr id="4" name="Slide Number Placeholder 3">
            <a:extLst>
              <a:ext uri="{FF2B5EF4-FFF2-40B4-BE49-F238E27FC236}">
                <a16:creationId xmlns:a16="http://schemas.microsoft.com/office/drawing/2014/main" id="{835D6431-E187-43DE-AC63-A4EFD20488E7}"/>
              </a:ext>
            </a:extLst>
          </p:cNvPr>
          <p:cNvSpPr>
            <a:spLocks noGrp="1"/>
          </p:cNvSpPr>
          <p:nvPr>
            <p:ph type="sldNum" sz="quarter" idx="12"/>
          </p:nvPr>
        </p:nvSpPr>
        <p:spPr/>
        <p:txBody>
          <a:bodyPr/>
          <a:lstStyle/>
          <a:p>
            <a:fld id="{945DE137-1981-4A6E-942B-1AACE1746372}" type="slidenum">
              <a:rPr lang="en-US" smtClean="0"/>
              <a:t>18</a:t>
            </a:fld>
            <a:endParaRPr lang="en-US"/>
          </a:p>
        </p:txBody>
      </p:sp>
    </p:spTree>
    <p:extLst>
      <p:ext uri="{BB962C8B-B14F-4D97-AF65-F5344CB8AC3E}">
        <p14:creationId xmlns:p14="http://schemas.microsoft.com/office/powerpoint/2010/main" val="3658819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A9EE-D11C-4C0B-A4EE-E853D63BC314}"/>
              </a:ext>
            </a:extLst>
          </p:cNvPr>
          <p:cNvSpPr>
            <a:spLocks noGrp="1"/>
          </p:cNvSpPr>
          <p:nvPr>
            <p:ph type="title"/>
          </p:nvPr>
        </p:nvSpPr>
        <p:spPr/>
        <p:txBody>
          <a:bodyPr/>
          <a:lstStyle/>
          <a:p>
            <a:r>
              <a:rPr lang="en-US" dirty="0"/>
              <a:t>MVC: Model-View-Controller Pattern</a:t>
            </a:r>
          </a:p>
        </p:txBody>
      </p:sp>
      <p:sp>
        <p:nvSpPr>
          <p:cNvPr id="3" name="Content Placeholder 2">
            <a:extLst>
              <a:ext uri="{FF2B5EF4-FFF2-40B4-BE49-F238E27FC236}">
                <a16:creationId xmlns:a16="http://schemas.microsoft.com/office/drawing/2014/main" id="{8ECE1ACA-01FD-4358-ACAD-AFDA3DE8C14B}"/>
              </a:ext>
            </a:extLst>
          </p:cNvPr>
          <p:cNvSpPr>
            <a:spLocks noGrp="1"/>
          </p:cNvSpPr>
          <p:nvPr>
            <p:ph idx="1"/>
          </p:nvPr>
        </p:nvSpPr>
        <p:spPr/>
        <p:txBody>
          <a:bodyPr>
            <a:normAutofit/>
          </a:bodyPr>
          <a:lstStyle/>
          <a:p>
            <a:r>
              <a:rPr lang="en-US" dirty="0"/>
              <a:t>A software design pattern commonly used for developing user interfaces which divides the related program logic into three interconnected elements. </a:t>
            </a:r>
          </a:p>
          <a:p>
            <a:r>
              <a:rPr lang="en-US" dirty="0"/>
              <a:t>This is done to separate internal representations of information from the ways information is presented to and accepted from the user.</a:t>
            </a:r>
          </a:p>
          <a:p>
            <a:r>
              <a:rPr lang="en-US" dirty="0"/>
              <a:t>Traditionally used for desktop graphical user interfaces (GUIs), this pattern has become popular for designing web applications. </a:t>
            </a:r>
          </a:p>
        </p:txBody>
      </p:sp>
      <p:sp>
        <p:nvSpPr>
          <p:cNvPr id="4" name="Slide Number Placeholder 3">
            <a:extLst>
              <a:ext uri="{FF2B5EF4-FFF2-40B4-BE49-F238E27FC236}">
                <a16:creationId xmlns:a16="http://schemas.microsoft.com/office/drawing/2014/main" id="{CE2A9A6A-5F37-425B-B66F-94984BA30672}"/>
              </a:ext>
            </a:extLst>
          </p:cNvPr>
          <p:cNvSpPr>
            <a:spLocks noGrp="1"/>
          </p:cNvSpPr>
          <p:nvPr>
            <p:ph type="sldNum" sz="quarter" idx="12"/>
          </p:nvPr>
        </p:nvSpPr>
        <p:spPr/>
        <p:txBody>
          <a:bodyPr/>
          <a:lstStyle/>
          <a:p>
            <a:fld id="{945DE137-1981-4A6E-942B-1AACE1746372}" type="slidenum">
              <a:rPr lang="en-US" smtClean="0"/>
              <a:t>19</a:t>
            </a:fld>
            <a:endParaRPr lang="en-US"/>
          </a:p>
        </p:txBody>
      </p:sp>
    </p:spTree>
    <p:extLst>
      <p:ext uri="{BB962C8B-B14F-4D97-AF65-F5344CB8AC3E}">
        <p14:creationId xmlns:p14="http://schemas.microsoft.com/office/powerpoint/2010/main" val="290828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4CE2-51B1-4B0B-BFA3-08D4FDB5FBF0}"/>
              </a:ext>
            </a:extLst>
          </p:cNvPr>
          <p:cNvSpPr>
            <a:spLocks noGrp="1"/>
          </p:cNvSpPr>
          <p:nvPr>
            <p:ph type="title"/>
          </p:nvPr>
        </p:nvSpPr>
        <p:spPr/>
        <p:txBody>
          <a:bodyPr/>
          <a:lstStyle/>
          <a:p>
            <a:r>
              <a:rPr lang="en-US" dirty="0"/>
              <a:t>Lesson Goals</a:t>
            </a:r>
          </a:p>
        </p:txBody>
      </p:sp>
      <p:sp>
        <p:nvSpPr>
          <p:cNvPr id="3" name="Content Placeholder 2">
            <a:extLst>
              <a:ext uri="{FF2B5EF4-FFF2-40B4-BE49-F238E27FC236}">
                <a16:creationId xmlns:a16="http://schemas.microsoft.com/office/drawing/2014/main" id="{879089F3-F828-48F0-AEB3-6E88969AA0D7}"/>
              </a:ext>
            </a:extLst>
          </p:cNvPr>
          <p:cNvSpPr>
            <a:spLocks noGrp="1"/>
          </p:cNvSpPr>
          <p:nvPr>
            <p:ph idx="1"/>
          </p:nvPr>
        </p:nvSpPr>
        <p:spPr/>
        <p:txBody>
          <a:bodyPr/>
          <a:lstStyle/>
          <a:p>
            <a:pPr lvl="0"/>
            <a:r>
              <a:rPr lang="en-US" dirty="0" err="1"/>
              <a:t>ReST</a:t>
            </a:r>
            <a:r>
              <a:rPr lang="en-US" dirty="0"/>
              <a:t> </a:t>
            </a:r>
            <a:r>
              <a:rPr lang="en-US" dirty="0" err="1"/>
              <a:t>Architecure</a:t>
            </a:r>
            <a:endParaRPr lang="en-US" dirty="0"/>
          </a:p>
          <a:p>
            <a:pPr lvl="0"/>
            <a:r>
              <a:rPr lang="en-US" dirty="0"/>
              <a:t>Guidelines for </a:t>
            </a:r>
            <a:r>
              <a:rPr lang="en-US" dirty="0" err="1"/>
              <a:t>ReSTful</a:t>
            </a:r>
            <a:r>
              <a:rPr lang="en-US" dirty="0"/>
              <a:t> API design</a:t>
            </a:r>
          </a:p>
          <a:p>
            <a:pPr lvl="0"/>
            <a:r>
              <a:rPr lang="en-US" dirty="0"/>
              <a:t>Spring MVC </a:t>
            </a:r>
            <a:r>
              <a:rPr lang="en-US" dirty="0" err="1"/>
              <a:t>ReST</a:t>
            </a:r>
            <a:endParaRPr lang="en-US" dirty="0"/>
          </a:p>
          <a:p>
            <a:r>
              <a:rPr lang="en-US" dirty="0"/>
              <a:t>Testing </a:t>
            </a:r>
            <a:r>
              <a:rPr lang="en-US" dirty="0" err="1"/>
              <a:t>ReSTful</a:t>
            </a:r>
            <a:r>
              <a:rPr lang="en-US" dirty="0"/>
              <a:t> Services</a:t>
            </a:r>
          </a:p>
        </p:txBody>
      </p:sp>
      <p:sp>
        <p:nvSpPr>
          <p:cNvPr id="4" name="Slide Number Placeholder 3">
            <a:extLst>
              <a:ext uri="{FF2B5EF4-FFF2-40B4-BE49-F238E27FC236}">
                <a16:creationId xmlns:a16="http://schemas.microsoft.com/office/drawing/2014/main" id="{46A02775-028E-4110-911D-0F3F14E13102}"/>
              </a:ext>
            </a:extLst>
          </p:cNvPr>
          <p:cNvSpPr>
            <a:spLocks noGrp="1"/>
          </p:cNvSpPr>
          <p:nvPr>
            <p:ph type="sldNum" sz="quarter" idx="12"/>
          </p:nvPr>
        </p:nvSpPr>
        <p:spPr/>
        <p:txBody>
          <a:bodyPr/>
          <a:lstStyle/>
          <a:p>
            <a:fld id="{945DE137-1981-4A6E-942B-1AACE1746372}" type="slidenum">
              <a:rPr lang="en-US" smtClean="0"/>
              <a:t>2</a:t>
            </a:fld>
            <a:endParaRPr lang="en-US"/>
          </a:p>
        </p:txBody>
      </p:sp>
    </p:spTree>
    <p:extLst>
      <p:ext uri="{BB962C8B-B14F-4D97-AF65-F5344CB8AC3E}">
        <p14:creationId xmlns:p14="http://schemas.microsoft.com/office/powerpoint/2010/main" val="278115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B4EF-CAED-4739-B209-FB2945F44E39}"/>
              </a:ext>
            </a:extLst>
          </p:cNvPr>
          <p:cNvSpPr>
            <a:spLocks noGrp="1"/>
          </p:cNvSpPr>
          <p:nvPr>
            <p:ph type="title"/>
          </p:nvPr>
        </p:nvSpPr>
        <p:spPr/>
        <p:txBody>
          <a:bodyPr/>
          <a:lstStyle/>
          <a:p>
            <a:r>
              <a:rPr lang="en-US" dirty="0"/>
              <a:t>MVC</a:t>
            </a:r>
          </a:p>
        </p:txBody>
      </p:sp>
      <p:sp>
        <p:nvSpPr>
          <p:cNvPr id="3" name="Content Placeholder 2">
            <a:extLst>
              <a:ext uri="{FF2B5EF4-FFF2-40B4-BE49-F238E27FC236}">
                <a16:creationId xmlns:a16="http://schemas.microsoft.com/office/drawing/2014/main" id="{13DA7BE8-20DF-49E5-B421-17AC16B57359}"/>
              </a:ext>
            </a:extLst>
          </p:cNvPr>
          <p:cNvSpPr>
            <a:spLocks noGrp="1"/>
          </p:cNvSpPr>
          <p:nvPr>
            <p:ph idx="1"/>
          </p:nvPr>
        </p:nvSpPr>
        <p:spPr/>
        <p:txBody>
          <a:bodyPr>
            <a:normAutofit lnSpcReduction="10000"/>
          </a:bodyPr>
          <a:lstStyle/>
          <a:p>
            <a:r>
              <a:rPr lang="en-US" dirty="0"/>
              <a:t>Model</a:t>
            </a:r>
          </a:p>
          <a:p>
            <a:pPr lvl="1"/>
            <a:r>
              <a:rPr lang="en-US" dirty="0"/>
              <a:t>The central component of the pattern. It is the application's dynamic data structure</a:t>
            </a:r>
          </a:p>
          <a:p>
            <a:pPr lvl="1"/>
            <a:r>
              <a:rPr lang="en-US" dirty="0"/>
              <a:t>Independent of the user interface. </a:t>
            </a:r>
          </a:p>
          <a:p>
            <a:pPr lvl="1"/>
            <a:r>
              <a:rPr lang="en-US" dirty="0"/>
              <a:t>It directly manages the data, logic and rules of the application.</a:t>
            </a:r>
          </a:p>
          <a:p>
            <a:r>
              <a:rPr lang="en-US" dirty="0"/>
              <a:t>View</a:t>
            </a:r>
          </a:p>
          <a:p>
            <a:pPr lvl="1"/>
            <a:r>
              <a:rPr lang="en-US" dirty="0"/>
              <a:t>Any representation of information such as a chart, diagram or table. </a:t>
            </a:r>
          </a:p>
          <a:p>
            <a:pPr lvl="1"/>
            <a:r>
              <a:rPr lang="en-US" dirty="0"/>
              <a:t>Multiple views of the same information are possible, such as a bar chart for management and a tabular view for accountants.</a:t>
            </a:r>
          </a:p>
          <a:p>
            <a:r>
              <a:rPr lang="en-US" dirty="0"/>
              <a:t>Controller</a:t>
            </a:r>
          </a:p>
          <a:p>
            <a:pPr lvl="1"/>
            <a:r>
              <a:rPr lang="en-US" dirty="0"/>
              <a:t>Accepts input and converts it to commands for the model or view.</a:t>
            </a:r>
          </a:p>
        </p:txBody>
      </p:sp>
      <p:sp>
        <p:nvSpPr>
          <p:cNvPr id="4" name="Slide Number Placeholder 3">
            <a:extLst>
              <a:ext uri="{FF2B5EF4-FFF2-40B4-BE49-F238E27FC236}">
                <a16:creationId xmlns:a16="http://schemas.microsoft.com/office/drawing/2014/main" id="{4B0D65FB-5051-447C-914C-DEC6BC30E279}"/>
              </a:ext>
            </a:extLst>
          </p:cNvPr>
          <p:cNvSpPr>
            <a:spLocks noGrp="1"/>
          </p:cNvSpPr>
          <p:nvPr>
            <p:ph type="sldNum" sz="quarter" idx="12"/>
          </p:nvPr>
        </p:nvSpPr>
        <p:spPr/>
        <p:txBody>
          <a:bodyPr/>
          <a:lstStyle/>
          <a:p>
            <a:fld id="{945DE137-1981-4A6E-942B-1AACE1746372}" type="slidenum">
              <a:rPr lang="en-US" smtClean="0"/>
              <a:t>20</a:t>
            </a:fld>
            <a:endParaRPr lang="en-US"/>
          </a:p>
        </p:txBody>
      </p:sp>
    </p:spTree>
    <p:extLst>
      <p:ext uri="{BB962C8B-B14F-4D97-AF65-F5344CB8AC3E}">
        <p14:creationId xmlns:p14="http://schemas.microsoft.com/office/powerpoint/2010/main" val="2714619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B4EF-CAED-4739-B209-FB2945F44E39}"/>
              </a:ext>
            </a:extLst>
          </p:cNvPr>
          <p:cNvSpPr>
            <a:spLocks noGrp="1"/>
          </p:cNvSpPr>
          <p:nvPr>
            <p:ph type="title"/>
          </p:nvPr>
        </p:nvSpPr>
        <p:spPr/>
        <p:txBody>
          <a:bodyPr/>
          <a:lstStyle/>
          <a:p>
            <a:r>
              <a:rPr lang="en-US" dirty="0"/>
              <a:t>MVC</a:t>
            </a:r>
          </a:p>
        </p:txBody>
      </p:sp>
      <p:sp>
        <p:nvSpPr>
          <p:cNvPr id="3" name="Content Placeholder 2">
            <a:extLst>
              <a:ext uri="{FF2B5EF4-FFF2-40B4-BE49-F238E27FC236}">
                <a16:creationId xmlns:a16="http://schemas.microsoft.com/office/drawing/2014/main" id="{13DA7BE8-20DF-49E5-B421-17AC16B57359}"/>
              </a:ext>
            </a:extLst>
          </p:cNvPr>
          <p:cNvSpPr>
            <a:spLocks noGrp="1"/>
          </p:cNvSpPr>
          <p:nvPr>
            <p:ph idx="1"/>
          </p:nvPr>
        </p:nvSpPr>
        <p:spPr/>
        <p:txBody>
          <a:bodyPr>
            <a:normAutofit/>
          </a:bodyPr>
          <a:lstStyle/>
          <a:p>
            <a:r>
              <a:rPr lang="en-US" dirty="0"/>
              <a:t>MVC design also defines the interactions between them:</a:t>
            </a:r>
          </a:p>
          <a:p>
            <a:pPr lvl="1"/>
            <a:r>
              <a:rPr lang="en-US" dirty="0"/>
              <a:t>The model is responsible for managing the data of the application. It receives user input from the controller.</a:t>
            </a:r>
          </a:p>
          <a:p>
            <a:pPr lvl="1"/>
            <a:r>
              <a:rPr lang="en-US" dirty="0"/>
              <a:t>The view means presentation of the model in a particular format.</a:t>
            </a:r>
          </a:p>
          <a:p>
            <a:pPr lvl="1"/>
            <a:r>
              <a:rPr lang="en-US" dirty="0"/>
              <a:t>The controller responds to the user input and performs interactions on the data model objects. The controller receives the input, optionally validates it and then passes the input to the model.</a:t>
            </a:r>
          </a:p>
        </p:txBody>
      </p:sp>
      <p:sp>
        <p:nvSpPr>
          <p:cNvPr id="4" name="Slide Number Placeholder 3">
            <a:extLst>
              <a:ext uri="{FF2B5EF4-FFF2-40B4-BE49-F238E27FC236}">
                <a16:creationId xmlns:a16="http://schemas.microsoft.com/office/drawing/2014/main" id="{4B0D65FB-5051-447C-914C-DEC6BC30E279}"/>
              </a:ext>
            </a:extLst>
          </p:cNvPr>
          <p:cNvSpPr>
            <a:spLocks noGrp="1"/>
          </p:cNvSpPr>
          <p:nvPr>
            <p:ph type="sldNum" sz="quarter" idx="12"/>
          </p:nvPr>
        </p:nvSpPr>
        <p:spPr/>
        <p:txBody>
          <a:bodyPr/>
          <a:lstStyle/>
          <a:p>
            <a:fld id="{945DE137-1981-4A6E-942B-1AACE1746372}" type="slidenum">
              <a:rPr lang="en-US" smtClean="0"/>
              <a:t>21</a:t>
            </a:fld>
            <a:endParaRPr lang="en-US"/>
          </a:p>
        </p:txBody>
      </p:sp>
    </p:spTree>
    <p:extLst>
      <p:ext uri="{BB962C8B-B14F-4D97-AF65-F5344CB8AC3E}">
        <p14:creationId xmlns:p14="http://schemas.microsoft.com/office/powerpoint/2010/main" val="1024954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34E0-A4F8-459E-889C-2446940D08D3}"/>
              </a:ext>
            </a:extLst>
          </p:cNvPr>
          <p:cNvSpPr>
            <a:spLocks noGrp="1"/>
          </p:cNvSpPr>
          <p:nvPr>
            <p:ph type="title"/>
          </p:nvPr>
        </p:nvSpPr>
        <p:spPr/>
        <p:txBody>
          <a:bodyPr/>
          <a:lstStyle/>
          <a:p>
            <a:r>
              <a:rPr lang="en-US" dirty="0"/>
              <a:t>Servlets</a:t>
            </a:r>
          </a:p>
        </p:txBody>
      </p:sp>
      <p:sp>
        <p:nvSpPr>
          <p:cNvPr id="3" name="Content Placeholder 2">
            <a:extLst>
              <a:ext uri="{FF2B5EF4-FFF2-40B4-BE49-F238E27FC236}">
                <a16:creationId xmlns:a16="http://schemas.microsoft.com/office/drawing/2014/main" id="{9D7E7488-C593-4997-BBC0-774121B9430D}"/>
              </a:ext>
            </a:extLst>
          </p:cNvPr>
          <p:cNvSpPr>
            <a:spLocks noGrp="1"/>
          </p:cNvSpPr>
          <p:nvPr>
            <p:ph idx="1"/>
          </p:nvPr>
        </p:nvSpPr>
        <p:spPr/>
        <p:txBody>
          <a:bodyPr>
            <a:normAutofit/>
          </a:bodyPr>
          <a:lstStyle/>
          <a:p>
            <a:r>
              <a:rPr lang="en-US" dirty="0"/>
              <a:t>Servlets are Java programs that run on a Java-enabled web server or application server. (Tomcat, Jetty, JBoss, WebLogic, </a:t>
            </a:r>
            <a:r>
              <a:rPr lang="en-US" dirty="0" err="1"/>
              <a:t>WebShere</a:t>
            </a:r>
            <a:r>
              <a:rPr lang="en-US" dirty="0"/>
              <a:t>, etc.)</a:t>
            </a:r>
          </a:p>
          <a:p>
            <a:r>
              <a:rPr lang="en-US" dirty="0"/>
              <a:t>They are used to handle the request obtained from the web server, process the request, produce the response, then send response back to the web server.</a:t>
            </a:r>
          </a:p>
          <a:p>
            <a:r>
              <a:rPr lang="en-US" dirty="0"/>
              <a:t>Properties of Servlets :</a:t>
            </a:r>
          </a:p>
          <a:p>
            <a:pPr lvl="1"/>
            <a:r>
              <a:rPr lang="en-US" dirty="0"/>
              <a:t>Servlets work on the server-side.</a:t>
            </a:r>
          </a:p>
          <a:p>
            <a:pPr lvl="1"/>
            <a:r>
              <a:rPr lang="en-US" dirty="0"/>
              <a:t>Servlets are capable of handling complex requests obtained from web server.</a:t>
            </a:r>
          </a:p>
        </p:txBody>
      </p:sp>
      <p:sp>
        <p:nvSpPr>
          <p:cNvPr id="4" name="Slide Number Placeholder 3">
            <a:extLst>
              <a:ext uri="{FF2B5EF4-FFF2-40B4-BE49-F238E27FC236}">
                <a16:creationId xmlns:a16="http://schemas.microsoft.com/office/drawing/2014/main" id="{B95027AC-CB7A-4575-854A-020C8D4B48B8}"/>
              </a:ext>
            </a:extLst>
          </p:cNvPr>
          <p:cNvSpPr>
            <a:spLocks noGrp="1"/>
          </p:cNvSpPr>
          <p:nvPr>
            <p:ph type="sldNum" sz="quarter" idx="12"/>
          </p:nvPr>
        </p:nvSpPr>
        <p:spPr/>
        <p:txBody>
          <a:bodyPr/>
          <a:lstStyle/>
          <a:p>
            <a:fld id="{945DE137-1981-4A6E-942B-1AACE1746372}" type="slidenum">
              <a:rPr lang="en-US" smtClean="0"/>
              <a:t>22</a:t>
            </a:fld>
            <a:endParaRPr lang="en-US"/>
          </a:p>
        </p:txBody>
      </p:sp>
    </p:spTree>
    <p:extLst>
      <p:ext uri="{BB962C8B-B14F-4D97-AF65-F5344CB8AC3E}">
        <p14:creationId xmlns:p14="http://schemas.microsoft.com/office/powerpoint/2010/main" val="4116120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34E0-A4F8-459E-889C-2446940D08D3}"/>
              </a:ext>
            </a:extLst>
          </p:cNvPr>
          <p:cNvSpPr>
            <a:spLocks noGrp="1"/>
          </p:cNvSpPr>
          <p:nvPr>
            <p:ph type="title"/>
          </p:nvPr>
        </p:nvSpPr>
        <p:spPr/>
        <p:txBody>
          <a:bodyPr/>
          <a:lstStyle/>
          <a:p>
            <a:r>
              <a:rPr lang="en-US" dirty="0"/>
              <a:t>Execution of Servlets</a:t>
            </a:r>
          </a:p>
        </p:txBody>
      </p:sp>
      <p:sp>
        <p:nvSpPr>
          <p:cNvPr id="3" name="Content Placeholder 2">
            <a:extLst>
              <a:ext uri="{FF2B5EF4-FFF2-40B4-BE49-F238E27FC236}">
                <a16:creationId xmlns:a16="http://schemas.microsoft.com/office/drawing/2014/main" id="{9D7E7488-C593-4997-BBC0-774121B9430D}"/>
              </a:ext>
            </a:extLst>
          </p:cNvPr>
          <p:cNvSpPr>
            <a:spLocks noGrp="1"/>
          </p:cNvSpPr>
          <p:nvPr>
            <p:ph idx="1"/>
          </p:nvPr>
        </p:nvSpPr>
        <p:spPr/>
        <p:txBody>
          <a:bodyPr>
            <a:normAutofit/>
          </a:bodyPr>
          <a:lstStyle/>
          <a:p>
            <a:pPr marL="0" indent="0">
              <a:buNone/>
            </a:pPr>
            <a:r>
              <a:rPr lang="en-US" dirty="0"/>
              <a:t>Execution of Servlets involves six basic steps:</a:t>
            </a:r>
          </a:p>
          <a:p>
            <a:pPr marL="514350" indent="-514350">
              <a:buFont typeface="+mj-lt"/>
              <a:buAutoNum type="arabicPeriod"/>
            </a:pPr>
            <a:r>
              <a:rPr lang="en-US" dirty="0"/>
              <a:t>The clients send the request to the web server.</a:t>
            </a:r>
          </a:p>
          <a:p>
            <a:pPr marL="514350" indent="-514350">
              <a:buFont typeface="+mj-lt"/>
              <a:buAutoNum type="arabicPeriod"/>
            </a:pPr>
            <a:r>
              <a:rPr lang="en-US" dirty="0"/>
              <a:t>The web server receives the request.</a:t>
            </a:r>
          </a:p>
          <a:p>
            <a:pPr marL="514350" indent="-514350">
              <a:buFont typeface="+mj-lt"/>
              <a:buAutoNum type="arabicPeriod"/>
            </a:pPr>
            <a:r>
              <a:rPr lang="en-US" dirty="0"/>
              <a:t>The web server passes the request to the corresponding servlet.</a:t>
            </a:r>
          </a:p>
          <a:p>
            <a:pPr marL="514350" indent="-514350">
              <a:buFont typeface="+mj-lt"/>
              <a:buAutoNum type="arabicPeriod"/>
            </a:pPr>
            <a:r>
              <a:rPr lang="en-US" dirty="0"/>
              <a:t>The servlet processes the request and generates the response in the form of output.</a:t>
            </a:r>
          </a:p>
          <a:p>
            <a:pPr marL="514350" indent="-514350">
              <a:buFont typeface="+mj-lt"/>
              <a:buAutoNum type="arabicPeriod"/>
            </a:pPr>
            <a:r>
              <a:rPr lang="en-US" dirty="0"/>
              <a:t>The servlet sends the response back to the web server.</a:t>
            </a:r>
          </a:p>
          <a:p>
            <a:pPr marL="514350" indent="-514350">
              <a:buFont typeface="+mj-lt"/>
              <a:buAutoNum type="arabicPeriod"/>
            </a:pPr>
            <a:r>
              <a:rPr lang="en-US" dirty="0"/>
              <a:t>The web server sends the response back to the client and the client browser displays it on the screen.</a:t>
            </a:r>
          </a:p>
        </p:txBody>
      </p:sp>
      <p:sp>
        <p:nvSpPr>
          <p:cNvPr id="4" name="Slide Number Placeholder 3">
            <a:extLst>
              <a:ext uri="{FF2B5EF4-FFF2-40B4-BE49-F238E27FC236}">
                <a16:creationId xmlns:a16="http://schemas.microsoft.com/office/drawing/2014/main" id="{B95027AC-CB7A-4575-854A-020C8D4B48B8}"/>
              </a:ext>
            </a:extLst>
          </p:cNvPr>
          <p:cNvSpPr>
            <a:spLocks noGrp="1"/>
          </p:cNvSpPr>
          <p:nvPr>
            <p:ph type="sldNum" sz="quarter" idx="12"/>
          </p:nvPr>
        </p:nvSpPr>
        <p:spPr/>
        <p:txBody>
          <a:bodyPr/>
          <a:lstStyle/>
          <a:p>
            <a:fld id="{945DE137-1981-4A6E-942B-1AACE1746372}" type="slidenum">
              <a:rPr lang="en-US" smtClean="0"/>
              <a:t>23</a:t>
            </a:fld>
            <a:endParaRPr lang="en-US"/>
          </a:p>
        </p:txBody>
      </p:sp>
    </p:spTree>
    <p:extLst>
      <p:ext uri="{BB962C8B-B14F-4D97-AF65-F5344CB8AC3E}">
        <p14:creationId xmlns:p14="http://schemas.microsoft.com/office/powerpoint/2010/main" val="5896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4202-8BAF-4C0C-BAB7-8EED4C0D878C}"/>
              </a:ext>
            </a:extLst>
          </p:cNvPr>
          <p:cNvSpPr>
            <a:spLocks noGrp="1"/>
          </p:cNvSpPr>
          <p:nvPr>
            <p:ph type="title"/>
          </p:nvPr>
        </p:nvSpPr>
        <p:spPr/>
        <p:txBody>
          <a:bodyPr/>
          <a:lstStyle/>
          <a:p>
            <a:r>
              <a:rPr lang="en-US" dirty="0"/>
              <a:t>Spring MVC</a:t>
            </a:r>
          </a:p>
        </p:txBody>
      </p:sp>
      <p:sp>
        <p:nvSpPr>
          <p:cNvPr id="3" name="Content Placeholder 2">
            <a:extLst>
              <a:ext uri="{FF2B5EF4-FFF2-40B4-BE49-F238E27FC236}">
                <a16:creationId xmlns:a16="http://schemas.microsoft.com/office/drawing/2014/main" id="{67DAA2C2-C87C-44B6-8C9B-BEB400F0C205}"/>
              </a:ext>
            </a:extLst>
          </p:cNvPr>
          <p:cNvSpPr>
            <a:spLocks noGrp="1"/>
          </p:cNvSpPr>
          <p:nvPr>
            <p:ph idx="1"/>
          </p:nvPr>
        </p:nvSpPr>
        <p:spPr>
          <a:xfrm>
            <a:off x="838200" y="1825625"/>
            <a:ext cx="10515600" cy="4351338"/>
          </a:xfrm>
        </p:spPr>
        <p:txBody>
          <a:bodyPr/>
          <a:lstStyle/>
          <a:p>
            <a:r>
              <a:rPr lang="en-US" dirty="0"/>
              <a:t>Spring Web MVC is the original web framework built on the Servlet API.</a:t>
            </a:r>
          </a:p>
          <a:p>
            <a:endParaRPr lang="en-US" dirty="0"/>
          </a:p>
          <a:p>
            <a:pPr marL="0" indent="0">
              <a:buNone/>
            </a:pPr>
            <a:r>
              <a:rPr lang="en-US" sz="2000" dirty="0">
                <a:solidFill>
                  <a:srgbClr val="000000"/>
                </a:solidFill>
                <a:latin typeface="Consolas" panose="020B0609020204030204" pitchFamily="49" charset="0"/>
              </a:rPr>
              <a:t>implementation </a:t>
            </a:r>
            <a:r>
              <a:rPr lang="en-US" sz="2000" dirty="0">
                <a:solidFill>
                  <a:srgbClr val="A31515"/>
                </a:solidFill>
                <a:latin typeface="Consolas" panose="020B0609020204030204" pitchFamily="49" charset="0"/>
              </a:rPr>
              <a:t>'org.springframework:spring-webmvc:5.2.3.RELEASE'</a:t>
            </a:r>
            <a:endParaRPr lang="en-US" sz="2000" dirty="0">
              <a:solidFill>
                <a:srgbClr val="000000"/>
              </a:solidFill>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61EAC25F-1A37-433D-ABDF-6F3DAF914E01}"/>
              </a:ext>
            </a:extLst>
          </p:cNvPr>
          <p:cNvSpPr>
            <a:spLocks noGrp="1"/>
          </p:cNvSpPr>
          <p:nvPr>
            <p:ph type="sldNum" sz="quarter" idx="12"/>
          </p:nvPr>
        </p:nvSpPr>
        <p:spPr/>
        <p:txBody>
          <a:bodyPr/>
          <a:lstStyle/>
          <a:p>
            <a:fld id="{945DE137-1981-4A6E-942B-1AACE1746372}" type="slidenum">
              <a:rPr lang="en-US" smtClean="0"/>
              <a:t>24</a:t>
            </a:fld>
            <a:endParaRPr lang="en-US"/>
          </a:p>
        </p:txBody>
      </p:sp>
    </p:spTree>
    <p:extLst>
      <p:ext uri="{BB962C8B-B14F-4D97-AF65-F5344CB8AC3E}">
        <p14:creationId xmlns:p14="http://schemas.microsoft.com/office/powerpoint/2010/main" val="1778369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4CBF-A59C-40CE-AF00-2DBB1965C587}"/>
              </a:ext>
            </a:extLst>
          </p:cNvPr>
          <p:cNvSpPr>
            <a:spLocks noGrp="1"/>
          </p:cNvSpPr>
          <p:nvPr>
            <p:ph type="title"/>
          </p:nvPr>
        </p:nvSpPr>
        <p:spPr/>
        <p:txBody>
          <a:bodyPr/>
          <a:lstStyle/>
          <a:p>
            <a:r>
              <a:rPr lang="en-US" dirty="0"/>
              <a:t>Spring MVC</a:t>
            </a:r>
          </a:p>
        </p:txBody>
      </p:sp>
      <p:sp>
        <p:nvSpPr>
          <p:cNvPr id="3" name="Content Placeholder 2">
            <a:extLst>
              <a:ext uri="{FF2B5EF4-FFF2-40B4-BE49-F238E27FC236}">
                <a16:creationId xmlns:a16="http://schemas.microsoft.com/office/drawing/2014/main" id="{1F41FC29-CECD-4D1C-BA07-2DB9CCB8E66B}"/>
              </a:ext>
            </a:extLst>
          </p:cNvPr>
          <p:cNvSpPr>
            <a:spLocks noGrp="1"/>
          </p:cNvSpPr>
          <p:nvPr>
            <p:ph idx="1"/>
          </p:nvPr>
        </p:nvSpPr>
        <p:spPr/>
        <p:txBody>
          <a:bodyPr/>
          <a:lstStyle/>
          <a:p>
            <a:r>
              <a:rPr lang="en-US" dirty="0"/>
              <a:t>Uses a single </a:t>
            </a:r>
            <a:r>
              <a:rPr lang="en-US" dirty="0" err="1"/>
              <a:t>DispatcherServlet</a:t>
            </a:r>
            <a:r>
              <a:rPr lang="en-US" dirty="0"/>
              <a:t> to route (“dispatch”) requests to controllers.</a:t>
            </a:r>
          </a:p>
          <a:p>
            <a:r>
              <a:rPr lang="en-US" dirty="0"/>
              <a:t>The advantage here is we don’t have to create and configure a servlet for every controller…</a:t>
            </a:r>
          </a:p>
          <a:p>
            <a:r>
              <a:rPr lang="en-US" dirty="0"/>
              <a:t>…instead, our controllers are regular POJOs decorated with the @Controller annotation.</a:t>
            </a:r>
          </a:p>
        </p:txBody>
      </p:sp>
      <p:sp>
        <p:nvSpPr>
          <p:cNvPr id="4" name="Slide Number Placeholder 3">
            <a:extLst>
              <a:ext uri="{FF2B5EF4-FFF2-40B4-BE49-F238E27FC236}">
                <a16:creationId xmlns:a16="http://schemas.microsoft.com/office/drawing/2014/main" id="{7EB0A971-091A-4C69-9B38-66D09AA4C78F}"/>
              </a:ext>
            </a:extLst>
          </p:cNvPr>
          <p:cNvSpPr>
            <a:spLocks noGrp="1"/>
          </p:cNvSpPr>
          <p:nvPr>
            <p:ph type="sldNum" sz="quarter" idx="12"/>
          </p:nvPr>
        </p:nvSpPr>
        <p:spPr/>
        <p:txBody>
          <a:bodyPr/>
          <a:lstStyle/>
          <a:p>
            <a:fld id="{945DE137-1981-4A6E-942B-1AACE1746372}" type="slidenum">
              <a:rPr lang="en-US" smtClean="0"/>
              <a:t>25</a:t>
            </a:fld>
            <a:endParaRPr lang="en-US"/>
          </a:p>
        </p:txBody>
      </p:sp>
    </p:spTree>
    <p:extLst>
      <p:ext uri="{BB962C8B-B14F-4D97-AF65-F5344CB8AC3E}">
        <p14:creationId xmlns:p14="http://schemas.microsoft.com/office/powerpoint/2010/main" val="1156462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4CFB-A5D2-4F63-ADB2-4EB0BE95B612}"/>
              </a:ext>
            </a:extLst>
          </p:cNvPr>
          <p:cNvSpPr>
            <a:spLocks noGrp="1"/>
          </p:cNvSpPr>
          <p:nvPr>
            <p:ph type="title"/>
          </p:nvPr>
        </p:nvSpPr>
        <p:spPr>
          <a:xfrm>
            <a:off x="838200" y="365125"/>
            <a:ext cx="10515600" cy="1325563"/>
          </a:xfrm>
        </p:spPr>
        <p:txBody>
          <a:bodyPr/>
          <a:lstStyle/>
          <a:p>
            <a:r>
              <a:rPr lang="en-US" dirty="0"/>
              <a:t>Spring MVC – Under the hood</a:t>
            </a:r>
          </a:p>
        </p:txBody>
      </p:sp>
      <p:sp>
        <p:nvSpPr>
          <p:cNvPr id="4" name="Slide Number Placeholder 3">
            <a:extLst>
              <a:ext uri="{FF2B5EF4-FFF2-40B4-BE49-F238E27FC236}">
                <a16:creationId xmlns:a16="http://schemas.microsoft.com/office/drawing/2014/main" id="{362D467E-E540-481F-9D16-EA3E31F02DDA}"/>
              </a:ext>
            </a:extLst>
          </p:cNvPr>
          <p:cNvSpPr>
            <a:spLocks noGrp="1"/>
          </p:cNvSpPr>
          <p:nvPr>
            <p:ph type="sldNum" sz="quarter" idx="12"/>
          </p:nvPr>
        </p:nvSpPr>
        <p:spPr/>
        <p:txBody>
          <a:bodyPr/>
          <a:lstStyle/>
          <a:p>
            <a:fld id="{945DE137-1981-4A6E-942B-1AACE1746372}" type="slidenum">
              <a:rPr lang="en-US" smtClean="0"/>
              <a:t>26</a:t>
            </a:fld>
            <a:endParaRPr lang="en-US"/>
          </a:p>
        </p:txBody>
      </p:sp>
      <p:sp>
        <p:nvSpPr>
          <p:cNvPr id="5" name="Rectangle: Rounded Corners 4">
            <a:extLst>
              <a:ext uri="{FF2B5EF4-FFF2-40B4-BE49-F238E27FC236}">
                <a16:creationId xmlns:a16="http://schemas.microsoft.com/office/drawing/2014/main" id="{AAF0DC51-CBE5-4447-B419-3470B264D3FD}"/>
              </a:ext>
            </a:extLst>
          </p:cNvPr>
          <p:cNvSpPr/>
          <p:nvPr/>
        </p:nvSpPr>
        <p:spPr>
          <a:xfrm>
            <a:off x="961159" y="2265218"/>
            <a:ext cx="1667741"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6" name="Rectangle: Rounded Corners 5">
            <a:extLst>
              <a:ext uri="{FF2B5EF4-FFF2-40B4-BE49-F238E27FC236}">
                <a16:creationId xmlns:a16="http://schemas.microsoft.com/office/drawing/2014/main" id="{1981089E-2F22-40F0-870B-2FE99641ED44}"/>
              </a:ext>
            </a:extLst>
          </p:cNvPr>
          <p:cNvSpPr/>
          <p:nvPr/>
        </p:nvSpPr>
        <p:spPr>
          <a:xfrm>
            <a:off x="5550477" y="2265218"/>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Dispatcher</a:t>
            </a:r>
          </a:p>
          <a:p>
            <a:pPr algn="ctr"/>
            <a:r>
              <a:rPr lang="en-US" dirty="0"/>
              <a:t>Servlet</a:t>
            </a:r>
          </a:p>
          <a:p>
            <a:pPr algn="ctr"/>
            <a:r>
              <a:rPr lang="en-US" dirty="0"/>
              <a:t>(</a:t>
            </a:r>
            <a:r>
              <a:rPr lang="en-US" dirty="0" err="1"/>
              <a:t>FrontController</a:t>
            </a:r>
            <a:r>
              <a:rPr lang="en-US" dirty="0"/>
              <a:t>)</a:t>
            </a:r>
          </a:p>
        </p:txBody>
      </p:sp>
      <p:sp>
        <p:nvSpPr>
          <p:cNvPr id="7" name="Rectangle: Rounded Corners 6">
            <a:extLst>
              <a:ext uri="{FF2B5EF4-FFF2-40B4-BE49-F238E27FC236}">
                <a16:creationId xmlns:a16="http://schemas.microsoft.com/office/drawing/2014/main" id="{B97E8125-B56A-42EB-BEEA-4B1FBBAD5A24}"/>
              </a:ext>
            </a:extLst>
          </p:cNvPr>
          <p:cNvSpPr/>
          <p:nvPr/>
        </p:nvSpPr>
        <p:spPr>
          <a:xfrm>
            <a:off x="9097241" y="1127413"/>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Controller</a:t>
            </a:r>
          </a:p>
        </p:txBody>
      </p:sp>
      <p:sp>
        <p:nvSpPr>
          <p:cNvPr id="8" name="Rectangle: Rounded Corners 7">
            <a:extLst>
              <a:ext uri="{FF2B5EF4-FFF2-40B4-BE49-F238E27FC236}">
                <a16:creationId xmlns:a16="http://schemas.microsoft.com/office/drawing/2014/main" id="{1CE0B754-F19B-4F7E-A8FE-60BEC51CE208}"/>
              </a:ext>
            </a:extLst>
          </p:cNvPr>
          <p:cNvSpPr/>
          <p:nvPr/>
        </p:nvSpPr>
        <p:spPr>
          <a:xfrm>
            <a:off x="9097241" y="2640445"/>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a:p>
            <a:pPr algn="ctr"/>
            <a:r>
              <a:rPr lang="en-US" dirty="0"/>
              <a:t>Controller</a:t>
            </a:r>
          </a:p>
        </p:txBody>
      </p:sp>
      <p:sp>
        <p:nvSpPr>
          <p:cNvPr id="9" name="Rectangle: Rounded Corners 8">
            <a:extLst>
              <a:ext uri="{FF2B5EF4-FFF2-40B4-BE49-F238E27FC236}">
                <a16:creationId xmlns:a16="http://schemas.microsoft.com/office/drawing/2014/main" id="{6828B7DE-3E65-42DF-B7B7-FF2CC9DC6310}"/>
              </a:ext>
            </a:extLst>
          </p:cNvPr>
          <p:cNvSpPr/>
          <p:nvPr/>
        </p:nvSpPr>
        <p:spPr>
          <a:xfrm>
            <a:off x="9097241" y="4290002"/>
            <a:ext cx="1988128" cy="106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History</a:t>
            </a:r>
          </a:p>
          <a:p>
            <a:pPr algn="ctr"/>
            <a:r>
              <a:rPr lang="en-US" dirty="0"/>
              <a:t>Controller</a:t>
            </a:r>
          </a:p>
        </p:txBody>
      </p:sp>
      <p:cxnSp>
        <p:nvCxnSpPr>
          <p:cNvPr id="11" name="Connector: Elbow 10">
            <a:extLst>
              <a:ext uri="{FF2B5EF4-FFF2-40B4-BE49-F238E27FC236}">
                <a16:creationId xmlns:a16="http://schemas.microsoft.com/office/drawing/2014/main" id="{7B16E75D-2004-4FFB-8F1E-C5C6439827E9}"/>
              </a:ext>
            </a:extLst>
          </p:cNvPr>
          <p:cNvCxnSpPr>
            <a:stCxn id="6" idx="3"/>
            <a:endCxn id="7" idx="1"/>
          </p:cNvCxnSpPr>
          <p:nvPr/>
        </p:nvCxnSpPr>
        <p:spPr>
          <a:xfrm flipV="1">
            <a:off x="7538605" y="1659947"/>
            <a:ext cx="1558636" cy="113780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B7B5A45C-57BD-4EB6-A7A1-AD0F33E29509}"/>
              </a:ext>
            </a:extLst>
          </p:cNvPr>
          <p:cNvCxnSpPr>
            <a:stCxn id="6" idx="3"/>
            <a:endCxn id="8" idx="1"/>
          </p:cNvCxnSpPr>
          <p:nvPr/>
        </p:nvCxnSpPr>
        <p:spPr>
          <a:xfrm>
            <a:off x="7538605" y="2797752"/>
            <a:ext cx="1558636" cy="37522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4B4CF70B-699F-4D2C-A851-B2550D838BA7}"/>
              </a:ext>
            </a:extLst>
          </p:cNvPr>
          <p:cNvCxnSpPr>
            <a:stCxn id="6" idx="3"/>
            <a:endCxn id="9" idx="1"/>
          </p:cNvCxnSpPr>
          <p:nvPr/>
        </p:nvCxnSpPr>
        <p:spPr>
          <a:xfrm>
            <a:off x="7538605" y="2797752"/>
            <a:ext cx="1558636" cy="202478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68200E0-E04F-41CA-B0D7-3F327E2FB0DD}"/>
              </a:ext>
            </a:extLst>
          </p:cNvPr>
          <p:cNvCxnSpPr/>
          <p:nvPr/>
        </p:nvCxnSpPr>
        <p:spPr>
          <a:xfrm>
            <a:off x="2628900" y="2556164"/>
            <a:ext cx="2857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0CE85CB-E614-4B56-BA20-95FC93BABC4F}"/>
              </a:ext>
            </a:extLst>
          </p:cNvPr>
          <p:cNvCxnSpPr/>
          <p:nvPr/>
        </p:nvCxnSpPr>
        <p:spPr>
          <a:xfrm flipH="1">
            <a:off x="2670464" y="3112077"/>
            <a:ext cx="2880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63C90F2-1180-46E2-95DA-D69D7ECEEC0C}"/>
              </a:ext>
            </a:extLst>
          </p:cNvPr>
          <p:cNvSpPr txBox="1"/>
          <p:nvPr/>
        </p:nvSpPr>
        <p:spPr>
          <a:xfrm>
            <a:off x="3936549" y="2186832"/>
            <a:ext cx="1345497" cy="369332"/>
          </a:xfrm>
          <a:prstGeom prst="rect">
            <a:avLst/>
          </a:prstGeom>
          <a:noFill/>
        </p:spPr>
        <p:txBody>
          <a:bodyPr wrap="none" rtlCol="0">
            <a:spAutoFit/>
          </a:bodyPr>
          <a:lstStyle/>
          <a:p>
            <a:r>
              <a:rPr lang="en-US" dirty="0"/>
              <a:t>http request</a:t>
            </a:r>
          </a:p>
        </p:txBody>
      </p:sp>
      <p:sp>
        <p:nvSpPr>
          <p:cNvPr id="21" name="TextBox 20">
            <a:extLst>
              <a:ext uri="{FF2B5EF4-FFF2-40B4-BE49-F238E27FC236}">
                <a16:creationId xmlns:a16="http://schemas.microsoft.com/office/drawing/2014/main" id="{0E110588-A5BF-4986-943B-47DE8CE8E708}"/>
              </a:ext>
            </a:extLst>
          </p:cNvPr>
          <p:cNvSpPr txBox="1"/>
          <p:nvPr/>
        </p:nvSpPr>
        <p:spPr>
          <a:xfrm>
            <a:off x="2743200" y="3112076"/>
            <a:ext cx="1482714" cy="369332"/>
          </a:xfrm>
          <a:prstGeom prst="rect">
            <a:avLst/>
          </a:prstGeom>
          <a:noFill/>
        </p:spPr>
        <p:txBody>
          <a:bodyPr wrap="none" rtlCol="0">
            <a:spAutoFit/>
          </a:bodyPr>
          <a:lstStyle/>
          <a:p>
            <a:r>
              <a:rPr lang="en-US" dirty="0"/>
              <a:t>http response</a:t>
            </a:r>
          </a:p>
        </p:txBody>
      </p:sp>
    </p:spTree>
    <p:extLst>
      <p:ext uri="{BB962C8B-B14F-4D97-AF65-F5344CB8AC3E}">
        <p14:creationId xmlns:p14="http://schemas.microsoft.com/office/powerpoint/2010/main" val="2766014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300A32-161E-4F01-AE93-8BC3AA642099}"/>
              </a:ext>
            </a:extLst>
          </p:cNvPr>
          <p:cNvSpPr>
            <a:spLocks noGrp="1"/>
          </p:cNvSpPr>
          <p:nvPr>
            <p:ph type="title"/>
          </p:nvPr>
        </p:nvSpPr>
        <p:spPr/>
        <p:txBody>
          <a:bodyPr/>
          <a:lstStyle/>
          <a:p>
            <a:r>
              <a:rPr lang="en-US" dirty="0"/>
              <a:t>Additional Resources</a:t>
            </a:r>
          </a:p>
        </p:txBody>
      </p:sp>
      <p:sp>
        <p:nvSpPr>
          <p:cNvPr id="6" name="Content Placeholder 5">
            <a:extLst>
              <a:ext uri="{FF2B5EF4-FFF2-40B4-BE49-F238E27FC236}">
                <a16:creationId xmlns:a16="http://schemas.microsoft.com/office/drawing/2014/main" id="{00C67496-00FF-4B58-A346-D02095FEF2BB}"/>
              </a:ext>
            </a:extLst>
          </p:cNvPr>
          <p:cNvSpPr>
            <a:spLocks noGrp="1"/>
          </p:cNvSpPr>
          <p:nvPr>
            <p:ph idx="1"/>
          </p:nvPr>
        </p:nvSpPr>
        <p:spPr/>
        <p:txBody>
          <a:bodyPr/>
          <a:lstStyle/>
          <a:p>
            <a:r>
              <a:rPr lang="en-US" dirty="0">
                <a:hlinkClick r:id="rId2"/>
              </a:rPr>
              <a:t>https://spring.io</a:t>
            </a:r>
            <a:endParaRPr lang="en-US" dirty="0"/>
          </a:p>
          <a:p>
            <a:r>
              <a:rPr lang="en-US" dirty="0">
                <a:hlinkClick r:id="rId3"/>
              </a:rPr>
              <a:t>https://www.baeldung.com/spring-mvc-tutorial</a:t>
            </a:r>
            <a:endParaRPr lang="en-US" dirty="0"/>
          </a:p>
          <a:p>
            <a:r>
              <a:rPr lang="en-US" dirty="0">
                <a:hlinkClick r:id="rId4"/>
              </a:rPr>
              <a:t>https://www.udemy.com/course/spring-hibernate-tutorial/</a:t>
            </a:r>
            <a:r>
              <a:rPr lang="en-US" dirty="0"/>
              <a:t> (PAID)</a:t>
            </a:r>
          </a:p>
          <a:p>
            <a:r>
              <a:rPr lang="en-US" dirty="0">
                <a:hlinkClick r:id="rId5"/>
              </a:rPr>
              <a:t>https://www.pluralsight.com/paths/core-spring</a:t>
            </a:r>
            <a:r>
              <a:rPr lang="en-US" dirty="0"/>
              <a:t> (PAID)</a:t>
            </a:r>
          </a:p>
          <a:p>
            <a:endParaRPr lang="en-US" dirty="0"/>
          </a:p>
        </p:txBody>
      </p:sp>
      <p:sp>
        <p:nvSpPr>
          <p:cNvPr id="4" name="Slide Number Placeholder 3">
            <a:extLst>
              <a:ext uri="{FF2B5EF4-FFF2-40B4-BE49-F238E27FC236}">
                <a16:creationId xmlns:a16="http://schemas.microsoft.com/office/drawing/2014/main" id="{6E2B3F43-3182-45F4-910D-C76E3FBAB672}"/>
              </a:ext>
            </a:extLst>
          </p:cNvPr>
          <p:cNvSpPr>
            <a:spLocks noGrp="1"/>
          </p:cNvSpPr>
          <p:nvPr>
            <p:ph type="sldNum" sz="quarter" idx="12"/>
          </p:nvPr>
        </p:nvSpPr>
        <p:spPr/>
        <p:txBody>
          <a:bodyPr/>
          <a:lstStyle/>
          <a:p>
            <a:fld id="{945DE137-1981-4A6E-942B-1AACE1746372}" type="slidenum">
              <a:rPr lang="en-US" smtClean="0"/>
              <a:t>27</a:t>
            </a:fld>
            <a:endParaRPr lang="en-US"/>
          </a:p>
        </p:txBody>
      </p:sp>
    </p:spTree>
    <p:extLst>
      <p:ext uri="{BB962C8B-B14F-4D97-AF65-F5344CB8AC3E}">
        <p14:creationId xmlns:p14="http://schemas.microsoft.com/office/powerpoint/2010/main" val="1744208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D8BB-73D9-45C2-939B-128F60EC233E}"/>
              </a:ext>
            </a:extLst>
          </p:cNvPr>
          <p:cNvSpPr>
            <a:spLocks noGrp="1"/>
          </p:cNvSpPr>
          <p:nvPr>
            <p:ph type="title"/>
          </p:nvPr>
        </p:nvSpPr>
        <p:spPr/>
        <p:txBody>
          <a:bodyPr/>
          <a:lstStyle/>
          <a:p>
            <a:r>
              <a:rPr lang="en-US" dirty="0"/>
              <a:t>Clean Code, Clean Architecture</a:t>
            </a:r>
          </a:p>
        </p:txBody>
      </p:sp>
      <p:sp>
        <p:nvSpPr>
          <p:cNvPr id="4" name="Slide Number Placeholder 3">
            <a:extLst>
              <a:ext uri="{FF2B5EF4-FFF2-40B4-BE49-F238E27FC236}">
                <a16:creationId xmlns:a16="http://schemas.microsoft.com/office/drawing/2014/main" id="{A65572E5-5123-4EE7-8999-DFAA5D1A096D}"/>
              </a:ext>
            </a:extLst>
          </p:cNvPr>
          <p:cNvSpPr>
            <a:spLocks noGrp="1"/>
          </p:cNvSpPr>
          <p:nvPr>
            <p:ph type="sldNum" sz="quarter" idx="12"/>
          </p:nvPr>
        </p:nvSpPr>
        <p:spPr/>
        <p:txBody>
          <a:bodyPr/>
          <a:lstStyle/>
          <a:p>
            <a:fld id="{945DE137-1981-4A6E-942B-1AACE1746372}" type="slidenum">
              <a:rPr lang="en-US" smtClean="0"/>
              <a:t>28</a:t>
            </a:fld>
            <a:endParaRPr lang="en-US"/>
          </a:p>
        </p:txBody>
      </p:sp>
      <p:pic>
        <p:nvPicPr>
          <p:cNvPr id="1026" name="Picture 2">
            <a:extLst>
              <a:ext uri="{FF2B5EF4-FFF2-40B4-BE49-F238E27FC236}">
                <a16:creationId xmlns:a16="http://schemas.microsoft.com/office/drawing/2014/main" id="{A723D7B7-C560-4153-AC09-0141E6DB7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77" y="1566863"/>
            <a:ext cx="3581400" cy="4752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11DF776-BC63-4D5C-A3AC-2A64E1ADC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566863"/>
            <a:ext cx="3657600" cy="4752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CD9E96-0E7A-4A98-8B18-E3FCBE704866}"/>
              </a:ext>
            </a:extLst>
          </p:cNvPr>
          <p:cNvSpPr txBox="1"/>
          <p:nvPr/>
        </p:nvSpPr>
        <p:spPr>
          <a:xfrm>
            <a:off x="8248918" y="1796603"/>
            <a:ext cx="3046411" cy="1077218"/>
          </a:xfrm>
          <a:prstGeom prst="rect">
            <a:avLst/>
          </a:prstGeom>
          <a:noFill/>
        </p:spPr>
        <p:txBody>
          <a:bodyPr wrap="none" rtlCol="0">
            <a:spAutoFit/>
          </a:bodyPr>
          <a:lstStyle/>
          <a:p>
            <a:r>
              <a:rPr lang="en-US" sz="3200" dirty="0"/>
              <a:t>By Robert Martin</a:t>
            </a:r>
          </a:p>
          <a:p>
            <a:r>
              <a:rPr lang="en-US" sz="3200" dirty="0"/>
              <a:t>(“Uncle Bob”)</a:t>
            </a:r>
          </a:p>
        </p:txBody>
      </p:sp>
    </p:spTree>
    <p:extLst>
      <p:ext uri="{BB962C8B-B14F-4D97-AF65-F5344CB8AC3E}">
        <p14:creationId xmlns:p14="http://schemas.microsoft.com/office/powerpoint/2010/main" val="2505712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896C-A0D3-460C-B708-BD0825945A54}"/>
              </a:ext>
            </a:extLst>
          </p:cNvPr>
          <p:cNvSpPr>
            <a:spLocks noGrp="1"/>
          </p:cNvSpPr>
          <p:nvPr>
            <p:ph type="title"/>
          </p:nvPr>
        </p:nvSpPr>
        <p:spPr/>
        <p:txBody>
          <a:bodyPr/>
          <a:lstStyle/>
          <a:p>
            <a:r>
              <a:rPr lang="en-US" dirty="0"/>
              <a:t>Clean Architecture</a:t>
            </a:r>
          </a:p>
        </p:txBody>
      </p:sp>
      <p:sp>
        <p:nvSpPr>
          <p:cNvPr id="4" name="Slide Number Placeholder 3">
            <a:extLst>
              <a:ext uri="{FF2B5EF4-FFF2-40B4-BE49-F238E27FC236}">
                <a16:creationId xmlns:a16="http://schemas.microsoft.com/office/drawing/2014/main" id="{37A29322-C334-4D70-B867-ACEEA89005EB}"/>
              </a:ext>
            </a:extLst>
          </p:cNvPr>
          <p:cNvSpPr>
            <a:spLocks noGrp="1"/>
          </p:cNvSpPr>
          <p:nvPr>
            <p:ph type="sldNum" sz="quarter" idx="12"/>
          </p:nvPr>
        </p:nvSpPr>
        <p:spPr/>
        <p:txBody>
          <a:bodyPr/>
          <a:lstStyle/>
          <a:p>
            <a:fld id="{945DE137-1981-4A6E-942B-1AACE1746372}" type="slidenum">
              <a:rPr lang="en-US" smtClean="0"/>
              <a:t>29</a:t>
            </a:fld>
            <a:endParaRPr lang="en-US"/>
          </a:p>
        </p:txBody>
      </p:sp>
      <p:graphicFrame>
        <p:nvGraphicFramePr>
          <p:cNvPr id="5" name="Diagram 4">
            <a:extLst>
              <a:ext uri="{FF2B5EF4-FFF2-40B4-BE49-F238E27FC236}">
                <a16:creationId xmlns:a16="http://schemas.microsoft.com/office/drawing/2014/main" id="{599253C6-88F8-4DD0-852A-B2D604F618EE}"/>
              </a:ext>
            </a:extLst>
          </p:cNvPr>
          <p:cNvGraphicFramePr/>
          <p:nvPr>
            <p:extLst>
              <p:ext uri="{D42A27DB-BD31-4B8C-83A1-F6EECF244321}">
                <p14:modId xmlns:p14="http://schemas.microsoft.com/office/powerpoint/2010/main" val="1461101580"/>
              </p:ext>
            </p:extLst>
          </p:nvPr>
        </p:nvGraphicFramePr>
        <p:xfrm>
          <a:off x="3225800" y="77975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642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4025-A36F-48DD-BB09-6D3DC7AA6236}"/>
              </a:ext>
            </a:extLst>
          </p:cNvPr>
          <p:cNvSpPr>
            <a:spLocks noGrp="1"/>
          </p:cNvSpPr>
          <p:nvPr>
            <p:ph type="title"/>
          </p:nvPr>
        </p:nvSpPr>
        <p:spPr/>
        <p:txBody>
          <a:bodyPr/>
          <a:lstStyle/>
          <a:p>
            <a:r>
              <a:rPr lang="en-US" dirty="0"/>
              <a:t>Hands-On Labs</a:t>
            </a:r>
          </a:p>
        </p:txBody>
      </p:sp>
      <p:sp>
        <p:nvSpPr>
          <p:cNvPr id="3" name="Content Placeholder 2">
            <a:extLst>
              <a:ext uri="{FF2B5EF4-FFF2-40B4-BE49-F238E27FC236}">
                <a16:creationId xmlns:a16="http://schemas.microsoft.com/office/drawing/2014/main" id="{281B625E-7EA0-42C6-B0A3-B482F474F16B}"/>
              </a:ext>
            </a:extLst>
          </p:cNvPr>
          <p:cNvSpPr>
            <a:spLocks noGrp="1"/>
          </p:cNvSpPr>
          <p:nvPr>
            <p:ph idx="1"/>
          </p:nvPr>
        </p:nvSpPr>
        <p:spPr/>
        <p:txBody>
          <a:bodyPr/>
          <a:lstStyle/>
          <a:p>
            <a:pPr lvl="0"/>
            <a:r>
              <a:rPr lang="en-US" dirty="0"/>
              <a:t>Creating Rest endpoints in our Customer-Service</a:t>
            </a:r>
          </a:p>
          <a:p>
            <a:pPr lvl="0"/>
            <a:r>
              <a:rPr lang="en-US" dirty="0"/>
              <a:t>Test our service with Postman</a:t>
            </a:r>
          </a:p>
        </p:txBody>
      </p:sp>
      <p:sp>
        <p:nvSpPr>
          <p:cNvPr id="4" name="Slide Number Placeholder 3">
            <a:extLst>
              <a:ext uri="{FF2B5EF4-FFF2-40B4-BE49-F238E27FC236}">
                <a16:creationId xmlns:a16="http://schemas.microsoft.com/office/drawing/2014/main" id="{2C1D1988-2F70-45D2-AC3F-DC0F8B527B70}"/>
              </a:ext>
            </a:extLst>
          </p:cNvPr>
          <p:cNvSpPr>
            <a:spLocks noGrp="1"/>
          </p:cNvSpPr>
          <p:nvPr>
            <p:ph type="sldNum" sz="quarter" idx="12"/>
          </p:nvPr>
        </p:nvSpPr>
        <p:spPr/>
        <p:txBody>
          <a:bodyPr/>
          <a:lstStyle/>
          <a:p>
            <a:fld id="{945DE137-1981-4A6E-942B-1AACE1746372}" type="slidenum">
              <a:rPr lang="en-US" smtClean="0"/>
              <a:t>3</a:t>
            </a:fld>
            <a:endParaRPr lang="en-US"/>
          </a:p>
        </p:txBody>
      </p:sp>
    </p:spTree>
    <p:extLst>
      <p:ext uri="{BB962C8B-B14F-4D97-AF65-F5344CB8AC3E}">
        <p14:creationId xmlns:p14="http://schemas.microsoft.com/office/powerpoint/2010/main" val="987661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F8E4-610B-43C3-8AF7-156917DEE876}"/>
              </a:ext>
            </a:extLst>
          </p:cNvPr>
          <p:cNvSpPr>
            <a:spLocks noGrp="1"/>
          </p:cNvSpPr>
          <p:nvPr>
            <p:ph type="title"/>
          </p:nvPr>
        </p:nvSpPr>
        <p:spPr/>
        <p:txBody>
          <a:bodyPr/>
          <a:lstStyle/>
          <a:p>
            <a:r>
              <a:rPr lang="en-US" dirty="0"/>
              <a:t>Clean Architecture</a:t>
            </a:r>
          </a:p>
        </p:txBody>
      </p:sp>
      <p:sp>
        <p:nvSpPr>
          <p:cNvPr id="4" name="Slide Number Placeholder 3">
            <a:extLst>
              <a:ext uri="{FF2B5EF4-FFF2-40B4-BE49-F238E27FC236}">
                <a16:creationId xmlns:a16="http://schemas.microsoft.com/office/drawing/2014/main" id="{2B670A80-1B73-4621-9F12-E7CA3BFFD0E6}"/>
              </a:ext>
            </a:extLst>
          </p:cNvPr>
          <p:cNvSpPr>
            <a:spLocks noGrp="1"/>
          </p:cNvSpPr>
          <p:nvPr>
            <p:ph type="sldNum" sz="quarter" idx="12"/>
          </p:nvPr>
        </p:nvSpPr>
        <p:spPr/>
        <p:txBody>
          <a:bodyPr/>
          <a:lstStyle/>
          <a:p>
            <a:fld id="{945DE137-1981-4A6E-942B-1AACE1746372}" type="slidenum">
              <a:rPr lang="en-US" smtClean="0"/>
              <a:t>30</a:t>
            </a:fld>
            <a:endParaRPr lang="en-US"/>
          </a:p>
        </p:txBody>
      </p:sp>
      <p:sp>
        <p:nvSpPr>
          <p:cNvPr id="5" name="Rectangle 4">
            <a:extLst>
              <a:ext uri="{FF2B5EF4-FFF2-40B4-BE49-F238E27FC236}">
                <a16:creationId xmlns:a16="http://schemas.microsoft.com/office/drawing/2014/main" id="{609F4E01-C44C-480C-9CCD-9C5C1472C4DF}"/>
              </a:ext>
            </a:extLst>
          </p:cNvPr>
          <p:cNvSpPr/>
          <p:nvPr/>
        </p:nvSpPr>
        <p:spPr>
          <a:xfrm>
            <a:off x="3491345" y="4052454"/>
            <a:ext cx="4488873"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Repositories</a:t>
            </a:r>
          </a:p>
        </p:txBody>
      </p:sp>
      <p:sp>
        <p:nvSpPr>
          <p:cNvPr id="6" name="Rectangle 5">
            <a:extLst>
              <a:ext uri="{FF2B5EF4-FFF2-40B4-BE49-F238E27FC236}">
                <a16:creationId xmlns:a16="http://schemas.microsoft.com/office/drawing/2014/main" id="{3ECA9649-83FD-4B96-BB1E-A2A7DDD1FC2E}"/>
              </a:ext>
            </a:extLst>
          </p:cNvPr>
          <p:cNvSpPr/>
          <p:nvPr/>
        </p:nvSpPr>
        <p:spPr>
          <a:xfrm>
            <a:off x="3491345" y="3366654"/>
            <a:ext cx="4488873"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Services</a:t>
            </a:r>
          </a:p>
        </p:txBody>
      </p:sp>
      <p:sp>
        <p:nvSpPr>
          <p:cNvPr id="7" name="Rectangle 6">
            <a:extLst>
              <a:ext uri="{FF2B5EF4-FFF2-40B4-BE49-F238E27FC236}">
                <a16:creationId xmlns:a16="http://schemas.microsoft.com/office/drawing/2014/main" id="{753D5B1B-E1A1-4E61-B5AB-59DE89D384CF}"/>
              </a:ext>
            </a:extLst>
          </p:cNvPr>
          <p:cNvSpPr/>
          <p:nvPr/>
        </p:nvSpPr>
        <p:spPr>
          <a:xfrm>
            <a:off x="2805542" y="2677896"/>
            <a:ext cx="517467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8" name="Rectangle 7">
            <a:extLst>
              <a:ext uri="{FF2B5EF4-FFF2-40B4-BE49-F238E27FC236}">
                <a16:creationId xmlns:a16="http://schemas.microsoft.com/office/drawing/2014/main" id="{F7EA7551-DB55-4B17-B205-E6E329635152}"/>
              </a:ext>
            </a:extLst>
          </p:cNvPr>
          <p:cNvSpPr/>
          <p:nvPr/>
        </p:nvSpPr>
        <p:spPr>
          <a:xfrm rot="16200000">
            <a:off x="2461165" y="3708074"/>
            <a:ext cx="1374557"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Domain</a:t>
            </a:r>
          </a:p>
        </p:txBody>
      </p:sp>
      <p:sp>
        <p:nvSpPr>
          <p:cNvPr id="9" name="Cylinder 8">
            <a:extLst>
              <a:ext uri="{FF2B5EF4-FFF2-40B4-BE49-F238E27FC236}">
                <a16:creationId xmlns:a16="http://schemas.microsoft.com/office/drawing/2014/main" id="{BA53CD78-6BB3-4F42-BE63-E48E40FD05EE}"/>
              </a:ext>
            </a:extLst>
          </p:cNvPr>
          <p:cNvSpPr/>
          <p:nvPr/>
        </p:nvSpPr>
        <p:spPr>
          <a:xfrm>
            <a:off x="5075959" y="5191412"/>
            <a:ext cx="1122218" cy="10740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CB93F092-3CA3-4DE6-83ED-43C5CD2E2B24}"/>
              </a:ext>
            </a:extLst>
          </p:cNvPr>
          <p:cNvSpPr/>
          <p:nvPr/>
        </p:nvSpPr>
        <p:spPr>
          <a:xfrm>
            <a:off x="5460423" y="4818783"/>
            <a:ext cx="353291" cy="4468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354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3140-4F69-4377-9DD2-C66DAA374A10}"/>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9DAF5A12-7AEE-4789-B45B-5E9B2A34C499}"/>
              </a:ext>
            </a:extLst>
          </p:cNvPr>
          <p:cNvSpPr>
            <a:spLocks noGrp="1"/>
          </p:cNvSpPr>
          <p:nvPr>
            <p:ph idx="1"/>
          </p:nvPr>
        </p:nvSpPr>
        <p:spPr/>
        <p:txBody>
          <a:bodyPr/>
          <a:lstStyle/>
          <a:p>
            <a:r>
              <a:rPr lang="en-US" dirty="0"/>
              <a:t>Clean Code, by Robert Martin</a:t>
            </a:r>
          </a:p>
          <a:p>
            <a:r>
              <a:rPr lang="en-US" dirty="0"/>
              <a:t>Clean Architecture, by Robert Martin</a:t>
            </a:r>
          </a:p>
          <a:p>
            <a:r>
              <a:rPr lang="en-US" dirty="0"/>
              <a:t>Code Complete, by Steve McConnell</a:t>
            </a:r>
          </a:p>
          <a:p>
            <a:r>
              <a:rPr lang="en-US" dirty="0"/>
              <a:t>Patterns of Enterprise Application Architecture, by Martin Fowler</a:t>
            </a:r>
          </a:p>
          <a:p>
            <a:r>
              <a:rPr lang="en-US" dirty="0"/>
              <a:t>Domain Driven Design, by Eric Evens</a:t>
            </a:r>
          </a:p>
        </p:txBody>
      </p:sp>
      <p:sp>
        <p:nvSpPr>
          <p:cNvPr id="4" name="Slide Number Placeholder 3">
            <a:extLst>
              <a:ext uri="{FF2B5EF4-FFF2-40B4-BE49-F238E27FC236}">
                <a16:creationId xmlns:a16="http://schemas.microsoft.com/office/drawing/2014/main" id="{9495B950-B59D-40F9-A3A0-2A4EA6B87472}"/>
              </a:ext>
            </a:extLst>
          </p:cNvPr>
          <p:cNvSpPr>
            <a:spLocks noGrp="1"/>
          </p:cNvSpPr>
          <p:nvPr>
            <p:ph type="sldNum" sz="quarter" idx="12"/>
          </p:nvPr>
        </p:nvSpPr>
        <p:spPr/>
        <p:txBody>
          <a:bodyPr/>
          <a:lstStyle/>
          <a:p>
            <a:fld id="{945DE137-1981-4A6E-942B-1AACE1746372}" type="slidenum">
              <a:rPr lang="en-US" smtClean="0"/>
              <a:t>31</a:t>
            </a:fld>
            <a:endParaRPr lang="en-US"/>
          </a:p>
        </p:txBody>
      </p:sp>
    </p:spTree>
    <p:extLst>
      <p:ext uri="{BB962C8B-B14F-4D97-AF65-F5344CB8AC3E}">
        <p14:creationId xmlns:p14="http://schemas.microsoft.com/office/powerpoint/2010/main" val="3326234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51DC19-7301-4A76-B7B6-014CEED408FB}"/>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754D214E-977A-482D-A3DE-7361432EDF9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599AA1-E29D-4CBB-84B3-17CEEDE3EC17}"/>
              </a:ext>
            </a:extLst>
          </p:cNvPr>
          <p:cNvSpPr>
            <a:spLocks noGrp="1"/>
          </p:cNvSpPr>
          <p:nvPr>
            <p:ph type="sldNum" sz="quarter" idx="12"/>
          </p:nvPr>
        </p:nvSpPr>
        <p:spPr/>
        <p:txBody>
          <a:bodyPr/>
          <a:lstStyle/>
          <a:p>
            <a:fld id="{945DE137-1981-4A6E-942B-1AACE1746372}" type="slidenum">
              <a:rPr lang="en-US" smtClean="0"/>
              <a:t>32</a:t>
            </a:fld>
            <a:endParaRPr lang="en-US"/>
          </a:p>
        </p:txBody>
      </p:sp>
    </p:spTree>
    <p:extLst>
      <p:ext uri="{BB962C8B-B14F-4D97-AF65-F5344CB8AC3E}">
        <p14:creationId xmlns:p14="http://schemas.microsoft.com/office/powerpoint/2010/main" val="5458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5F3D-8F28-4FDA-9CBE-ED69F4B74C04}"/>
              </a:ext>
            </a:extLst>
          </p:cNvPr>
          <p:cNvSpPr>
            <a:spLocks noGrp="1"/>
          </p:cNvSpPr>
          <p:nvPr>
            <p:ph type="title"/>
          </p:nvPr>
        </p:nvSpPr>
        <p:spPr/>
        <p:txBody>
          <a:bodyPr/>
          <a:lstStyle/>
          <a:p>
            <a:r>
              <a:rPr lang="en-US" dirty="0"/>
              <a:t>What is REST?</a:t>
            </a:r>
          </a:p>
        </p:txBody>
      </p:sp>
      <p:sp>
        <p:nvSpPr>
          <p:cNvPr id="3" name="Content Placeholder 2">
            <a:extLst>
              <a:ext uri="{FF2B5EF4-FFF2-40B4-BE49-F238E27FC236}">
                <a16:creationId xmlns:a16="http://schemas.microsoft.com/office/drawing/2014/main" id="{69F325AE-D2B4-419E-B0B2-09F6AB32227C}"/>
              </a:ext>
            </a:extLst>
          </p:cNvPr>
          <p:cNvSpPr>
            <a:spLocks noGrp="1"/>
          </p:cNvSpPr>
          <p:nvPr>
            <p:ph idx="1"/>
          </p:nvPr>
        </p:nvSpPr>
        <p:spPr/>
        <p:txBody>
          <a:bodyPr/>
          <a:lstStyle/>
          <a:p>
            <a:r>
              <a:rPr lang="en-US" dirty="0"/>
              <a:t>REST stands for </a:t>
            </a:r>
            <a:r>
              <a:rPr lang="en-US" b="1" dirty="0"/>
              <a:t>Re</a:t>
            </a:r>
            <a:r>
              <a:rPr lang="en-US" dirty="0"/>
              <a:t>presentational </a:t>
            </a:r>
            <a:r>
              <a:rPr lang="en-US" b="1" dirty="0"/>
              <a:t>S</a:t>
            </a:r>
            <a:r>
              <a:rPr lang="en-US" dirty="0"/>
              <a:t>tate </a:t>
            </a:r>
            <a:r>
              <a:rPr lang="en-US" b="1" dirty="0"/>
              <a:t>T</a:t>
            </a:r>
            <a:r>
              <a:rPr lang="en-US" dirty="0"/>
              <a:t>ransfer</a:t>
            </a:r>
          </a:p>
          <a:p>
            <a:r>
              <a:rPr lang="en-US" dirty="0"/>
              <a:t>An architectural approach introduced by Roy Fielding in his doctorial dissertation: </a:t>
            </a:r>
            <a:r>
              <a:rPr lang="en-US" dirty="0">
                <a:hlinkClick r:id="rId2"/>
              </a:rPr>
              <a:t>https://www.ics.uci.edu/~fielding/pubs/dissertation/fielding_dissertation.pdf</a:t>
            </a:r>
            <a:endParaRPr lang="en-US" dirty="0"/>
          </a:p>
          <a:p>
            <a:pPr lvl="1"/>
            <a:r>
              <a:rPr lang="en-US" dirty="0"/>
              <a:t>Fielding is one of the principal authors of the HTTP specification</a:t>
            </a:r>
          </a:p>
          <a:p>
            <a:pPr lvl="1"/>
            <a:r>
              <a:rPr lang="en-US" dirty="0"/>
              <a:t>Co-Founder of the Apache HTTP Server project </a:t>
            </a:r>
          </a:p>
          <a:p>
            <a:r>
              <a:rPr lang="en-US" dirty="0"/>
              <a:t>Uses HTTP standards</a:t>
            </a:r>
          </a:p>
          <a:p>
            <a:r>
              <a:rPr lang="en-US" dirty="0"/>
              <a:t>Widely adopted for web-services, and therefor, microservices</a:t>
            </a:r>
          </a:p>
          <a:p>
            <a:endParaRPr lang="en-US" dirty="0"/>
          </a:p>
        </p:txBody>
      </p:sp>
      <p:sp>
        <p:nvSpPr>
          <p:cNvPr id="4" name="Slide Number Placeholder 3">
            <a:extLst>
              <a:ext uri="{FF2B5EF4-FFF2-40B4-BE49-F238E27FC236}">
                <a16:creationId xmlns:a16="http://schemas.microsoft.com/office/drawing/2014/main" id="{C69B141C-C904-41C6-8F32-A1EAB4A14120}"/>
              </a:ext>
            </a:extLst>
          </p:cNvPr>
          <p:cNvSpPr>
            <a:spLocks noGrp="1"/>
          </p:cNvSpPr>
          <p:nvPr>
            <p:ph type="sldNum" sz="quarter" idx="12"/>
          </p:nvPr>
        </p:nvSpPr>
        <p:spPr/>
        <p:txBody>
          <a:bodyPr/>
          <a:lstStyle/>
          <a:p>
            <a:fld id="{945DE137-1981-4A6E-942B-1AACE1746372}" type="slidenum">
              <a:rPr lang="en-US" smtClean="0"/>
              <a:t>4</a:t>
            </a:fld>
            <a:endParaRPr lang="en-US"/>
          </a:p>
        </p:txBody>
      </p:sp>
    </p:spTree>
    <p:extLst>
      <p:ext uri="{BB962C8B-B14F-4D97-AF65-F5344CB8AC3E}">
        <p14:creationId xmlns:p14="http://schemas.microsoft.com/office/powerpoint/2010/main" val="161749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1630-8598-4FAD-AF9E-A5EE02DFD46E}"/>
              </a:ext>
            </a:extLst>
          </p:cNvPr>
          <p:cNvSpPr>
            <a:spLocks noGrp="1"/>
          </p:cNvSpPr>
          <p:nvPr>
            <p:ph type="title"/>
          </p:nvPr>
        </p:nvSpPr>
        <p:spPr/>
        <p:txBody>
          <a:bodyPr/>
          <a:lstStyle/>
          <a:p>
            <a:r>
              <a:rPr lang="en-US" dirty="0"/>
              <a:t>Resource</a:t>
            </a:r>
          </a:p>
        </p:txBody>
      </p:sp>
      <p:sp>
        <p:nvSpPr>
          <p:cNvPr id="3" name="Content Placeholder 2">
            <a:extLst>
              <a:ext uri="{FF2B5EF4-FFF2-40B4-BE49-F238E27FC236}">
                <a16:creationId xmlns:a16="http://schemas.microsoft.com/office/drawing/2014/main" id="{7CADE0DE-0AB6-46F7-B642-BCC7A8FD237B}"/>
              </a:ext>
            </a:extLst>
          </p:cNvPr>
          <p:cNvSpPr>
            <a:spLocks noGrp="1"/>
          </p:cNvSpPr>
          <p:nvPr>
            <p:ph idx="1"/>
          </p:nvPr>
        </p:nvSpPr>
        <p:spPr/>
        <p:txBody>
          <a:bodyPr>
            <a:normAutofit lnSpcReduction="10000"/>
          </a:bodyPr>
          <a:lstStyle/>
          <a:p>
            <a:r>
              <a:rPr lang="en-US" dirty="0"/>
              <a:t>The target of an HTTP request is called a “resource” </a:t>
            </a:r>
          </a:p>
          <a:p>
            <a:r>
              <a:rPr lang="en-US" dirty="0"/>
              <a:t>It can be a document, a photo, or anything else. </a:t>
            </a:r>
          </a:p>
          <a:p>
            <a:pPr lvl="1"/>
            <a:r>
              <a:rPr lang="en-US" dirty="0"/>
              <a:t>For API’s, this typically maps to a business object (the “nouns”) and is represented by a JSON document</a:t>
            </a:r>
          </a:p>
          <a:p>
            <a:r>
              <a:rPr lang="en-US" dirty="0"/>
              <a:t>Each resource is identified by a Uniform Resource Identifier (URI) used throughout HTTP for identifying resources.</a:t>
            </a:r>
          </a:p>
          <a:p>
            <a:r>
              <a:rPr lang="en-US" dirty="0"/>
              <a:t>The identity and the location of resources on the Web are mostly given by a single URL (Uniform Resource Locator, a kind of URI)</a:t>
            </a:r>
          </a:p>
          <a:p>
            <a:pPr marL="0" indent="0">
              <a:buNone/>
            </a:pPr>
            <a:endParaRPr lang="en-US" dirty="0"/>
          </a:p>
          <a:p>
            <a:pPr marL="0" indent="0" algn="r">
              <a:buNone/>
            </a:pPr>
            <a:r>
              <a:rPr lang="en-US" sz="1600" dirty="0">
                <a:hlinkClick r:id="rId2"/>
              </a:rPr>
              <a:t>https://developer.mozilla.org/en-US/docs/Web/HTTP/Basics_of_HTTP/Identifying_resources_on_the_Web</a:t>
            </a:r>
            <a:endParaRPr lang="en-US" sz="1600" dirty="0"/>
          </a:p>
        </p:txBody>
      </p:sp>
      <p:sp>
        <p:nvSpPr>
          <p:cNvPr id="4" name="Slide Number Placeholder 3">
            <a:extLst>
              <a:ext uri="{FF2B5EF4-FFF2-40B4-BE49-F238E27FC236}">
                <a16:creationId xmlns:a16="http://schemas.microsoft.com/office/drawing/2014/main" id="{E36FE4BB-AF17-4243-B9C2-5390FF1C4E73}"/>
              </a:ext>
            </a:extLst>
          </p:cNvPr>
          <p:cNvSpPr>
            <a:spLocks noGrp="1"/>
          </p:cNvSpPr>
          <p:nvPr>
            <p:ph type="sldNum" sz="quarter" idx="12"/>
          </p:nvPr>
        </p:nvSpPr>
        <p:spPr/>
        <p:txBody>
          <a:bodyPr/>
          <a:lstStyle/>
          <a:p>
            <a:fld id="{945DE137-1981-4A6E-942B-1AACE1746372}" type="slidenum">
              <a:rPr lang="en-US" smtClean="0"/>
              <a:t>5</a:t>
            </a:fld>
            <a:endParaRPr lang="en-US"/>
          </a:p>
        </p:txBody>
      </p:sp>
    </p:spTree>
    <p:extLst>
      <p:ext uri="{BB962C8B-B14F-4D97-AF65-F5344CB8AC3E}">
        <p14:creationId xmlns:p14="http://schemas.microsoft.com/office/powerpoint/2010/main" val="420095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07A857-84EF-4376-8055-0CE2D5C47AF3}"/>
              </a:ext>
            </a:extLst>
          </p:cNvPr>
          <p:cNvSpPr>
            <a:spLocks noGrp="1"/>
          </p:cNvSpPr>
          <p:nvPr>
            <p:ph type="title"/>
          </p:nvPr>
        </p:nvSpPr>
        <p:spPr/>
        <p:txBody>
          <a:bodyPr/>
          <a:lstStyle/>
          <a:p>
            <a:r>
              <a:rPr lang="en-US" dirty="0"/>
              <a:t>API Standards</a:t>
            </a:r>
          </a:p>
        </p:txBody>
      </p:sp>
      <p:sp>
        <p:nvSpPr>
          <p:cNvPr id="5" name="Text Placeholder 4">
            <a:extLst>
              <a:ext uri="{FF2B5EF4-FFF2-40B4-BE49-F238E27FC236}">
                <a16:creationId xmlns:a16="http://schemas.microsoft.com/office/drawing/2014/main" id="{BBC6F214-A129-4E43-BBCD-3233A99C28D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4500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D699-D9BB-4020-BACF-E6046DD678A2}"/>
              </a:ext>
            </a:extLst>
          </p:cNvPr>
          <p:cNvSpPr>
            <a:spLocks noGrp="1"/>
          </p:cNvSpPr>
          <p:nvPr>
            <p:ph type="title"/>
          </p:nvPr>
        </p:nvSpPr>
        <p:spPr/>
        <p:txBody>
          <a:bodyPr/>
          <a:lstStyle/>
          <a:p>
            <a:r>
              <a:rPr lang="en-US" dirty="0"/>
              <a:t>Service URLs</a:t>
            </a:r>
          </a:p>
        </p:txBody>
      </p:sp>
      <p:sp>
        <p:nvSpPr>
          <p:cNvPr id="3" name="Content Placeholder 2">
            <a:extLst>
              <a:ext uri="{FF2B5EF4-FFF2-40B4-BE49-F238E27FC236}">
                <a16:creationId xmlns:a16="http://schemas.microsoft.com/office/drawing/2014/main" id="{694E5D88-FFA0-45AF-B31D-57118142DB46}"/>
              </a:ext>
            </a:extLst>
          </p:cNvPr>
          <p:cNvSpPr>
            <a:spLocks noGrp="1"/>
          </p:cNvSpPr>
          <p:nvPr>
            <p:ph idx="1"/>
          </p:nvPr>
        </p:nvSpPr>
        <p:spPr/>
        <p:txBody>
          <a:bodyPr>
            <a:normAutofit/>
          </a:bodyPr>
          <a:lstStyle/>
          <a:p>
            <a:r>
              <a:rPr lang="en-US" dirty="0"/>
              <a:t>URL (URI) should describe a resource</a:t>
            </a:r>
          </a:p>
          <a:p>
            <a:r>
              <a:rPr lang="en-US" dirty="0"/>
              <a:t>Use plural nouns when describing collections</a:t>
            </a:r>
          </a:p>
          <a:p>
            <a:endParaRPr lang="en-US" dirty="0"/>
          </a:p>
          <a:p>
            <a:pPr marL="0" indent="0">
              <a:buNone/>
            </a:pPr>
            <a:r>
              <a:rPr lang="en-US" dirty="0"/>
              <a:t>Example:  </a:t>
            </a:r>
            <a:r>
              <a:rPr lang="en-US" dirty="0">
                <a:hlinkClick r:id="rId2"/>
              </a:rPr>
              <a:t>https://api.northwind.com/customers</a:t>
            </a:r>
            <a:endParaRPr lang="en-US" dirty="0"/>
          </a:p>
          <a:p>
            <a:pPr marL="0" indent="0">
              <a:buNone/>
            </a:pPr>
            <a:endParaRPr lang="en-US" dirty="0"/>
          </a:p>
          <a:p>
            <a:r>
              <a:rPr lang="en-US" dirty="0"/>
              <a:t>Single resources identified as a sub resource of the collection:</a:t>
            </a:r>
          </a:p>
          <a:p>
            <a:pPr marL="0" indent="0">
              <a:buNone/>
            </a:pPr>
            <a:endParaRPr lang="en-US" dirty="0"/>
          </a:p>
          <a:p>
            <a:pPr marL="0" indent="0">
              <a:buNone/>
            </a:pPr>
            <a:r>
              <a:rPr lang="en-US" dirty="0"/>
              <a:t>Example:  </a:t>
            </a:r>
            <a:r>
              <a:rPr lang="en-US" dirty="0">
                <a:hlinkClick r:id="rId3"/>
              </a:rPr>
              <a:t>https://api.northwind.com/customers/508</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832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D699-D9BB-4020-BACF-E6046DD678A2}"/>
              </a:ext>
            </a:extLst>
          </p:cNvPr>
          <p:cNvSpPr>
            <a:spLocks noGrp="1"/>
          </p:cNvSpPr>
          <p:nvPr>
            <p:ph type="title"/>
          </p:nvPr>
        </p:nvSpPr>
        <p:spPr/>
        <p:txBody>
          <a:bodyPr/>
          <a:lstStyle/>
          <a:p>
            <a:r>
              <a:rPr lang="en-US" dirty="0"/>
              <a:t>Service URLs</a:t>
            </a:r>
          </a:p>
        </p:txBody>
      </p:sp>
      <p:sp>
        <p:nvSpPr>
          <p:cNvPr id="3" name="Content Placeholder 2">
            <a:extLst>
              <a:ext uri="{FF2B5EF4-FFF2-40B4-BE49-F238E27FC236}">
                <a16:creationId xmlns:a16="http://schemas.microsoft.com/office/drawing/2014/main" id="{694E5D88-FFA0-45AF-B31D-57118142DB46}"/>
              </a:ext>
            </a:extLst>
          </p:cNvPr>
          <p:cNvSpPr>
            <a:spLocks noGrp="1"/>
          </p:cNvSpPr>
          <p:nvPr>
            <p:ph idx="1"/>
          </p:nvPr>
        </p:nvSpPr>
        <p:spPr/>
        <p:txBody>
          <a:bodyPr>
            <a:normAutofit/>
          </a:bodyPr>
          <a:lstStyle/>
          <a:p>
            <a:r>
              <a:rPr lang="en-US" dirty="0"/>
              <a:t>Sub resources should also be plural if a collection:</a:t>
            </a:r>
          </a:p>
          <a:p>
            <a:pPr marL="0" indent="0">
              <a:buNone/>
            </a:pPr>
            <a:endParaRPr lang="en-US" dirty="0"/>
          </a:p>
          <a:p>
            <a:pPr marL="0" indent="0">
              <a:buNone/>
            </a:pPr>
            <a:r>
              <a:rPr lang="en-US" dirty="0"/>
              <a:t>Example:  </a:t>
            </a:r>
            <a:r>
              <a:rPr lang="en-US" dirty="0">
                <a:hlinkClick r:id="rId2"/>
              </a:rPr>
              <a:t>https://api.northwind.com/customers/508/addresses</a:t>
            </a:r>
            <a:endParaRPr lang="en-US" dirty="0"/>
          </a:p>
          <a:p>
            <a:pPr marL="0" indent="0">
              <a:buNone/>
            </a:pPr>
            <a:endParaRPr lang="en-US" dirty="0"/>
          </a:p>
          <a:p>
            <a:r>
              <a:rPr lang="en-US" dirty="0"/>
              <a:t>Otherwise, singular:</a:t>
            </a:r>
          </a:p>
          <a:p>
            <a:pPr marL="0" indent="0">
              <a:buNone/>
            </a:pPr>
            <a:endParaRPr lang="en-US" dirty="0"/>
          </a:p>
          <a:p>
            <a:pPr marL="0" indent="0">
              <a:buNone/>
            </a:pPr>
            <a:r>
              <a:rPr lang="en-US" dirty="0"/>
              <a:t>Example:  </a:t>
            </a:r>
            <a:r>
              <a:rPr lang="en-US" dirty="0">
                <a:hlinkClick r:id="rId3"/>
              </a:rPr>
              <a:t>https://api.northwind.com/employees/216/manager</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9798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DF5B-011E-4983-AC18-151E5B646FB5}"/>
              </a:ext>
            </a:extLst>
          </p:cNvPr>
          <p:cNvSpPr>
            <a:spLocks noGrp="1"/>
          </p:cNvSpPr>
          <p:nvPr>
            <p:ph type="title"/>
          </p:nvPr>
        </p:nvSpPr>
        <p:spPr/>
        <p:txBody>
          <a:bodyPr/>
          <a:lstStyle/>
          <a:p>
            <a:r>
              <a:rPr lang="en-US" dirty="0"/>
              <a:t>HTTP Verbs</a:t>
            </a:r>
          </a:p>
        </p:txBody>
      </p:sp>
      <p:sp>
        <p:nvSpPr>
          <p:cNvPr id="3" name="Content Placeholder 2">
            <a:extLst>
              <a:ext uri="{FF2B5EF4-FFF2-40B4-BE49-F238E27FC236}">
                <a16:creationId xmlns:a16="http://schemas.microsoft.com/office/drawing/2014/main" id="{5E002E41-84BE-4785-A8A1-130FD246A012}"/>
              </a:ext>
            </a:extLst>
          </p:cNvPr>
          <p:cNvSpPr>
            <a:spLocks noGrp="1"/>
          </p:cNvSpPr>
          <p:nvPr>
            <p:ph idx="1"/>
          </p:nvPr>
        </p:nvSpPr>
        <p:spPr>
          <a:xfrm>
            <a:off x="838200" y="1825625"/>
            <a:ext cx="10515600" cy="1021484"/>
          </a:xfrm>
        </p:spPr>
        <p:txBody>
          <a:bodyPr/>
          <a:lstStyle/>
          <a:p>
            <a:r>
              <a:rPr lang="en-US" dirty="0"/>
              <a:t>Create, Read, Update, Delete (CRUD) operations are mapped to HTTP verbs (methods)</a:t>
            </a:r>
          </a:p>
        </p:txBody>
      </p:sp>
      <p:sp>
        <p:nvSpPr>
          <p:cNvPr id="4" name="Slide Number Placeholder 3">
            <a:extLst>
              <a:ext uri="{FF2B5EF4-FFF2-40B4-BE49-F238E27FC236}">
                <a16:creationId xmlns:a16="http://schemas.microsoft.com/office/drawing/2014/main" id="{19E8A591-707C-4BF9-BB13-358D948FFA16}"/>
              </a:ext>
            </a:extLst>
          </p:cNvPr>
          <p:cNvSpPr>
            <a:spLocks noGrp="1"/>
          </p:cNvSpPr>
          <p:nvPr>
            <p:ph type="sldNum" sz="quarter" idx="12"/>
          </p:nvPr>
        </p:nvSpPr>
        <p:spPr/>
        <p:txBody>
          <a:bodyPr/>
          <a:lstStyle/>
          <a:p>
            <a:fld id="{945DE137-1981-4A6E-942B-1AACE1746372}" type="slidenum">
              <a:rPr lang="en-US" smtClean="0"/>
              <a:t>9</a:t>
            </a:fld>
            <a:endParaRPr lang="en-US"/>
          </a:p>
        </p:txBody>
      </p:sp>
      <p:graphicFrame>
        <p:nvGraphicFramePr>
          <p:cNvPr id="5" name="Table 5">
            <a:extLst>
              <a:ext uri="{FF2B5EF4-FFF2-40B4-BE49-F238E27FC236}">
                <a16:creationId xmlns:a16="http://schemas.microsoft.com/office/drawing/2014/main" id="{E9181F6D-C2D4-4D73-ADEC-551093BBA039}"/>
              </a:ext>
            </a:extLst>
          </p:cNvPr>
          <p:cNvGraphicFramePr>
            <a:graphicFrameLocks noGrp="1"/>
          </p:cNvGraphicFramePr>
          <p:nvPr>
            <p:extLst>
              <p:ext uri="{D42A27DB-BD31-4B8C-83A1-F6EECF244321}">
                <p14:modId xmlns:p14="http://schemas.microsoft.com/office/powerpoint/2010/main" val="105878991"/>
              </p:ext>
            </p:extLst>
          </p:nvPr>
        </p:nvGraphicFramePr>
        <p:xfrm>
          <a:off x="1974850" y="2930091"/>
          <a:ext cx="8128000" cy="3200400"/>
        </p:xfrm>
        <a:graphic>
          <a:graphicData uri="http://schemas.openxmlformats.org/drawingml/2006/table">
            <a:tbl>
              <a:tblPr firstRow="1" bandRow="1">
                <a:tableStyleId>{5C22544A-7EE6-4342-B048-85BDC9FD1C3A}</a:tableStyleId>
              </a:tblPr>
              <a:tblGrid>
                <a:gridCol w="1729509">
                  <a:extLst>
                    <a:ext uri="{9D8B030D-6E8A-4147-A177-3AD203B41FA5}">
                      <a16:colId xmlns:a16="http://schemas.microsoft.com/office/drawing/2014/main" val="3810801947"/>
                    </a:ext>
                  </a:extLst>
                </a:gridCol>
                <a:gridCol w="6398491">
                  <a:extLst>
                    <a:ext uri="{9D8B030D-6E8A-4147-A177-3AD203B41FA5}">
                      <a16:colId xmlns:a16="http://schemas.microsoft.com/office/drawing/2014/main" val="2431333278"/>
                    </a:ext>
                  </a:extLst>
                </a:gridCol>
              </a:tblGrid>
              <a:tr h="370840">
                <a:tc>
                  <a:txBody>
                    <a:bodyPr/>
                    <a:lstStyle/>
                    <a:p>
                      <a:r>
                        <a:rPr lang="en-US" sz="2400" dirty="0"/>
                        <a:t>Operation</a:t>
                      </a:r>
                    </a:p>
                  </a:txBody>
                  <a:tcPr/>
                </a:tc>
                <a:tc>
                  <a:txBody>
                    <a:bodyPr/>
                    <a:lstStyle/>
                    <a:p>
                      <a:r>
                        <a:rPr lang="en-US" sz="2400" dirty="0"/>
                        <a:t>Http Verb</a:t>
                      </a:r>
                    </a:p>
                  </a:txBody>
                  <a:tcPr/>
                </a:tc>
                <a:extLst>
                  <a:ext uri="{0D108BD9-81ED-4DB2-BD59-A6C34878D82A}">
                    <a16:rowId xmlns:a16="http://schemas.microsoft.com/office/drawing/2014/main" val="2436806373"/>
                  </a:ext>
                </a:extLst>
              </a:tr>
              <a:tr h="370840">
                <a:tc>
                  <a:txBody>
                    <a:bodyPr/>
                    <a:lstStyle/>
                    <a:p>
                      <a:r>
                        <a:rPr lang="en-US" sz="2400" dirty="0"/>
                        <a:t>Create</a:t>
                      </a:r>
                    </a:p>
                  </a:txBody>
                  <a:tcPr/>
                </a:tc>
                <a:tc>
                  <a:txBody>
                    <a:bodyPr/>
                    <a:lstStyle/>
                    <a:p>
                      <a:r>
                        <a:rPr lang="en-US" sz="2400" dirty="0"/>
                        <a:t>POST</a:t>
                      </a:r>
                    </a:p>
                  </a:txBody>
                  <a:tcPr/>
                </a:tc>
                <a:extLst>
                  <a:ext uri="{0D108BD9-81ED-4DB2-BD59-A6C34878D82A}">
                    <a16:rowId xmlns:a16="http://schemas.microsoft.com/office/drawing/2014/main" val="64615523"/>
                  </a:ext>
                </a:extLst>
              </a:tr>
              <a:tr h="370840">
                <a:tc>
                  <a:txBody>
                    <a:bodyPr/>
                    <a:lstStyle/>
                    <a:p>
                      <a:r>
                        <a:rPr lang="en-US" sz="2400" dirty="0"/>
                        <a:t>Read</a:t>
                      </a:r>
                    </a:p>
                  </a:txBody>
                  <a:tcPr/>
                </a:tc>
                <a:tc>
                  <a:txBody>
                    <a:bodyPr/>
                    <a:lstStyle/>
                    <a:p>
                      <a:r>
                        <a:rPr lang="en-US" sz="2400" dirty="0"/>
                        <a:t>GET</a:t>
                      </a:r>
                    </a:p>
                  </a:txBody>
                  <a:tcPr/>
                </a:tc>
                <a:extLst>
                  <a:ext uri="{0D108BD9-81ED-4DB2-BD59-A6C34878D82A}">
                    <a16:rowId xmlns:a16="http://schemas.microsoft.com/office/drawing/2014/main" val="244841645"/>
                  </a:ext>
                </a:extLst>
              </a:tr>
              <a:tr h="370840">
                <a:tc>
                  <a:txBody>
                    <a:bodyPr/>
                    <a:lstStyle/>
                    <a:p>
                      <a:r>
                        <a:rPr lang="en-US" sz="2400" dirty="0"/>
                        <a:t>Update</a:t>
                      </a:r>
                    </a:p>
                  </a:txBody>
                  <a:tcPr/>
                </a:tc>
                <a:tc>
                  <a:txBody>
                    <a:bodyPr/>
                    <a:lstStyle/>
                    <a:p>
                      <a:r>
                        <a:rPr lang="en-US" sz="2400" dirty="0"/>
                        <a:t>PUT</a:t>
                      </a:r>
                    </a:p>
                  </a:txBody>
                  <a:tcPr/>
                </a:tc>
                <a:extLst>
                  <a:ext uri="{0D108BD9-81ED-4DB2-BD59-A6C34878D82A}">
                    <a16:rowId xmlns:a16="http://schemas.microsoft.com/office/drawing/2014/main" val="3949860062"/>
                  </a:ext>
                </a:extLst>
              </a:tr>
              <a:tr h="370840">
                <a:tc>
                  <a:txBody>
                    <a:bodyPr/>
                    <a:lstStyle/>
                    <a:p>
                      <a:r>
                        <a:rPr lang="en-US" sz="2400" dirty="0"/>
                        <a:t>Delete</a:t>
                      </a:r>
                    </a:p>
                  </a:txBody>
                  <a:tcPr/>
                </a:tc>
                <a:tc>
                  <a:txBody>
                    <a:bodyPr/>
                    <a:lstStyle/>
                    <a:p>
                      <a:r>
                        <a:rPr lang="en-US" sz="2400" dirty="0"/>
                        <a:t>DELETE</a:t>
                      </a:r>
                    </a:p>
                  </a:txBody>
                  <a:tcPr/>
                </a:tc>
                <a:extLst>
                  <a:ext uri="{0D108BD9-81ED-4DB2-BD59-A6C34878D82A}">
                    <a16:rowId xmlns:a16="http://schemas.microsoft.com/office/drawing/2014/main" val="3314137833"/>
                  </a:ext>
                </a:extLst>
              </a:tr>
              <a:tr h="370840">
                <a:tc>
                  <a:txBody>
                    <a:bodyPr/>
                    <a:lstStyle/>
                    <a:p>
                      <a:r>
                        <a:rPr lang="en-US" sz="2400" dirty="0"/>
                        <a:t>Search</a:t>
                      </a:r>
                    </a:p>
                  </a:txBody>
                  <a:tcPr/>
                </a:tc>
                <a:tc>
                  <a:txBody>
                    <a:bodyPr/>
                    <a:lstStyle/>
                    <a:p>
                      <a:r>
                        <a:rPr lang="en-US" sz="2400" dirty="0"/>
                        <a:t>GET with Query String Parameters</a:t>
                      </a:r>
                    </a:p>
                  </a:txBody>
                  <a:tcPr/>
                </a:tc>
                <a:extLst>
                  <a:ext uri="{0D108BD9-81ED-4DB2-BD59-A6C34878D82A}">
                    <a16:rowId xmlns:a16="http://schemas.microsoft.com/office/drawing/2014/main" val="3029885042"/>
                  </a:ext>
                </a:extLst>
              </a:tr>
              <a:tr h="370840">
                <a:tc>
                  <a:txBody>
                    <a:bodyPr/>
                    <a:lstStyle/>
                    <a:p>
                      <a:r>
                        <a:rPr lang="en-US" sz="2400" dirty="0"/>
                        <a:t>RPC</a:t>
                      </a:r>
                    </a:p>
                  </a:txBody>
                  <a:tcPr/>
                </a:tc>
                <a:tc>
                  <a:txBody>
                    <a:bodyPr/>
                    <a:lstStyle/>
                    <a:p>
                      <a:r>
                        <a:rPr lang="en-US" sz="2400" dirty="0"/>
                        <a:t>POST</a:t>
                      </a:r>
                    </a:p>
                  </a:txBody>
                  <a:tcPr/>
                </a:tc>
                <a:extLst>
                  <a:ext uri="{0D108BD9-81ED-4DB2-BD59-A6C34878D82A}">
                    <a16:rowId xmlns:a16="http://schemas.microsoft.com/office/drawing/2014/main" val="593162191"/>
                  </a:ext>
                </a:extLst>
              </a:tr>
            </a:tbl>
          </a:graphicData>
        </a:graphic>
      </p:graphicFrame>
    </p:spTree>
    <p:extLst>
      <p:ext uri="{BB962C8B-B14F-4D97-AF65-F5344CB8AC3E}">
        <p14:creationId xmlns:p14="http://schemas.microsoft.com/office/powerpoint/2010/main" val="2594598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lestone Template" id="{18827EBC-B822-47D4-953A-B9D98C81EE4E}" vid="{FE05D6D4-B37A-4D42-ABA7-4A0921DD99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722</TotalTime>
  <Words>1650</Words>
  <Application>Microsoft Office PowerPoint</Application>
  <PresentationFormat>Widescreen</PresentationFormat>
  <Paragraphs>274</Paragraphs>
  <Slides>32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Consolas</vt:lpstr>
      <vt:lpstr>Office Theme</vt:lpstr>
      <vt:lpstr>RESTful Services and API Design Guidelines</vt:lpstr>
      <vt:lpstr>Lesson Goals</vt:lpstr>
      <vt:lpstr>Hands-On Labs</vt:lpstr>
      <vt:lpstr>What is REST?</vt:lpstr>
      <vt:lpstr>Resource</vt:lpstr>
      <vt:lpstr>API Standards</vt:lpstr>
      <vt:lpstr>Service URLs</vt:lpstr>
      <vt:lpstr>Service URLs</vt:lpstr>
      <vt:lpstr>HTTP Verbs</vt:lpstr>
      <vt:lpstr>HTTP Response Codes</vt:lpstr>
      <vt:lpstr>API Versioning</vt:lpstr>
      <vt:lpstr>API Versioning</vt:lpstr>
      <vt:lpstr>Error Handling Practices</vt:lpstr>
      <vt:lpstr>Representing Errors in ReST</vt:lpstr>
      <vt:lpstr>HTTP Response Codes for Errors</vt:lpstr>
      <vt:lpstr>Error Responses in Spring</vt:lpstr>
      <vt:lpstr>Spring and Spring MVC</vt:lpstr>
      <vt:lpstr>Spring Framework (https://spring.io)</vt:lpstr>
      <vt:lpstr>MVC: Model-View-Controller Pattern</vt:lpstr>
      <vt:lpstr>MVC</vt:lpstr>
      <vt:lpstr>MVC</vt:lpstr>
      <vt:lpstr>Servlets</vt:lpstr>
      <vt:lpstr>Execution of Servlets</vt:lpstr>
      <vt:lpstr>Spring MVC</vt:lpstr>
      <vt:lpstr>Spring MVC</vt:lpstr>
      <vt:lpstr>Spring MVC – Under the hood</vt:lpstr>
      <vt:lpstr>Additional Resources</vt:lpstr>
      <vt:lpstr>Clean Code, Clean Architecture</vt:lpstr>
      <vt:lpstr>Clean Architecture</vt:lpstr>
      <vt:lpstr>Clean Architecture</vt:lpstr>
      <vt:lpstr>Additional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Services</dc:title>
  <dc:creator>Jason Penniman</dc:creator>
  <cp:lastModifiedBy>Jason Penniman</cp:lastModifiedBy>
  <cp:revision>19</cp:revision>
  <dcterms:created xsi:type="dcterms:W3CDTF">2020-01-28T01:30:27Z</dcterms:created>
  <dcterms:modified xsi:type="dcterms:W3CDTF">2020-01-29T14:49:52Z</dcterms:modified>
</cp:coreProperties>
</file>