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15" r:id="rId4"/>
    <p:sldId id="312" r:id="rId5"/>
    <p:sldId id="313" r:id="rId6"/>
    <p:sldId id="307" r:id="rId7"/>
    <p:sldId id="319" r:id="rId8"/>
    <p:sldId id="318" r:id="rId9"/>
    <p:sldId id="309" r:id="rId10"/>
    <p:sldId id="302" r:id="rId11"/>
    <p:sldId id="304" r:id="rId12"/>
    <p:sldId id="325" r:id="rId13"/>
    <p:sldId id="305" r:id="rId14"/>
    <p:sldId id="320" r:id="rId15"/>
    <p:sldId id="327" r:id="rId16"/>
    <p:sldId id="328" r:id="rId17"/>
    <p:sldId id="311" r:id="rId18"/>
    <p:sldId id="321" r:id="rId19"/>
    <p:sldId id="310" r:id="rId20"/>
    <p:sldId id="322" r:id="rId21"/>
    <p:sldId id="316" r:id="rId22"/>
    <p:sldId id="323" r:id="rId23"/>
    <p:sldId id="326" r:id="rId24"/>
    <p:sldId id="317" r:id="rId25"/>
    <p:sldId id="324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7" autoAdjust="0"/>
    <p:restoredTop sz="90669" autoAdjust="0"/>
  </p:normalViewPr>
  <p:slideViewPr>
    <p:cSldViewPr snapToGrid="0">
      <p:cViewPr>
        <p:scale>
          <a:sx n="100" d="100"/>
          <a:sy n="100" d="100"/>
        </p:scale>
        <p:origin x="36" y="36"/>
      </p:cViewPr>
      <p:guideLst>
        <p:guide orient="horz" pos="3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mvc-handlerintercep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penniman@milestonetg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 Microservices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M Penniman</a:t>
            </a:r>
          </a:p>
          <a:p>
            <a:r>
              <a:rPr lang="en-US" dirty="0"/>
              <a:t>Milestone Technology Group, LLC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3F42113-227C-4E95-B81F-2D2F9CB1D1C6}"/>
              </a:ext>
            </a:extLst>
          </p:cNvPr>
          <p:cNvSpPr/>
          <p:nvPr/>
        </p:nvSpPr>
        <p:spPr>
          <a:xfrm>
            <a:off x="838200" y="1704393"/>
            <a:ext cx="4596879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6B3C134-6BC6-4089-84EB-9C1B1538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and Inventory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6F62-39AB-4FA5-AE7F-D1E740B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A9D5AD4-AC6D-4297-9971-83C83B55F1A7}"/>
              </a:ext>
            </a:extLst>
          </p:cNvPr>
          <p:cNvSpPr/>
          <p:nvPr/>
        </p:nvSpPr>
        <p:spPr>
          <a:xfrm>
            <a:off x="1130565" y="2363750"/>
            <a:ext cx="2214467" cy="2058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ListPrice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Published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F14EF1-9E35-4A31-B6EE-EA27ADB0525B}"/>
              </a:ext>
            </a:extLst>
          </p:cNvPr>
          <p:cNvSpPr/>
          <p:nvPr/>
        </p:nvSpPr>
        <p:spPr>
          <a:xfrm>
            <a:off x="3875311" y="3100870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87FF7-2B2F-4337-AAE7-31399FDC04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45032" y="3393229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FC55925-EB35-45E0-AEE8-FF119284F202}"/>
              </a:ext>
            </a:extLst>
          </p:cNvPr>
          <p:cNvSpPr/>
          <p:nvPr/>
        </p:nvSpPr>
        <p:spPr>
          <a:xfrm>
            <a:off x="6518987" y="1704393"/>
            <a:ext cx="4834811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D3DB894-1534-4515-AC33-57D338E1F99F}"/>
              </a:ext>
            </a:extLst>
          </p:cNvPr>
          <p:cNvSpPr/>
          <p:nvPr/>
        </p:nvSpPr>
        <p:spPr>
          <a:xfrm>
            <a:off x="6865772" y="2363751"/>
            <a:ext cx="2214467" cy="3135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UnitsOnOrder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ReorderLevel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Discontinued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BEEACEF-0E3A-4E76-A640-4F2FCE0E61C5}"/>
              </a:ext>
            </a:extLst>
          </p:cNvPr>
          <p:cNvSpPr/>
          <p:nvPr/>
        </p:nvSpPr>
        <p:spPr>
          <a:xfrm>
            <a:off x="9786252" y="363893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893C3C-0D74-4E1E-940A-D1ED3C9016D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080239" y="3931296"/>
            <a:ext cx="706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0F2D28D4-5E8A-4AA6-99E6-277A58D59229}"/>
              </a:ext>
            </a:extLst>
          </p:cNvPr>
          <p:cNvSpPr/>
          <p:nvPr/>
        </p:nvSpPr>
        <p:spPr>
          <a:xfrm>
            <a:off x="1413593" y="4914123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F49371-BB38-44A2-8A50-20A7E3293AF3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2237798" y="4422709"/>
            <a:ext cx="1" cy="49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A063F33-01A5-40BF-A386-7986117E7BAB}"/>
              </a:ext>
            </a:extLst>
          </p:cNvPr>
          <p:cNvSpPr/>
          <p:nvPr/>
        </p:nvSpPr>
        <p:spPr>
          <a:xfrm>
            <a:off x="1062630" y="2675942"/>
            <a:ext cx="2152057" cy="85783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5CD8A-3850-46E2-8B5F-7F1879FE8F34}"/>
              </a:ext>
            </a:extLst>
          </p:cNvPr>
          <p:cNvSpPr/>
          <p:nvPr/>
        </p:nvSpPr>
        <p:spPr>
          <a:xfrm>
            <a:off x="6739530" y="2675942"/>
            <a:ext cx="2152057" cy="85783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1E01D-72E4-44A9-99E7-9299525B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C0D5-1E46-44FF-8C70-98B57B8C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6A38567-C58F-4A43-B6B6-E03E08209865}"/>
              </a:ext>
            </a:extLst>
          </p:cNvPr>
          <p:cNvSpPr/>
          <p:nvPr/>
        </p:nvSpPr>
        <p:spPr>
          <a:xfrm rot="16200000">
            <a:off x="601632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606273B-B522-4178-A354-222C82127924}"/>
              </a:ext>
            </a:extLst>
          </p:cNvPr>
          <p:cNvSpPr/>
          <p:nvPr/>
        </p:nvSpPr>
        <p:spPr>
          <a:xfrm rot="16200000">
            <a:off x="2962005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228A433-E53B-4BA4-B21D-F023924AB6EC}"/>
              </a:ext>
            </a:extLst>
          </p:cNvPr>
          <p:cNvSpPr/>
          <p:nvPr/>
        </p:nvSpPr>
        <p:spPr>
          <a:xfrm rot="16200000">
            <a:off x="5322378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47C92E2-739A-47EA-BF87-6F6972489814}"/>
              </a:ext>
            </a:extLst>
          </p:cNvPr>
          <p:cNvSpPr/>
          <p:nvPr/>
        </p:nvSpPr>
        <p:spPr>
          <a:xfrm rot="16200000">
            <a:off x="10043124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Inventory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DB84286-9A31-498E-A230-4C1282A1CF29}"/>
              </a:ext>
            </a:extLst>
          </p:cNvPr>
          <p:cNvSpPr/>
          <p:nvPr/>
        </p:nvSpPr>
        <p:spPr>
          <a:xfrm rot="16200000">
            <a:off x="7682751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F7B0010-B88C-46CE-9E46-C9FF0D57BA5A}"/>
              </a:ext>
            </a:extLst>
          </p:cNvPr>
          <p:cNvSpPr/>
          <p:nvPr/>
        </p:nvSpPr>
        <p:spPr>
          <a:xfrm>
            <a:off x="760120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C0134-F886-4B2C-B21A-2C045CF11DD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H="1">
            <a:off x="1292512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44F3840-33F4-433F-A2CD-6735763A8575}"/>
              </a:ext>
            </a:extLst>
          </p:cNvPr>
          <p:cNvSpPr/>
          <p:nvPr/>
        </p:nvSpPr>
        <p:spPr>
          <a:xfrm>
            <a:off x="3120493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91B65-2C0A-40FE-AFDD-952FBC2972EF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3652885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0A987186-DA25-4F9E-92C1-827D7FB4BAA0}"/>
              </a:ext>
            </a:extLst>
          </p:cNvPr>
          <p:cNvSpPr/>
          <p:nvPr/>
        </p:nvSpPr>
        <p:spPr>
          <a:xfrm>
            <a:off x="5480866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FF9073-C968-4D81-A35E-5C66793CD8D0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6013258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4E7A3831-0CCD-40AD-BB6F-B974E36CFF01}"/>
              </a:ext>
            </a:extLst>
          </p:cNvPr>
          <p:cNvSpPr/>
          <p:nvPr/>
        </p:nvSpPr>
        <p:spPr>
          <a:xfrm>
            <a:off x="7841239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776D08-A204-466F-8A13-76439CEA79F7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8373631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F53375AE-135F-48F2-B96C-DB24325E38DF}"/>
              </a:ext>
            </a:extLst>
          </p:cNvPr>
          <p:cNvSpPr/>
          <p:nvPr/>
        </p:nvSpPr>
        <p:spPr>
          <a:xfrm>
            <a:off x="10201612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77788D-0869-40BD-B7D3-CDE97411B12B}"/>
              </a:ext>
            </a:extLst>
          </p:cNvPr>
          <p:cNvCxnSpPr>
            <a:cxnSpLocks/>
            <a:endCxn id="26" idx="1"/>
          </p:cNvCxnSpPr>
          <p:nvPr/>
        </p:nvCxnSpPr>
        <p:spPr>
          <a:xfrm flipH="1">
            <a:off x="10734004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65A5DA2-9A48-4453-9D0C-1D1E1AB20F92}"/>
              </a:ext>
            </a:extLst>
          </p:cNvPr>
          <p:cNvSpPr/>
          <p:nvPr/>
        </p:nvSpPr>
        <p:spPr>
          <a:xfrm>
            <a:off x="672716" y="2168236"/>
            <a:ext cx="10681084" cy="52647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Bus (RabbitMQ)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9437C-7359-4D0D-AB21-1514D62EE7E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92512" y="2694709"/>
            <a:ext cx="1" cy="623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11B4F-E9E5-4A08-8D09-9746EC0F0C39}"/>
              </a:ext>
            </a:extLst>
          </p:cNvPr>
          <p:cNvCxnSpPr/>
          <p:nvPr/>
        </p:nvCxnSpPr>
        <p:spPr>
          <a:xfrm flipH="1" flipV="1">
            <a:off x="3656924" y="2694708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36E24F-9711-4AD8-AFE5-7C7646EA348D}"/>
              </a:ext>
            </a:extLst>
          </p:cNvPr>
          <p:cNvCxnSpPr>
            <a:cxnSpLocks/>
          </p:cNvCxnSpPr>
          <p:nvPr/>
        </p:nvCxnSpPr>
        <p:spPr>
          <a:xfrm flipH="1" flipV="1">
            <a:off x="6021336" y="2694707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1AADF-8F67-4CAF-9840-37595DB0FA3A}"/>
              </a:ext>
            </a:extLst>
          </p:cNvPr>
          <p:cNvCxnSpPr>
            <a:cxnSpLocks/>
          </p:cNvCxnSpPr>
          <p:nvPr/>
        </p:nvCxnSpPr>
        <p:spPr>
          <a:xfrm flipH="1" flipV="1">
            <a:off x="8364967" y="2694706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00080-AC86-4DDC-A80B-F034B69B021F}"/>
              </a:ext>
            </a:extLst>
          </p:cNvPr>
          <p:cNvCxnSpPr/>
          <p:nvPr/>
        </p:nvCxnSpPr>
        <p:spPr>
          <a:xfrm flipH="1" flipV="1">
            <a:off x="10736306" y="2694705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4F1CFE-E147-45CD-823D-F809D29532CA}"/>
              </a:ext>
            </a:extLst>
          </p:cNvPr>
          <p:cNvSpPr txBox="1"/>
          <p:nvPr/>
        </p:nvSpPr>
        <p:spPr>
          <a:xfrm>
            <a:off x="838200" y="1504227"/>
            <a:ext cx="427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Decoupled, Autonomous Microservices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D37846-7FEE-4336-98FB-84CF87AAF647}"/>
              </a:ext>
            </a:extLst>
          </p:cNvPr>
          <p:cNvCxnSpPr/>
          <p:nvPr/>
        </p:nvCxnSpPr>
        <p:spPr>
          <a:xfrm>
            <a:off x="4272682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D0EEAE69-7AD0-4D58-9C09-2F92C80FBB56}"/>
              </a:ext>
            </a:extLst>
          </p:cNvPr>
          <p:cNvSpPr/>
          <p:nvPr/>
        </p:nvSpPr>
        <p:spPr>
          <a:xfrm>
            <a:off x="9854514" y="656640"/>
            <a:ext cx="1499286" cy="9028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</a:t>
            </a:r>
          </a:p>
          <a:p>
            <a:pPr algn="ctr"/>
            <a:r>
              <a:rPr lang="en-US" dirty="0"/>
              <a:t>Systems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230E67-2D4F-4F3F-8849-A966728F2108}"/>
              </a:ext>
            </a:extLst>
          </p:cNvPr>
          <p:cNvCxnSpPr>
            <a:cxnSpLocks/>
          </p:cNvCxnSpPr>
          <p:nvPr/>
        </p:nvCxnSpPr>
        <p:spPr>
          <a:xfrm flipH="1" flipV="1">
            <a:off x="10664761" y="1576394"/>
            <a:ext cx="2" cy="618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DCA0E2-6A13-4202-A7E8-8DED05F118EB}"/>
              </a:ext>
            </a:extLst>
          </p:cNvPr>
          <p:cNvCxnSpPr/>
          <p:nvPr/>
        </p:nvCxnSpPr>
        <p:spPr>
          <a:xfrm>
            <a:off x="1912309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680F0CA3-F909-47BC-BC99-9821126B49A3}"/>
              </a:ext>
            </a:extLst>
          </p:cNvPr>
          <p:cNvSpPr/>
          <p:nvPr/>
        </p:nvSpPr>
        <p:spPr>
          <a:xfrm rot="16200000">
            <a:off x="8157018" y="380011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/>
              <a:t>Logging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A0501E-7CEA-48D2-B463-F54F07A02C4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8847898" y="1690688"/>
            <a:ext cx="1" cy="5213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2477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9AD-9D81-4FC8-A75B-0D8F378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Checklist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2DAB-F97F-4E95-B9B4-FEC42B5B8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85% Unit test coverage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Retries and Circuit Breakers on all inter-service REST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Observability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Logging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Metrics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Tracing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Health endpoint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BB871-25D1-48C2-AADC-E9354D9E2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Configuration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application.properties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Application-</a:t>
            </a:r>
            <a:r>
              <a:rPr lang="en-US" dirty="0" err="1"/>
              <a:t>localdev.properties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Logback-spring.xml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Dockerfile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Documentation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Swagger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37E25-8C0F-4E8C-AD3C-6B8E1B2E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71540"/>
              </p:ext>
            </p:extLst>
          </p:nvPr>
        </p:nvGraphicFramePr>
        <p:xfrm>
          <a:off x="5242193" y="268143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companyName:string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contactName:string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contactTitle:string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phone:string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fax:string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addAddress</a:t>
                      </a:r>
                      <a:r>
                        <a:rPr lang="en-US" dirty="0"/>
                        <a:t>(Address)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874357" y="1629182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2776528" y="2720251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85034" y="2629960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01740"/>
              </p:ext>
            </p:extLst>
          </p:nvPr>
        </p:nvGraphicFramePr>
        <p:xfrm>
          <a:off x="5242193" y="3962890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streetOrPoBox:string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stateOrProvince:string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10, !whitespace, required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2747183"/>
            <a:ext cx="0" cy="12157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56038" y="3564285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4" y="274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535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18AC06-3913-479C-9C1E-C1FF122795C1}"/>
              </a:ext>
            </a:extLst>
          </p:cNvPr>
          <p:cNvSpPr/>
          <p:nvPr/>
        </p:nvSpPr>
        <p:spPr>
          <a:xfrm>
            <a:off x="521318" y="4220224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86B1EC-4BC8-43DD-A6CC-B759FBD0999E}"/>
              </a:ext>
            </a:extLst>
          </p:cNvPr>
          <p:cNvSpPr/>
          <p:nvPr/>
        </p:nvSpPr>
        <p:spPr>
          <a:xfrm>
            <a:off x="845015" y="4993530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0D5C36C-F3FC-478D-AC76-324A01BAD5AF}"/>
              </a:ext>
            </a:extLst>
          </p:cNvPr>
          <p:cNvSpPr/>
          <p:nvPr/>
        </p:nvSpPr>
        <p:spPr>
          <a:xfrm>
            <a:off x="2824027" y="4993531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EA6536-CE1C-4E95-82EE-0C1E4BB5291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93748" y="5285890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2941205" y="1224756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185034" y="1437279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880947-300D-4742-8743-804C67973E25}"/>
              </a:ext>
            </a:extLst>
          </p:cNvPr>
          <p:cNvGrpSpPr/>
          <p:nvPr/>
        </p:nvGrpSpPr>
        <p:grpSpPr>
          <a:xfrm>
            <a:off x="2941205" y="2036455"/>
            <a:ext cx="1239593" cy="425046"/>
            <a:chOff x="2941206" y="1507663"/>
            <a:chExt cx="1239593" cy="425046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50E2F5C1-93D7-4E21-938F-13310143258A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Modified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7C60CD-5613-4319-93FB-50FA6B6F2BAA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C869F-39E7-458B-96B3-7A7729CC80AB}"/>
              </a:ext>
            </a:extLst>
          </p:cNvPr>
          <p:cNvCxnSpPr>
            <a:stCxn id="13" idx="1"/>
            <a:endCxn id="47" idx="1"/>
          </p:cNvCxnSpPr>
          <p:nvPr/>
        </p:nvCxnSpPr>
        <p:spPr>
          <a:xfrm>
            <a:off x="2185034" y="1867995"/>
            <a:ext cx="756171" cy="380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5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097E-2A9E-48B9-9097-41DFE4E6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4165-0581-4CF5-80A1-A7F3CDAA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Customer-Service should expose an order history endpoint, and call the Order-Service to get the orders for the customer</a:t>
            </a:r>
          </a:p>
          <a:p>
            <a:r>
              <a:rPr lang="en-US" dirty="0"/>
              <a:t>When a customer is created, an event should be placed on the Event Bus containing the new customer data</a:t>
            </a:r>
          </a:p>
          <a:p>
            <a:r>
              <a:rPr lang="en-US" dirty="0"/>
              <a:t>When a customer is updated, an event should be placed on the Event Bus containing the updated customer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5027-0D0B-4A9C-85C0-053DAA69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758-42BF-4FDB-8597-047C822C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B2D2-65DC-4A57-845D-15096A13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163"/>
          </a:xfrm>
        </p:spPr>
        <p:txBody>
          <a:bodyPr/>
          <a:lstStyle/>
          <a:p>
            <a:r>
              <a:rPr lang="en-US" dirty="0"/>
              <a:t>Provide an endpoint to return the total order total comparison for 2 months—bring back the 2 months in parallel.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4E8F-9607-4FAD-A21A-35BBAC77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C40C7-4D9A-4DE1-A5E9-3E0ACE88FD4A}"/>
              </a:ext>
            </a:extLst>
          </p:cNvPr>
          <p:cNvSpPr txBox="1"/>
          <p:nvPr/>
        </p:nvSpPr>
        <p:spPr>
          <a:xfrm>
            <a:off x="909638" y="3006725"/>
            <a:ext cx="37305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“month1”: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“date”: “2019-12-31”,</a:t>
            </a:r>
          </a:p>
          <a:p>
            <a:r>
              <a:rPr lang="en-US" dirty="0">
                <a:latin typeface="Consolas" panose="020B0609020204030204" pitchFamily="49" charset="0"/>
              </a:rPr>
              <a:t>       “amount”: 123456.99</a:t>
            </a:r>
          </a:p>
          <a:p>
            <a:r>
              <a:rPr lang="en-US" dirty="0">
                <a:latin typeface="Consolas" panose="020B0609020204030204" pitchFamily="49" charset="0"/>
              </a:rPr>
              <a:t>   },</a:t>
            </a:r>
          </a:p>
          <a:p>
            <a:r>
              <a:rPr lang="en-US" dirty="0">
                <a:latin typeface="Consolas" panose="020B0609020204030204" pitchFamily="49" charset="0"/>
              </a:rPr>
              <a:t>   “month2”: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“date”: “2019-11-30”,</a:t>
            </a:r>
          </a:p>
          <a:p>
            <a:r>
              <a:rPr lang="en-US" dirty="0">
                <a:latin typeface="Consolas" panose="020B0609020204030204" pitchFamily="49" charset="0"/>
              </a:rPr>
              <a:t>       “amount”: 123456.99</a:t>
            </a:r>
          </a:p>
          <a:p>
            <a:r>
              <a:rPr lang="en-US" dirty="0">
                <a:latin typeface="Consolas" panose="020B0609020204030204" pitchFamily="49" charset="0"/>
              </a:rPr>
              <a:t>   },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82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5710-FD79-46E9-88EB-BE761C9B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76E5-E78D-4472-A353-8F8EBFB8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</a:t>
            </a:r>
            <a:r>
              <a:rPr lang="en-US" dirty="0" err="1"/>
              <a:t>MetricsFilter</a:t>
            </a:r>
            <a:r>
              <a:rPr lang="en-US" dirty="0"/>
              <a:t> servlet filter with a Spring MVC Interceptor:</a:t>
            </a:r>
          </a:p>
          <a:p>
            <a:r>
              <a:rPr lang="en-US" dirty="0">
                <a:hlinkClick r:id="rId2"/>
              </a:rPr>
              <a:t>https://www.baeldung.com/spring-mvc-handlerinterceptor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6944B-F639-4B26-9B83-75EBA461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27698"/>
              </p:ext>
            </p:extLst>
          </p:nvPr>
        </p:nvGraphicFramePr>
        <p:xfrm>
          <a:off x="5485110" y="598983"/>
          <a:ext cx="259209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92090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&gt;&gt; </a:t>
                      </a:r>
                      <a:r>
                        <a:rPr lang="en-US" dirty="0" err="1"/>
                        <a:t>OrderStatus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  <a:p>
                      <a:r>
                        <a:rPr lang="en-US" dirty="0"/>
                        <a:t>Shipped</a:t>
                      </a:r>
                    </a:p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823FEF-CEB9-4BE2-940B-C48AB7760704}"/>
              </a:ext>
            </a:extLst>
          </p:cNvPr>
          <p:cNvGrpSpPr/>
          <p:nvPr/>
        </p:nvGrpSpPr>
        <p:grpSpPr>
          <a:xfrm>
            <a:off x="3676997" y="1974701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A8A70B82-0B21-46FB-85DF-6209A065464B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Cancelled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6E1AC4-0862-42E7-9832-C9D355C7D235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52ED1E-F549-4244-8B95-A1D209ECB0DB}"/>
              </a:ext>
            </a:extLst>
          </p:cNvPr>
          <p:cNvCxnSpPr>
            <a:stCxn id="13" idx="1"/>
            <a:endCxn id="43" idx="1"/>
          </p:cNvCxnSpPr>
          <p:nvPr/>
        </p:nvCxnSpPr>
        <p:spPr>
          <a:xfrm>
            <a:off x="2920826" y="1837087"/>
            <a:ext cx="756171" cy="350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31CF872-0C06-4B29-9C31-775A8CD9B0B2}"/>
              </a:ext>
            </a:extLst>
          </p:cNvPr>
          <p:cNvSpPr/>
          <p:nvPr/>
        </p:nvSpPr>
        <p:spPr>
          <a:xfrm>
            <a:off x="441640" y="3972774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5A8AAA92-3A4A-4EAD-AE12-5D52A2EE4137}"/>
              </a:ext>
            </a:extLst>
          </p:cNvPr>
          <p:cNvSpPr/>
          <p:nvPr/>
        </p:nvSpPr>
        <p:spPr>
          <a:xfrm>
            <a:off x="2626150" y="4658662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87CE42-5EDC-4C63-82CF-8791D3923B33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2214069" y="4951021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01CF750-F6E1-44E7-9955-14B9F57920F7}"/>
              </a:ext>
            </a:extLst>
          </p:cNvPr>
          <p:cNvSpPr/>
          <p:nvPr/>
        </p:nvSpPr>
        <p:spPr>
          <a:xfrm>
            <a:off x="765336" y="4659463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8E00F4-5670-492B-BFEF-5AA2C0D65325}"/>
              </a:ext>
            </a:extLst>
          </p:cNvPr>
          <p:cNvSpPr/>
          <p:nvPr/>
        </p:nvSpPr>
        <p:spPr>
          <a:xfrm>
            <a:off x="5979367" y="4147696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1D1978-4589-4BF0-BCA6-BD476A93D2CF}"/>
              </a:ext>
            </a:extLst>
          </p:cNvPr>
          <p:cNvSpPr/>
          <p:nvPr/>
        </p:nvSpPr>
        <p:spPr>
          <a:xfrm>
            <a:off x="8077200" y="3595221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1C617-BAD5-44BD-9F3D-841C9E2EC195}"/>
              </a:ext>
            </a:extLst>
          </p:cNvPr>
          <p:cNvSpPr/>
          <p:nvPr/>
        </p:nvSpPr>
        <p:spPr>
          <a:xfrm>
            <a:off x="8077200" y="4652677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Cancelled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885C3-C391-458F-8276-F2D956B0A517}"/>
              </a:ext>
            </a:extLst>
          </p:cNvPr>
          <p:cNvGrpSpPr/>
          <p:nvPr/>
        </p:nvGrpSpPr>
        <p:grpSpPr>
          <a:xfrm>
            <a:off x="10080896" y="4200400"/>
            <a:ext cx="429491" cy="424543"/>
            <a:chOff x="10063577" y="4103578"/>
            <a:chExt cx="429491" cy="424543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856323D-3EC0-4FCE-81EA-233855473E62}"/>
                </a:ext>
              </a:extLst>
            </p:cNvPr>
            <p:cNvSpPr/>
            <p:nvPr/>
          </p:nvSpPr>
          <p:spPr>
            <a:xfrm>
              <a:off x="10183091" y="4218709"/>
              <a:ext cx="197392" cy="1939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54EFB656-BF7D-4915-B175-66F5A580CBD3}"/>
                </a:ext>
              </a:extLst>
            </p:cNvPr>
            <p:cNvSpPr/>
            <p:nvPr/>
          </p:nvSpPr>
          <p:spPr>
            <a:xfrm>
              <a:off x="10063577" y="4103578"/>
              <a:ext cx="429491" cy="424543"/>
            </a:xfrm>
            <a:prstGeom prst="donut">
              <a:avLst>
                <a:gd name="adj" fmla="val 135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3F497E6-1DA3-4E83-B627-120D4040D86A}"/>
              </a:ext>
            </a:extLst>
          </p:cNvPr>
          <p:cNvSpPr/>
          <p:nvPr/>
        </p:nvSpPr>
        <p:spPr>
          <a:xfrm>
            <a:off x="5291853" y="4315531"/>
            <a:ext cx="197392" cy="1939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64360E-A625-4B8F-AD82-D7DC81A98C0F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9393382" y="3860198"/>
            <a:ext cx="750412" cy="40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C72B4A-4181-4FCB-9F89-E9EF2ECED887}"/>
              </a:ext>
            </a:extLst>
          </p:cNvPr>
          <p:cNvCxnSpPr>
            <a:stCxn id="52" idx="3"/>
            <a:endCxn id="15" idx="3"/>
          </p:cNvCxnSpPr>
          <p:nvPr/>
        </p:nvCxnSpPr>
        <p:spPr>
          <a:xfrm flipV="1">
            <a:off x="9393382" y="4562770"/>
            <a:ext cx="750412" cy="35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9BFB4D-73F6-4465-9CB8-01FD1EA14E5B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 flipV="1">
            <a:off x="7295549" y="3860198"/>
            <a:ext cx="781651" cy="5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10483-AE63-4DEE-A84E-4C37E6E39D8B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7295549" y="4412673"/>
            <a:ext cx="781651" cy="5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C983E2-0142-4CA7-AC96-7CBA4B24419C}"/>
              </a:ext>
            </a:extLst>
          </p:cNvPr>
          <p:cNvCxnSpPr>
            <a:stCxn id="53" idx="6"/>
            <a:endCxn id="10" idx="1"/>
          </p:cNvCxnSpPr>
          <p:nvPr/>
        </p:nvCxnSpPr>
        <p:spPr>
          <a:xfrm>
            <a:off x="5489245" y="4412513"/>
            <a:ext cx="490122" cy="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9CAFCB2A-2925-4A75-8146-FD51C401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74927"/>
              </p:ext>
            </p:extLst>
          </p:nvPr>
        </p:nvGraphicFramePr>
        <p:xfrm>
          <a:off x="8367728" y="1341722"/>
          <a:ext cx="3152324" cy="1925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5232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id:int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status:OrderStatus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orderShipped</a:t>
                      </a:r>
                      <a:r>
                        <a:rPr lang="en-US" dirty="0"/>
                        <a:t>(Date)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cancelOrder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6DBA-0D68-4077-B396-FD5A09F2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5494-B474-46BA-AEF9-F2860DE4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order is placed, an event should be sent to the Event Bus with the order data</a:t>
            </a:r>
          </a:p>
          <a:p>
            <a:r>
              <a:rPr lang="en-US" dirty="0"/>
              <a:t>When an order is cancelled, an event should be sent to the Event Bus</a:t>
            </a:r>
          </a:p>
          <a:p>
            <a:r>
              <a:rPr lang="en-US" dirty="0"/>
              <a:t>When an order is shipped (an </a:t>
            </a:r>
            <a:r>
              <a:rPr lang="en-US" dirty="0" err="1"/>
              <a:t>OrderShipped</a:t>
            </a:r>
            <a:r>
              <a:rPr lang="en-US" dirty="0"/>
              <a:t> event received) the order should be marked shipped if allowed.</a:t>
            </a:r>
          </a:p>
          <a:p>
            <a:r>
              <a:rPr lang="en-US" dirty="0"/>
              <a:t>If a freight charge cannot obtained from shipping, a default shipping Rate of 26.08 will be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4D75-3753-405A-8182-C137C248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28646"/>
              </p:ext>
            </p:extLst>
          </p:nvPr>
        </p:nvGraphicFramePr>
        <p:xfrm>
          <a:off x="5242193" y="268143"/>
          <a:ext cx="6291714" cy="3027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shipAddess:string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shipRegion:string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orderNo:int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addItem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0628"/>
              </p:ext>
            </p:extLst>
          </p:nvPr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Quantity:int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3295823"/>
            <a:ext cx="0" cy="7917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5" y="3237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ADF4FE98-C717-466C-9C1C-50923885F432}"/>
              </a:ext>
            </a:extLst>
          </p:cNvPr>
          <p:cNvSpPr/>
          <p:nvPr/>
        </p:nvSpPr>
        <p:spPr>
          <a:xfrm>
            <a:off x="521318" y="4025596"/>
            <a:ext cx="4390118" cy="2136126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2B44A47-9D06-4FDD-9646-35A644B4AC1B}"/>
              </a:ext>
            </a:extLst>
          </p:cNvPr>
          <p:cNvSpPr/>
          <p:nvPr/>
        </p:nvSpPr>
        <p:spPr>
          <a:xfrm>
            <a:off x="761474" y="4611704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956CE3D-631A-4DC2-89B3-8DDC15B3D639}"/>
              </a:ext>
            </a:extLst>
          </p:cNvPr>
          <p:cNvSpPr/>
          <p:nvPr/>
        </p:nvSpPr>
        <p:spPr>
          <a:xfrm>
            <a:off x="2868704" y="4613374"/>
            <a:ext cx="1577998" cy="574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FF4EB85-2392-42D3-927E-8F8BDA1011D9}"/>
              </a:ext>
            </a:extLst>
          </p:cNvPr>
          <p:cNvSpPr/>
          <p:nvPr/>
        </p:nvSpPr>
        <p:spPr>
          <a:xfrm>
            <a:off x="761473" y="5387111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A5920-9E14-42BD-AEF8-1735AAA19983}"/>
              </a:ext>
            </a:extLst>
          </p:cNvPr>
          <p:cNvCxnSpPr>
            <a:cxnSpLocks/>
          </p:cNvCxnSpPr>
          <p:nvPr/>
        </p:nvCxnSpPr>
        <p:spPr>
          <a:xfrm flipV="1">
            <a:off x="2339472" y="5659041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ADC172B-B5D2-4019-9C6F-C0DFFD9B4183}"/>
              </a:ext>
            </a:extLst>
          </p:cNvPr>
          <p:cNvSpPr/>
          <p:nvPr/>
        </p:nvSpPr>
        <p:spPr>
          <a:xfrm>
            <a:off x="2869751" y="5381278"/>
            <a:ext cx="1859631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74D80E-F4C1-4E2F-B1E3-589ECBF2A907}"/>
              </a:ext>
            </a:extLst>
          </p:cNvPr>
          <p:cNvSpPr txBox="1"/>
          <p:nvPr/>
        </p:nvSpPr>
        <p:spPr>
          <a:xfrm>
            <a:off x="6096000" y="5957232"/>
            <a:ext cx="481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shipping Rate: 26.08 (Average of all rates)</a:t>
            </a:r>
          </a:p>
        </p:txBody>
      </p:sp>
    </p:spTree>
    <p:extLst>
      <p:ext uri="{BB962C8B-B14F-4D97-AF65-F5344CB8AC3E}">
        <p14:creationId xmlns:p14="http://schemas.microsoft.com/office/powerpoint/2010/main" val="34675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Jason Penniman</a:t>
            </a:r>
          </a:p>
          <a:p>
            <a:r>
              <a:rPr lang="en-US" dirty="0"/>
              <a:t>Founder, CEO, Chief Architect of Milestone Technology Group, LLC</a:t>
            </a:r>
          </a:p>
          <a:p>
            <a:r>
              <a:rPr lang="en-US" dirty="0"/>
              <a:t>25+ years building enterprise solutions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jason.penniman@milestonetg.com</a:t>
            </a:r>
            <a:endParaRPr lang="en-US" dirty="0"/>
          </a:p>
          <a:p>
            <a:r>
              <a:rPr lang="en-US" dirty="0"/>
              <a:t>Twitter: @TheArchitect452</a:t>
            </a:r>
          </a:p>
          <a:p>
            <a:r>
              <a:rPr lang="en-US" dirty="0"/>
              <a:t>GitHub: </a:t>
            </a:r>
            <a:r>
              <a:rPr lang="en-US" dirty="0" err="1"/>
              <a:t>jpenniman</a:t>
            </a:r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: </a:t>
            </a:r>
            <a:r>
              <a:rPr lang="en-US" dirty="0" err="1"/>
              <a:t>jpenniman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6340-F302-42D8-810F-DC961102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D182-148C-455A-9A41-8C6351DC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endpoint should be provided for Order-Service to call to get the freight cost for the country being shipped to.</a:t>
            </a:r>
          </a:p>
          <a:p>
            <a:r>
              <a:rPr lang="en-US" dirty="0"/>
              <a:t>Should receive the </a:t>
            </a:r>
            <a:r>
              <a:rPr lang="en-US" dirty="0" err="1"/>
              <a:t>OrderPlaced</a:t>
            </a:r>
            <a:r>
              <a:rPr lang="en-US" dirty="0"/>
              <a:t> event and create a new </a:t>
            </a:r>
            <a:r>
              <a:rPr lang="en-US" dirty="0" err="1"/>
              <a:t>PackingSlip</a:t>
            </a:r>
            <a:r>
              <a:rPr lang="en-US" dirty="0"/>
              <a:t> based on the Order</a:t>
            </a:r>
          </a:p>
          <a:p>
            <a:r>
              <a:rPr lang="en-US" dirty="0"/>
              <a:t>When an Order is shipped, should send an </a:t>
            </a:r>
            <a:r>
              <a:rPr lang="en-US" dirty="0" err="1"/>
              <a:t>OrderShipped</a:t>
            </a:r>
            <a:r>
              <a:rPr lang="en-US" dirty="0"/>
              <a:t> event to the Event Bus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A71C-8E89-4572-A978-E6706D6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40584"/>
              </p:ext>
            </p:extLst>
          </p:nvPr>
        </p:nvGraphicFramePr>
        <p:xfrm>
          <a:off x="5242193" y="268143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addImage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ProductImage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87747"/>
              </p:ext>
            </p:extLst>
          </p:nvPr>
        </p:nvGraphicFramePr>
        <p:xfrm>
          <a:off x="5242193" y="4087577"/>
          <a:ext cx="6291714" cy="138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path:String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1924223"/>
            <a:ext cx="0" cy="21633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11450" y="197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OutOfStock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DA64EE-935E-44CF-91A8-07DE1D2BBC16}"/>
              </a:ext>
            </a:extLst>
          </p:cNvPr>
          <p:cNvGrpSpPr/>
          <p:nvPr/>
        </p:nvGrpSpPr>
        <p:grpSpPr>
          <a:xfrm>
            <a:off x="3657703" y="1979583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70022003-9C93-463B-9590-9F35833B1FDC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Updated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5406A5-1333-406A-B27A-5C5E3A144E46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522952-AF3E-48F2-9A1E-294C36579DAD}"/>
              </a:ext>
            </a:extLst>
          </p:cNvPr>
          <p:cNvCxnSpPr>
            <a:cxnSpLocks/>
            <a:stCxn id="13" idx="1"/>
            <a:endCxn id="43" idx="1"/>
          </p:cNvCxnSpPr>
          <p:nvPr/>
        </p:nvCxnSpPr>
        <p:spPr>
          <a:xfrm>
            <a:off x="2920826" y="1837087"/>
            <a:ext cx="736877" cy="355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99A7A5-0273-4AEC-B745-FCF83033D7AA}"/>
              </a:ext>
            </a:extLst>
          </p:cNvPr>
          <p:cNvGrpSpPr/>
          <p:nvPr/>
        </p:nvGrpSpPr>
        <p:grpSpPr>
          <a:xfrm>
            <a:off x="153480" y="1633714"/>
            <a:ext cx="1239593" cy="425046"/>
            <a:chOff x="2941206" y="1507663"/>
            <a:chExt cx="1239593" cy="425046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A50F2163-773A-4827-9563-0B68B1E2C3A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InStock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9009DC-FB9A-4398-9EA3-55269CDDDB72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D1DE56-EBBD-4288-AEAC-2A068632F87A}"/>
              </a:ext>
            </a:extLst>
          </p:cNvPr>
          <p:cNvCxnSpPr>
            <a:cxnSpLocks/>
            <a:stCxn id="49" idx="2"/>
            <a:endCxn id="13" idx="4"/>
          </p:cNvCxnSpPr>
          <p:nvPr/>
        </p:nvCxnSpPr>
        <p:spPr>
          <a:xfrm>
            <a:off x="773277" y="2058760"/>
            <a:ext cx="907957" cy="540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B586B238-265A-4A50-846E-D636D2211313}"/>
              </a:ext>
            </a:extLst>
          </p:cNvPr>
          <p:cNvSpPr/>
          <p:nvPr/>
        </p:nvSpPr>
        <p:spPr>
          <a:xfrm>
            <a:off x="616853" y="394905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282E3184-8E3B-4D69-BFD9-8009AC55EC32}"/>
              </a:ext>
            </a:extLst>
          </p:cNvPr>
          <p:cNvSpPr/>
          <p:nvPr/>
        </p:nvSpPr>
        <p:spPr>
          <a:xfrm>
            <a:off x="883544" y="460840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5F95B33-3C39-4B83-8E69-FA15B8B3A6BF}"/>
              </a:ext>
            </a:extLst>
          </p:cNvPr>
          <p:cNvSpPr/>
          <p:nvPr/>
        </p:nvSpPr>
        <p:spPr>
          <a:xfrm>
            <a:off x="3031142" y="460840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EAD861-412D-48B5-89C8-5189CE24E4DE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2531954" y="490076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19C09BAE-7B05-4F33-9C9D-E53898EBD38E}"/>
              </a:ext>
            </a:extLst>
          </p:cNvPr>
          <p:cNvSpPr/>
          <p:nvPr/>
        </p:nvSpPr>
        <p:spPr>
          <a:xfrm>
            <a:off x="883544" y="567097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86047F-C24D-4739-814B-6E828EB59E30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1707749" y="519312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112A-1F29-448A-80AE-91B2ED4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825-74BF-42FE-A137-4B3BC94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source of truth for the Product table—it owns Products.</a:t>
            </a:r>
          </a:p>
          <a:p>
            <a:r>
              <a:rPr lang="en-US" dirty="0"/>
              <a:t>When a Product is Created, a </a:t>
            </a:r>
            <a:r>
              <a:rPr lang="en-US" dirty="0" err="1"/>
              <a:t>ProductCreated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When a Product is Updated, a </a:t>
            </a:r>
            <a:r>
              <a:rPr lang="en-US" dirty="0" err="1"/>
              <a:t>ProductUpdated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Receive a </a:t>
            </a:r>
            <a:r>
              <a:rPr lang="en-US" dirty="0" err="1"/>
              <a:t>ProductOutOfStock</a:t>
            </a:r>
            <a:r>
              <a:rPr lang="en-US" dirty="0"/>
              <a:t> event and updated the </a:t>
            </a:r>
            <a:r>
              <a:rPr lang="en-US" dirty="0" err="1"/>
              <a:t>InStock</a:t>
            </a:r>
            <a:r>
              <a:rPr lang="en-US" dirty="0"/>
              <a:t> flag on the product</a:t>
            </a:r>
          </a:p>
          <a:p>
            <a:r>
              <a:rPr lang="en-US" dirty="0"/>
              <a:t>Receive a </a:t>
            </a:r>
            <a:r>
              <a:rPr lang="en-US" dirty="0" err="1"/>
              <a:t>ProductInStock</a:t>
            </a:r>
            <a:r>
              <a:rPr lang="en-US" dirty="0"/>
              <a:t> event and updated the </a:t>
            </a:r>
            <a:r>
              <a:rPr lang="en-US" dirty="0" err="1"/>
              <a:t>InStock</a:t>
            </a:r>
            <a:r>
              <a:rPr lang="en-US" dirty="0"/>
              <a:t> flag on the product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5C2A-1D15-441D-AF86-2DB36CC1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A4CF-C57F-4004-847F-9E8D0B6D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Catalog-DB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1DD9-284F-4B4E-BA11-90CF6301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US" dirty="0"/>
              <a:t>Add a column for </a:t>
            </a:r>
            <a:r>
              <a:rPr lang="en-US" dirty="0" err="1"/>
              <a:t>InStock</a:t>
            </a:r>
            <a:r>
              <a:rPr lang="en-US" dirty="0"/>
              <a:t> flag…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DADD1-D60C-41C7-8B1F-7BD99F43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2F9B4-F771-4E5E-82E8-820FA98FCBF3}"/>
              </a:ext>
            </a:extLst>
          </p:cNvPr>
          <p:cNvSpPr txBox="1"/>
          <p:nvPr/>
        </p:nvSpPr>
        <p:spPr>
          <a:xfrm>
            <a:off x="838200" y="2649537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use `catalog-</a:t>
            </a:r>
            <a:r>
              <a:rPr lang="en-US" sz="2800" dirty="0" err="1">
                <a:latin typeface="Consolas" panose="020B0609020204030204" pitchFamily="49" charset="0"/>
              </a:rPr>
              <a:t>db</a:t>
            </a:r>
            <a:r>
              <a:rPr lang="en-US" sz="2800" dirty="0">
                <a:latin typeface="Consolas" panose="020B0609020204030204" pitchFamily="49" charset="0"/>
              </a:rPr>
              <a:t>`;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alter table Products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add column InStock bit default 1;</a:t>
            </a:r>
          </a:p>
        </p:txBody>
      </p:sp>
    </p:spTree>
    <p:extLst>
      <p:ext uri="{BB962C8B-B14F-4D97-AF65-F5344CB8AC3E}">
        <p14:creationId xmlns:p14="http://schemas.microsoft.com/office/powerpoint/2010/main" val="149796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0340"/>
              </p:ext>
            </p:extLst>
          </p:nvPr>
        </p:nvGraphicFramePr>
        <p:xfrm>
          <a:off x="5242193" y="268143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addSupplier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Inventory-Service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1839"/>
              </p:ext>
            </p:extLst>
          </p:nvPr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supplierName:string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8388050" y="1924223"/>
            <a:ext cx="0" cy="21633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7708256" y="19835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OutOfStock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52CCA8-8F60-4EC4-85C8-89872F1A52CD}"/>
              </a:ext>
            </a:extLst>
          </p:cNvPr>
          <p:cNvGrpSpPr/>
          <p:nvPr/>
        </p:nvGrpSpPr>
        <p:grpSpPr>
          <a:xfrm>
            <a:off x="3676997" y="1952705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1CFC1E25-7A9D-458F-9C2E-AFEFB6795F85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InOfStock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2856066-2B79-4B09-A70F-EBCACF23C558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5C6E4F-2221-4BAE-AB93-8A901EDD736E}"/>
              </a:ext>
            </a:extLst>
          </p:cNvPr>
          <p:cNvCxnSpPr>
            <a:cxnSpLocks/>
            <a:stCxn id="13" idx="1"/>
            <a:endCxn id="43" idx="1"/>
          </p:cNvCxnSpPr>
          <p:nvPr/>
        </p:nvCxnSpPr>
        <p:spPr>
          <a:xfrm>
            <a:off x="2920826" y="1837087"/>
            <a:ext cx="756171" cy="328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23A4B7-221F-4230-8D0D-B826EAC612FD}"/>
              </a:ext>
            </a:extLst>
          </p:cNvPr>
          <p:cNvGrpSpPr/>
          <p:nvPr/>
        </p:nvGrpSpPr>
        <p:grpSpPr>
          <a:xfrm>
            <a:off x="210050" y="1780465"/>
            <a:ext cx="1239593" cy="425046"/>
            <a:chOff x="2941206" y="1507663"/>
            <a:chExt cx="1239593" cy="425046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0C61EC1C-92FB-4251-A97E-FF0242C2ACF2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Updated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9F76AF-23E2-47B5-95A0-7AD2E8A37174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308B25-3B65-44F9-9A73-B0104ED6EBF4}"/>
              </a:ext>
            </a:extLst>
          </p:cNvPr>
          <p:cNvCxnSpPr>
            <a:cxnSpLocks/>
            <a:stCxn id="49" idx="2"/>
            <a:endCxn id="13" idx="4"/>
          </p:cNvCxnSpPr>
          <p:nvPr/>
        </p:nvCxnSpPr>
        <p:spPr>
          <a:xfrm>
            <a:off x="829847" y="2205511"/>
            <a:ext cx="851387" cy="39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A2711B45-CF6C-4E9F-8FDC-FAA7661C9109}"/>
              </a:ext>
            </a:extLst>
          </p:cNvPr>
          <p:cNvSpPr/>
          <p:nvPr/>
        </p:nvSpPr>
        <p:spPr>
          <a:xfrm>
            <a:off x="588915" y="448012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E73DABE-14AB-4B83-AFCE-2857C8DEC5D8}"/>
              </a:ext>
            </a:extLst>
          </p:cNvPr>
          <p:cNvSpPr/>
          <p:nvPr/>
        </p:nvSpPr>
        <p:spPr>
          <a:xfrm>
            <a:off x="3001819" y="516681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927CBA-FB04-4796-901F-23967023CB47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>
            <a:off x="2361345" y="545917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383B05F-29C2-47A1-B852-882658A8C898}"/>
              </a:ext>
            </a:extLst>
          </p:cNvPr>
          <p:cNvSpPr/>
          <p:nvPr/>
        </p:nvSpPr>
        <p:spPr>
          <a:xfrm>
            <a:off x="912612" y="516681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E678AE-4D3C-4963-8F86-326DAF4BEEA0}"/>
              </a:ext>
            </a:extLst>
          </p:cNvPr>
          <p:cNvSpPr txBox="1"/>
          <p:nvPr/>
        </p:nvSpPr>
        <p:spPr>
          <a:xfrm>
            <a:off x="8467461" y="1972059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4D81F0-ABB3-4E9A-9803-2E31783F191B}"/>
              </a:ext>
            </a:extLst>
          </p:cNvPr>
          <p:cNvGrpSpPr/>
          <p:nvPr/>
        </p:nvGrpSpPr>
        <p:grpSpPr>
          <a:xfrm>
            <a:off x="1813240" y="3655594"/>
            <a:ext cx="1239593" cy="425046"/>
            <a:chOff x="2941206" y="1507663"/>
            <a:chExt cx="1239593" cy="42504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A98BF0F-46EC-4D22-82E6-3271E281533E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OrderPlaced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EC396A-9E07-463F-AE68-E4CE52C74B8B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FAE6C4-11F7-41D9-AD41-5A47BC0582B4}"/>
              </a:ext>
            </a:extLst>
          </p:cNvPr>
          <p:cNvCxnSpPr>
            <a:cxnSpLocks/>
            <a:stCxn id="57" idx="0"/>
            <a:endCxn id="13" idx="3"/>
          </p:cNvCxnSpPr>
          <p:nvPr/>
        </p:nvCxnSpPr>
        <p:spPr>
          <a:xfrm flipH="1" flipV="1">
            <a:off x="2301030" y="2908951"/>
            <a:ext cx="132007" cy="74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2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112A-1F29-448A-80AE-91B2ED4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825-74BF-42FE-A137-4B3BC94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an </a:t>
            </a:r>
            <a:r>
              <a:rPr lang="en-US" dirty="0" err="1"/>
              <a:t>OrderPlaced</a:t>
            </a:r>
            <a:r>
              <a:rPr lang="en-US" dirty="0"/>
              <a:t> event and decrease </a:t>
            </a:r>
            <a:r>
              <a:rPr lang="en-US" dirty="0" err="1"/>
              <a:t>UnitsInStock</a:t>
            </a:r>
            <a:r>
              <a:rPr lang="en-US" dirty="0"/>
              <a:t> appropriately</a:t>
            </a:r>
          </a:p>
          <a:p>
            <a:r>
              <a:rPr lang="en-US" dirty="0"/>
              <a:t>Receive a </a:t>
            </a:r>
            <a:r>
              <a:rPr lang="en-US" dirty="0" err="1"/>
              <a:t>ProductCreated</a:t>
            </a:r>
            <a:r>
              <a:rPr lang="en-US" dirty="0"/>
              <a:t> event and add the product to its table</a:t>
            </a:r>
          </a:p>
          <a:p>
            <a:r>
              <a:rPr lang="en-US" dirty="0"/>
              <a:t>Receive a </a:t>
            </a:r>
            <a:r>
              <a:rPr lang="en-US" dirty="0" err="1"/>
              <a:t>ProductUpdated</a:t>
            </a:r>
            <a:r>
              <a:rPr lang="en-US" dirty="0"/>
              <a:t> event and update the product information in its table</a:t>
            </a:r>
          </a:p>
          <a:p>
            <a:r>
              <a:rPr lang="en-US" dirty="0"/>
              <a:t>When </a:t>
            </a:r>
            <a:r>
              <a:rPr lang="en-US" dirty="0" err="1"/>
              <a:t>UnitsInStock</a:t>
            </a:r>
            <a:r>
              <a:rPr lang="en-US" dirty="0"/>
              <a:t> updated to 0,  a </a:t>
            </a:r>
            <a:r>
              <a:rPr lang="en-US" dirty="0" err="1"/>
              <a:t>ProductOutOfStock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When </a:t>
            </a:r>
            <a:r>
              <a:rPr lang="en-US" dirty="0" err="1"/>
              <a:t>UnitsInStock</a:t>
            </a:r>
            <a:r>
              <a:rPr lang="en-US" dirty="0"/>
              <a:t> is update from 0 to a number &gt; 0, a </a:t>
            </a:r>
            <a:r>
              <a:rPr lang="en-US" dirty="0" err="1"/>
              <a:t>ProductInStock</a:t>
            </a:r>
            <a:r>
              <a:rPr lang="en-US" dirty="0"/>
              <a:t> event should be published to the event bus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5C2A-1D15-441D-AF86-2DB36CC1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39F89-1300-43D0-9C48-5062A1FE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C0824-D6A1-48EB-9296-F6A5A7EA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AAAD-017C-4120-A6CB-BDF9667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63E5-5855-46DA-8044-2976C2EC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935-FAA6-4A73-896A-850515E61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3843"/>
            <a:ext cx="5181600" cy="16587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Northwind Traders</a:t>
            </a:r>
          </a:p>
          <a:p>
            <a:r>
              <a:rPr lang="en-US" dirty="0"/>
              <a:t>Provide organic grocery goods to restaurants and markets</a:t>
            </a:r>
          </a:p>
        </p:txBody>
      </p:sp>
      <p:pic>
        <p:nvPicPr>
          <p:cNvPr id="5" name="Picture 4" descr="A close up of a tower&#10;&#10;Description automatically generated">
            <a:extLst>
              <a:ext uri="{FF2B5EF4-FFF2-40B4-BE49-F238E27FC236}">
                <a16:creationId xmlns:a16="http://schemas.microsoft.com/office/drawing/2014/main" id="{5CBEBFF7-42A5-4E91-B1AA-9B0D9BED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585" y="1825625"/>
            <a:ext cx="168614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CA6A-C300-4A6C-989C-3CC89B0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5DE137-1981-4A6E-942B-1AACE174637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2DB24D-0C27-4AC0-8D77-5818227AE53A}"/>
              </a:ext>
            </a:extLst>
          </p:cNvPr>
          <p:cNvSpPr txBox="1">
            <a:spLocks/>
          </p:cNvSpPr>
          <p:nvPr/>
        </p:nvSpPr>
        <p:spPr>
          <a:xfrm>
            <a:off x="838200" y="3057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Task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25B54D-78DC-4974-9DEB-F7474ACFE158}"/>
              </a:ext>
            </a:extLst>
          </p:cNvPr>
          <p:cNvSpPr txBox="1">
            <a:spLocks/>
          </p:cNvSpPr>
          <p:nvPr/>
        </p:nvSpPr>
        <p:spPr>
          <a:xfrm>
            <a:off x="838199" y="4144096"/>
            <a:ext cx="8825346" cy="165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their next-generation Sales Order System</a:t>
            </a:r>
          </a:p>
          <a:p>
            <a:r>
              <a:rPr lang="en-US" dirty="0"/>
              <a:t>Data has been migrated from the legacy system to a set of MySQL databases by the data team.</a:t>
            </a:r>
          </a:p>
        </p:txBody>
      </p:sp>
    </p:spTree>
    <p:extLst>
      <p:ext uri="{BB962C8B-B14F-4D97-AF65-F5344CB8AC3E}">
        <p14:creationId xmlns:p14="http://schemas.microsoft.com/office/powerpoint/2010/main" val="30483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6803-B57A-4BB4-998F-048B66C1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92"/>
          </a:xfrm>
        </p:spPr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8C91A-5C11-4DBD-B6DE-1EE633B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E9F3195-D996-4777-89C5-1AE60FD76938}"/>
              </a:ext>
            </a:extLst>
          </p:cNvPr>
          <p:cNvSpPr/>
          <p:nvPr/>
        </p:nvSpPr>
        <p:spPr>
          <a:xfrm>
            <a:off x="1761868" y="1696867"/>
            <a:ext cx="1812324" cy="10195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Places an Order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21DAE33-7295-415A-8E84-1F177B2E17A5}"/>
              </a:ext>
            </a:extLst>
          </p:cNvPr>
          <p:cNvSpPr/>
          <p:nvPr/>
        </p:nvSpPr>
        <p:spPr>
          <a:xfrm>
            <a:off x="3406344" y="340029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</a:t>
            </a:r>
          </a:p>
          <a:p>
            <a:pPr algn="ctr"/>
            <a:r>
              <a:rPr lang="en-US" dirty="0"/>
              <a:t>Fulfilled in the Warehouse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BDC0384-A9B5-415D-86C3-E5F6B17FC78C}"/>
              </a:ext>
            </a:extLst>
          </p:cNvPr>
          <p:cNvSpPr/>
          <p:nvPr/>
        </p:nvSpPr>
        <p:spPr>
          <a:xfrm>
            <a:off x="5202192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Freight is calculated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CC1C1D5-2288-42D3-9C75-3A371F0FC95E}"/>
              </a:ext>
            </a:extLst>
          </p:cNvPr>
          <p:cNvSpPr/>
          <p:nvPr/>
        </p:nvSpPr>
        <p:spPr>
          <a:xfrm>
            <a:off x="6734434" y="198358"/>
            <a:ext cx="1812324" cy="101956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is invoiced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7991BD-3AA7-4013-AB10-D7BD0E9FF49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440364" y="2944094"/>
            <a:ext cx="1193647" cy="7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A9CBA1-5711-4B07-8BE6-FACB49E0037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4085482" y="4646879"/>
            <a:ext cx="1343734" cy="889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DBF42E-3739-486C-9FE9-A8F41A10D3D7}"/>
              </a:ext>
            </a:extLst>
          </p:cNvPr>
          <p:cNvSpPr/>
          <p:nvPr/>
        </p:nvSpPr>
        <p:spPr>
          <a:xfrm>
            <a:off x="6734433" y="1727697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updated with shipping info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FD7A86-D94A-4A48-9CAC-2D92CCCF5832}"/>
              </a:ext>
            </a:extLst>
          </p:cNvPr>
          <p:cNvCxnSpPr>
            <a:cxnSpLocks/>
            <a:stCxn id="7" idx="0"/>
            <a:endCxn id="21" idx="1"/>
          </p:cNvCxnSpPr>
          <p:nvPr/>
        </p:nvCxnSpPr>
        <p:spPr>
          <a:xfrm rot="5400000" flipH="1" flipV="1">
            <a:off x="4913227" y="3432604"/>
            <a:ext cx="3016332" cy="62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D5EEB5-E8F8-48CA-A056-96D250EE4BD0}"/>
              </a:ext>
            </a:extLst>
          </p:cNvPr>
          <p:cNvCxnSpPr/>
          <p:nvPr/>
        </p:nvCxnSpPr>
        <p:spPr>
          <a:xfrm>
            <a:off x="708454" y="3122141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FFE05F-B947-48B2-88D3-2E7EFCBCBF82}"/>
              </a:ext>
            </a:extLst>
          </p:cNvPr>
          <p:cNvCxnSpPr/>
          <p:nvPr/>
        </p:nvCxnSpPr>
        <p:spPr>
          <a:xfrm>
            <a:off x="708454" y="4773827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77295-4075-4845-9C99-7867DC9204C1}"/>
              </a:ext>
            </a:extLst>
          </p:cNvPr>
          <p:cNvSpPr/>
          <p:nvPr/>
        </p:nvSpPr>
        <p:spPr>
          <a:xfrm rot="16200000">
            <a:off x="39739" y="3797035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87572-D3EC-4BC8-AC48-2B2B20D33705}"/>
              </a:ext>
            </a:extLst>
          </p:cNvPr>
          <p:cNvSpPr/>
          <p:nvPr/>
        </p:nvSpPr>
        <p:spPr>
          <a:xfrm rot="16200000">
            <a:off x="40160" y="2154617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C7C6-B403-46AE-A8C2-4940FA4FDECA}"/>
              </a:ext>
            </a:extLst>
          </p:cNvPr>
          <p:cNvSpPr/>
          <p:nvPr/>
        </p:nvSpPr>
        <p:spPr>
          <a:xfrm rot="16200000">
            <a:off x="39739" y="5444602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4C3E6C-CC9B-480C-9863-BDE8CFF034E6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7640595" y="1217918"/>
            <a:ext cx="1" cy="50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13A1268B-FC1E-4115-8F5D-994F2D60184A}"/>
              </a:ext>
            </a:extLst>
          </p:cNvPr>
          <p:cNvSpPr/>
          <p:nvPr/>
        </p:nvSpPr>
        <p:spPr>
          <a:xfrm>
            <a:off x="7904200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Fulfillments</a:t>
            </a:r>
          </a:p>
          <a:p>
            <a:pPr algn="ctr"/>
            <a:r>
              <a:rPr lang="en-US" dirty="0"/>
              <a:t>Are Shipped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E142D-D963-4931-A3CA-A9D00E506AEF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7014516" y="5763589"/>
            <a:ext cx="88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4CCA3ECC-465F-4E78-86F9-B6B684509372}"/>
              </a:ext>
            </a:extLst>
          </p:cNvPr>
          <p:cNvSpPr/>
          <p:nvPr/>
        </p:nvSpPr>
        <p:spPr>
          <a:xfrm>
            <a:off x="9523970" y="174423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status is updated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60DE103-0C0C-4DF3-AACD-3FC7A2EBD03A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 flipH="1" flipV="1">
            <a:off x="9523970" y="2254015"/>
            <a:ext cx="192554" cy="3509574"/>
          </a:xfrm>
          <a:prstGeom prst="bentConnector5">
            <a:avLst>
              <a:gd name="adj1" fmla="val -118720"/>
              <a:gd name="adj2" fmla="val 50000"/>
              <a:gd name="adj3" fmla="val 32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353327-7B6A-49A6-AB16-5F11B88CF738}"/>
              </a:ext>
            </a:extLst>
          </p:cNvPr>
          <p:cNvCxnSpPr/>
          <p:nvPr/>
        </p:nvCxnSpPr>
        <p:spPr>
          <a:xfrm>
            <a:off x="699186" y="1481784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4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Solution Approach…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  <a:p>
            <a:r>
              <a:rPr lang="en-US" dirty="0" err="1"/>
              <a:t>ReST-ful</a:t>
            </a:r>
            <a:r>
              <a:rPr lang="en-US" dirty="0"/>
              <a:t> JSON over HTTP APIs for synchronous communication </a:t>
            </a:r>
          </a:p>
          <a:p>
            <a:r>
              <a:rPr lang="en-US" dirty="0"/>
              <a:t>Event Bus for asynchronous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AEE-4332-46C6-B280-A9D76BD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-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3241-56CF-4D8D-94E8-355E0A93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10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Datastore = MySQL</a:t>
            </a:r>
          </a:p>
          <a:p>
            <a:pPr lvl="1"/>
            <a:r>
              <a:rPr lang="en-US" dirty="0"/>
              <a:t>Every microservice will get it’s own database, but each database will be created in the same MySQL server instance locally to conserve developer workstation resources.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Event Bus = RabbitMQ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Logging and Metrics = Splunk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Tracing = </a:t>
            </a:r>
            <a:r>
              <a:rPr lang="en-US" dirty="0" err="1"/>
              <a:t>Zipkin</a:t>
            </a:r>
            <a:endParaRPr lang="en-US" dirty="0"/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Microservice Deployment</a:t>
            </a:r>
          </a:p>
          <a:p>
            <a:pPr lvl="1"/>
            <a:r>
              <a:rPr lang="en-US" dirty="0"/>
              <a:t>Self-Contained deployable</a:t>
            </a:r>
          </a:p>
          <a:p>
            <a:pPr lvl="1"/>
            <a:r>
              <a:rPr lang="en-US" dirty="0"/>
              <a:t>Docker Containers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5D275-DF0B-431E-81AE-62AB078E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result for mysql logo">
            <a:extLst>
              <a:ext uri="{FF2B5EF4-FFF2-40B4-BE49-F238E27FC236}">
                <a16:creationId xmlns:a16="http://schemas.microsoft.com/office/drawing/2014/main" id="{A7352099-142A-4FC9-BDDB-CC588F20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37" y="1825625"/>
            <a:ext cx="678894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BBITMQ logo">
            <a:extLst>
              <a:ext uri="{FF2B5EF4-FFF2-40B4-BE49-F238E27FC236}">
                <a16:creationId xmlns:a16="http://schemas.microsoft.com/office/drawing/2014/main" id="{E32C1D3E-723B-4789-89AB-E065F47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87" y="2790514"/>
            <a:ext cx="631313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ocker  logo">
            <a:extLst>
              <a:ext uri="{FF2B5EF4-FFF2-40B4-BE49-F238E27FC236}">
                <a16:creationId xmlns:a16="http://schemas.microsoft.com/office/drawing/2014/main" id="{D95491D8-7315-4796-8071-899E41B1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37" y="5645956"/>
            <a:ext cx="796789" cy="5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09A37-08E6-4C90-BB86-82C3CC2ED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759" y="3610856"/>
            <a:ext cx="964044" cy="918318"/>
          </a:xfrm>
          <a:prstGeom prst="rect">
            <a:avLst/>
          </a:prstGeom>
        </p:spPr>
      </p:pic>
      <p:pic>
        <p:nvPicPr>
          <p:cNvPr id="1026" name="Picture 2" descr="Image result for zipkin logo">
            <a:extLst>
              <a:ext uri="{FF2B5EF4-FFF2-40B4-BE49-F238E27FC236}">
                <a16:creationId xmlns:a16="http://schemas.microsoft.com/office/drawing/2014/main" id="{2C9509AB-8BC1-4F15-9B64-F13D19E1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85" y="4510356"/>
            <a:ext cx="918318" cy="9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365126"/>
            <a:ext cx="10693398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2110122" y="1336715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4537003" y="133671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558855" y="1629074"/>
            <a:ext cx="9781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2129182" y="427662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4401774" y="4260214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2110122" y="521943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520734" y="5523463"/>
            <a:ext cx="869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4389807" y="5219438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7044225" y="2860295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10078617" y="286029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92635" y="3152654"/>
            <a:ext cx="1385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7230838" y="1523829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868430" y="2108547"/>
            <a:ext cx="0" cy="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7044225" y="4091516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7868430" y="3445013"/>
            <a:ext cx="0" cy="646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4389807" y="2867474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3558855" y="3159833"/>
            <a:ext cx="830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2110122" y="2867474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F1BDF-18EE-4B45-9DB3-9FF361CC36D9}"/>
              </a:ext>
            </a:extLst>
          </p:cNvPr>
          <p:cNvSpPr txBox="1"/>
          <p:nvPr/>
        </p:nvSpPr>
        <p:spPr>
          <a:xfrm>
            <a:off x="8881305" y="280556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 to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35AB3B-82A8-43A7-9170-C64915E04E8F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2834489" y="1921434"/>
            <a:ext cx="0" cy="94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4D25D0-E2EF-42F4-A2A4-52EE4C1BA699}"/>
              </a:ext>
            </a:extLst>
          </p:cNvPr>
          <p:cNvSpPr txBox="1"/>
          <p:nvPr/>
        </p:nvSpPr>
        <p:spPr>
          <a:xfrm>
            <a:off x="2110122" y="21562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FEA822-426F-4395-9D9B-EEA08BE60F1E}"/>
              </a:ext>
            </a:extLst>
          </p:cNvPr>
          <p:cNvSpPr txBox="1"/>
          <p:nvPr/>
        </p:nvSpPr>
        <p:spPr>
          <a:xfrm>
            <a:off x="3600525" y="2805564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BDE50-31EF-4224-A4F4-987DFD498247}"/>
              </a:ext>
            </a:extLst>
          </p:cNvPr>
          <p:cNvCxnSpPr>
            <a:cxnSpLocks/>
            <a:stCxn id="41" idx="3"/>
            <a:endCxn id="16" idx="1"/>
          </p:cNvCxnSpPr>
          <p:nvPr/>
        </p:nvCxnSpPr>
        <p:spPr>
          <a:xfrm flipV="1">
            <a:off x="5872540" y="3152654"/>
            <a:ext cx="1171685" cy="7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C0D41-0894-4992-9A19-3EF6B71A1BD7}"/>
              </a:ext>
            </a:extLst>
          </p:cNvPr>
          <p:cNvSpPr txBox="1"/>
          <p:nvPr/>
        </p:nvSpPr>
        <p:spPr>
          <a:xfrm>
            <a:off x="5843255" y="279688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by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053CA-BBA7-423F-A6B9-B594361B623D}"/>
              </a:ext>
            </a:extLst>
          </p:cNvPr>
          <p:cNvSpPr txBox="1"/>
          <p:nvPr/>
        </p:nvSpPr>
        <p:spPr>
          <a:xfrm>
            <a:off x="3732618" y="1300676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72B56A-154B-4B0B-98F0-F38AC38E5003}"/>
              </a:ext>
            </a:extLst>
          </p:cNvPr>
          <p:cNvSpPr txBox="1"/>
          <p:nvPr/>
        </p:nvSpPr>
        <p:spPr>
          <a:xfrm>
            <a:off x="7843547" y="2245024"/>
            <a:ext cx="16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25BC34-51B6-44CA-B2F0-4D64124234F8}"/>
              </a:ext>
            </a:extLst>
          </p:cNvPr>
          <p:cNvSpPr txBox="1"/>
          <p:nvPr/>
        </p:nvSpPr>
        <p:spPr>
          <a:xfrm>
            <a:off x="7868429" y="361449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47221-6B67-4D31-9565-0EE2AB0C37A2}"/>
              </a:ext>
            </a:extLst>
          </p:cNvPr>
          <p:cNvSpPr txBox="1"/>
          <p:nvPr/>
        </p:nvSpPr>
        <p:spPr>
          <a:xfrm>
            <a:off x="3637709" y="515413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52BA18-C974-440F-B2E9-09538E2983F4}"/>
              </a:ext>
            </a:extLst>
          </p:cNvPr>
          <p:cNvCxnSpPr>
            <a:cxnSpLocks/>
            <a:stCxn id="43" idx="2"/>
            <a:endCxn id="10" idx="0"/>
          </p:cNvCxnSpPr>
          <p:nvPr/>
        </p:nvCxnSpPr>
        <p:spPr>
          <a:xfrm flipH="1">
            <a:off x="2834488" y="3452192"/>
            <a:ext cx="1" cy="82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11934D-A4B6-4F84-A26C-BEB2D2545303}"/>
              </a:ext>
            </a:extLst>
          </p:cNvPr>
          <p:cNvSpPr txBox="1"/>
          <p:nvPr/>
        </p:nvSpPr>
        <p:spPr>
          <a:xfrm>
            <a:off x="1980052" y="3586920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shipped by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3612EB-1ABB-42F6-8BAC-06926FFFF46D}"/>
              </a:ext>
            </a:extLst>
          </p:cNvPr>
          <p:cNvCxnSpPr>
            <a:stCxn id="43" idx="1"/>
            <a:endCxn id="12" idx="1"/>
          </p:cNvCxnSpPr>
          <p:nvPr/>
        </p:nvCxnSpPr>
        <p:spPr>
          <a:xfrm rot="10800000" flipV="1">
            <a:off x="2110122" y="3159833"/>
            <a:ext cx="12700" cy="2363630"/>
          </a:xfrm>
          <a:prstGeom prst="bentConnector3">
            <a:avLst>
              <a:gd name="adj1" fmla="val 38081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2ED244-19F0-4E18-BF44-0A4518CEDC53}"/>
              </a:ext>
            </a:extLst>
          </p:cNvPr>
          <p:cNvSpPr txBox="1"/>
          <p:nvPr/>
        </p:nvSpPr>
        <p:spPr>
          <a:xfrm>
            <a:off x="173248" y="377276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picked using</a:t>
            </a:r>
          </a:p>
          <a:p>
            <a:pPr algn="r"/>
            <a:r>
              <a:rPr lang="en-US" dirty="0"/>
              <a:t>and</a:t>
            </a:r>
          </a:p>
          <a:p>
            <a:pPr algn="r"/>
            <a:r>
              <a:rPr lang="en-US" dirty="0"/>
              <a:t>shipped with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BA0199-92AF-4D3D-8E4E-DD3F001B0259}"/>
              </a:ext>
            </a:extLst>
          </p:cNvPr>
          <p:cNvCxnSpPr>
            <a:cxnSpLocks/>
          </p:cNvCxnSpPr>
          <p:nvPr/>
        </p:nvCxnSpPr>
        <p:spPr>
          <a:xfrm>
            <a:off x="3577570" y="3463859"/>
            <a:ext cx="812237" cy="796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46BDA90-C082-45B0-95F2-94B4A7AD48F7}"/>
              </a:ext>
            </a:extLst>
          </p:cNvPr>
          <p:cNvSpPr txBox="1"/>
          <p:nvPr/>
        </p:nvSpPr>
        <p:spPr>
          <a:xfrm>
            <a:off x="4108886" y="377152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cost to ship</a:t>
            </a:r>
          </a:p>
        </p:txBody>
      </p:sp>
    </p:spTree>
    <p:extLst>
      <p:ext uri="{BB962C8B-B14F-4D97-AF65-F5344CB8AC3E}">
        <p14:creationId xmlns:p14="http://schemas.microsoft.com/office/powerpoint/2010/main" val="401950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Domain –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9B349A7-11BB-40EF-BF1C-DA3824C1EA3F}"/>
              </a:ext>
            </a:extLst>
          </p:cNvPr>
          <p:cNvSpPr/>
          <p:nvPr/>
        </p:nvSpPr>
        <p:spPr>
          <a:xfrm>
            <a:off x="838200" y="1135687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1161897" y="1908993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3140909" y="1908994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10630" y="2201353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E8330C-CD9F-4378-9576-20AC6A15D889}"/>
              </a:ext>
            </a:extLst>
          </p:cNvPr>
          <p:cNvSpPr/>
          <p:nvPr/>
        </p:nvSpPr>
        <p:spPr>
          <a:xfrm>
            <a:off x="4946371" y="3767839"/>
            <a:ext cx="4763560" cy="2323857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5314076" y="437020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7605728" y="4361511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5314076" y="532073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724688" y="5624760"/>
            <a:ext cx="60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7328151" y="5320735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3B38-EAD4-490A-8933-2577D29720B5}"/>
              </a:ext>
            </a:extLst>
          </p:cNvPr>
          <p:cNvSpPr/>
          <p:nvPr/>
        </p:nvSpPr>
        <p:spPr>
          <a:xfrm>
            <a:off x="4946371" y="111281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5213062" y="177216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7360660" y="177216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861472" y="206452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A378E40-95A7-4870-9C65-6657FD3F1F6E}"/>
              </a:ext>
            </a:extLst>
          </p:cNvPr>
          <p:cNvSpPr/>
          <p:nvPr/>
        </p:nvSpPr>
        <p:spPr>
          <a:xfrm>
            <a:off x="838200" y="457537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3251104" y="526206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2610630" y="555442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5213062" y="283473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037267" y="235688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2500E9C-86D9-49A3-897C-96AA77A6E991}"/>
              </a:ext>
            </a:extLst>
          </p:cNvPr>
          <p:cNvSpPr/>
          <p:nvPr/>
        </p:nvSpPr>
        <p:spPr>
          <a:xfrm>
            <a:off x="1161897" y="526206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E1D4443F-A08A-480F-99D7-3AEDD41CE680}"/>
              </a:ext>
            </a:extLst>
          </p:cNvPr>
          <p:cNvSpPr/>
          <p:nvPr/>
        </p:nvSpPr>
        <p:spPr>
          <a:xfrm>
            <a:off x="838200" y="2961189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3022710" y="3647077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2610629" y="3939436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1161896" y="3647878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6812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16880</TotalTime>
  <Words>1399</Words>
  <Application>Microsoft Office PowerPoint</Application>
  <PresentationFormat>Widescreen</PresentationFormat>
  <Paragraphs>380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Northwind Microservices Case Study</vt:lpstr>
      <vt:lpstr>About Me</vt:lpstr>
      <vt:lpstr>Background…</vt:lpstr>
      <vt:lpstr>Our Client</vt:lpstr>
      <vt:lpstr>Business Process</vt:lpstr>
      <vt:lpstr>High-Level Solution Approach…</vt:lpstr>
      <vt:lpstr>Technology Stack - Infrastructure</vt:lpstr>
      <vt:lpstr>Domain Model</vt:lpstr>
      <vt:lpstr>Business Domain – Bounded Contexts</vt:lpstr>
      <vt:lpstr>Catalog and Inventory Bounded Contexts</vt:lpstr>
      <vt:lpstr>System Architecture Overview</vt:lpstr>
      <vt:lpstr>Production-Ready Checklist</vt:lpstr>
      <vt:lpstr>Customers</vt:lpstr>
      <vt:lpstr>Customers</vt:lpstr>
      <vt:lpstr>Customers</vt:lpstr>
      <vt:lpstr>Customers</vt:lpstr>
      <vt:lpstr>Orders</vt:lpstr>
      <vt:lpstr>Orders</vt:lpstr>
      <vt:lpstr>Shipping</vt:lpstr>
      <vt:lpstr>Shipping</vt:lpstr>
      <vt:lpstr>Catalog</vt:lpstr>
      <vt:lpstr>Catalog Service</vt:lpstr>
      <vt:lpstr>Catalog-DB</vt:lpstr>
      <vt:lpstr>Inventory</vt:lpstr>
      <vt:lpstr>Inventory Service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20</cp:revision>
  <dcterms:created xsi:type="dcterms:W3CDTF">2020-01-11T18:08:11Z</dcterms:created>
  <dcterms:modified xsi:type="dcterms:W3CDTF">2020-02-11T22:38:38Z</dcterms:modified>
</cp:coreProperties>
</file>