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1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0669" autoAdjust="0"/>
  </p:normalViewPr>
  <p:slideViewPr>
    <p:cSldViewPr snapToGrid="0">
      <p:cViewPr>
        <p:scale>
          <a:sx n="90" d="100"/>
          <a:sy n="90" d="100"/>
        </p:scale>
        <p:origin x="84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data-access.html" TargetMode="External"/><Relationship Id="rId2" Type="http://schemas.openxmlformats.org/officeDocument/2006/relationships/hyperlink" Target="https://www.baeldung.com/spring-jdbc-jdbc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:3306/springjdb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7276-5F9D-4CB4-BA7A-1561A69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79"/>
          </a:xfrm>
        </p:spPr>
        <p:txBody>
          <a:bodyPr/>
          <a:lstStyle/>
          <a:p>
            <a:r>
              <a:rPr lang="en-US" dirty="0"/>
              <a:t>Mapping Query Results to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F16A-B8EE-419C-B21E-8AE92B9E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7E5EEB-8E70-43CE-86DC-C1022985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45" y="2232348"/>
            <a:ext cx="1043875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implements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&lt;Employee&gt;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@Override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ResultSet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rowNum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throws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SQLException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"FIRST_NAME"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"LAST_NAME"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employee.setAddress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rs.getString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"ADDRESS"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D113-186A-4D23-9245-82469E908DEE}"/>
              </a:ext>
            </a:extLst>
          </p:cNvPr>
          <p:cNvSpPr txBox="1"/>
          <p:nvPr/>
        </p:nvSpPr>
        <p:spPr>
          <a:xfrm>
            <a:off x="838200" y="1459855"/>
            <a:ext cx="6227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 the </a:t>
            </a:r>
            <a:r>
              <a:rPr lang="en-US" sz="2800" dirty="0" err="1"/>
              <a:t>RowMapper</a:t>
            </a:r>
            <a:r>
              <a:rPr lang="en-US" sz="2800" dirty="0"/>
              <a:t>&lt;T&gt; interface:</a:t>
            </a:r>
          </a:p>
        </p:txBody>
      </p:sp>
    </p:spTree>
    <p:extLst>
      <p:ext uri="{BB962C8B-B14F-4D97-AF65-F5344CB8AC3E}">
        <p14:creationId xmlns:p14="http://schemas.microsoft.com/office/powerpoint/2010/main" val="1633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DDB4E-F499-49AB-9A8D-9DE6D1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CC612-2C6F-4BF0-8DB5-B279466B2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94C31-2D03-461D-9249-9ED77C65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CACCB5-AE06-4D09-BE37-0FF91A5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– Querying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0F298-E273-4255-9E1B-86CCE457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CompanyName, Phone </a:t>
            </a:r>
          </a:p>
          <a:p>
            <a:pPr marL="0" indent="0">
              <a:buNone/>
            </a:pPr>
            <a:r>
              <a:rPr lang="en-US" dirty="0"/>
              <a:t>FROM Customers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E093-AE42-427A-8B54-1FA99D09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D08117F-0449-4F74-97F1-374503D3284B}"/>
              </a:ext>
            </a:extLst>
          </p:cNvPr>
          <p:cNvSpPr/>
          <p:nvPr/>
        </p:nvSpPr>
        <p:spPr>
          <a:xfrm>
            <a:off x="5518297" y="1525772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Clause – Column List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698D2C0-A047-45D5-B768-D4590538164F}"/>
              </a:ext>
            </a:extLst>
          </p:cNvPr>
          <p:cNvSpPr/>
          <p:nvPr/>
        </p:nvSpPr>
        <p:spPr>
          <a:xfrm>
            <a:off x="4394790" y="2023730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Clause – What Tables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2824D62-C380-48A4-8EFB-8839FF83A58A}"/>
              </a:ext>
            </a:extLst>
          </p:cNvPr>
          <p:cNvSpPr/>
          <p:nvPr/>
        </p:nvSpPr>
        <p:spPr>
          <a:xfrm>
            <a:off x="4299096" y="2519622"/>
            <a:ext cx="3508745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Clause – Filters</a:t>
            </a:r>
          </a:p>
        </p:txBody>
      </p:sp>
    </p:spTree>
    <p:extLst>
      <p:ext uri="{BB962C8B-B14F-4D97-AF65-F5344CB8AC3E}">
        <p14:creationId xmlns:p14="http://schemas.microsoft.com/office/powerpoint/2010/main" val="149515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6CD-E7B8-4A14-B7A9-43E98DA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A473-20D2-40BC-87D2-12F7AFE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TABLE Customers (CompanyName, Phone)</a:t>
            </a:r>
          </a:p>
          <a:p>
            <a:pPr marL="0" indent="0">
              <a:buNone/>
            </a:pPr>
            <a:r>
              <a:rPr lang="en-US" dirty="0"/>
              <a:t>VALUES (‘Acme Corp’,’555-555-5555’)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DA01-FE4F-4959-8C4C-BD6D9BFF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C07FD39-C71E-4871-BD9D-3FC36A71873F}"/>
              </a:ext>
            </a:extLst>
          </p:cNvPr>
          <p:cNvSpPr/>
          <p:nvPr/>
        </p:nvSpPr>
        <p:spPr>
          <a:xfrm>
            <a:off x="6464595" y="2211573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Clause – The values to insert</a:t>
            </a: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1FB8A43-B038-49B9-AF37-43503C563BCF}"/>
              </a:ext>
            </a:extLst>
          </p:cNvPr>
          <p:cNvSpPr/>
          <p:nvPr/>
        </p:nvSpPr>
        <p:spPr>
          <a:xfrm>
            <a:off x="5124894" y="857214"/>
            <a:ext cx="3822404" cy="92316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and Columns to insert data into</a:t>
            </a:r>
          </a:p>
        </p:txBody>
      </p:sp>
    </p:spTree>
    <p:extLst>
      <p:ext uri="{BB962C8B-B14F-4D97-AF65-F5344CB8AC3E}">
        <p14:creationId xmlns:p14="http://schemas.microsoft.com/office/powerpoint/2010/main" val="411934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2A7D-0B3D-494F-9C8B-679FA816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1B81-17E6-45BE-BEF7-18624CBA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ContactName</a:t>
            </a:r>
            <a:r>
              <a:rPr lang="en-US" dirty="0"/>
              <a:t> = ‘Elmer Fudd’,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ContactTItle</a:t>
            </a:r>
            <a:r>
              <a:rPr lang="en-US" dirty="0"/>
              <a:t> = ‘Manager’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D786-5F3B-462F-8159-E54FFAB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C2AB576-7C4F-4AC2-A61C-583FC5968B04}"/>
              </a:ext>
            </a:extLst>
          </p:cNvPr>
          <p:cNvSpPr/>
          <p:nvPr/>
        </p:nvSpPr>
        <p:spPr>
          <a:xfrm>
            <a:off x="3896832" y="1573619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Clause – What Table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EBFD318-B2C4-4FD4-A954-E2954B899A40}"/>
              </a:ext>
            </a:extLst>
          </p:cNvPr>
          <p:cNvSpPr/>
          <p:nvPr/>
        </p:nvSpPr>
        <p:spPr>
          <a:xfrm>
            <a:off x="5936511" y="2360428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Clause – What </a:t>
            </a:r>
            <a:r>
              <a:rPr lang="en-US" dirty="0" err="1"/>
              <a:t>Colimns</a:t>
            </a:r>
            <a:r>
              <a:rPr lang="en-US" dirty="0"/>
              <a:t> = value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490BB2-EEE2-4FCD-865B-CD19290CCA95}"/>
              </a:ext>
            </a:extLst>
          </p:cNvPr>
          <p:cNvSpPr/>
          <p:nvPr/>
        </p:nvSpPr>
        <p:spPr>
          <a:xfrm>
            <a:off x="4435549" y="3205551"/>
            <a:ext cx="4292010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Clause – filter</a:t>
            </a:r>
          </a:p>
        </p:txBody>
      </p:sp>
    </p:spTree>
    <p:extLst>
      <p:ext uri="{BB962C8B-B14F-4D97-AF65-F5344CB8AC3E}">
        <p14:creationId xmlns:p14="http://schemas.microsoft.com/office/powerpoint/2010/main" val="67936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4AAD-B743-485A-A5E0-17ADAB97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89D9-6F79-41A4-8E25-4AE52944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https://www.baeldung.com/spring-jdbc-jdbctemplate</a:t>
            </a:r>
            <a:endParaRPr lang="en-US" dirty="0"/>
          </a:p>
          <a:p>
            <a:r>
              <a:rPr lang="en-US" dirty="0">
                <a:hlinkClick r:id="rId3"/>
              </a:rPr>
              <a:t>https://docs.spring.io/spring/docs/current/spring-framework-reference/data-access.html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https://www.w3schools.com/sql/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72F2-DFD1-4DD3-9865-C83F908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AFD69C-7606-435F-BDE8-52B6C78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447B9-5FCF-4ECD-BCBE-577E591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  <a:p>
            <a:r>
              <a:rPr lang="en-US" dirty="0"/>
              <a:t>Core data access components for Java</a:t>
            </a:r>
          </a:p>
          <a:p>
            <a:r>
              <a:rPr lang="en-US" dirty="0"/>
              <a:t>Provides and abstraction over specific database </a:t>
            </a:r>
            <a:r>
              <a:rPr lang="en-US" dirty="0" err="1"/>
              <a:t>impelemtations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E7F5-9EF4-4757-8DB1-15890BC9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77B-9EE9-48CD-AC02-CA607506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5FC5-05BF-48CF-B4A1-54A881C0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Connection: Provides interaction with the underlying database connection</a:t>
            </a:r>
          </a:p>
          <a:p>
            <a:r>
              <a:rPr lang="en-US" dirty="0"/>
              <a:t>Statement: Represents an SQL statement</a:t>
            </a:r>
          </a:p>
          <a:p>
            <a:r>
              <a:rPr lang="en-US" dirty="0" err="1"/>
              <a:t>PreparedStatement</a:t>
            </a:r>
            <a:r>
              <a:rPr lang="en-US" dirty="0"/>
              <a:t>: A Statement implementation that supports parameters</a:t>
            </a:r>
          </a:p>
          <a:p>
            <a:r>
              <a:rPr lang="en-US" dirty="0" err="1"/>
              <a:t>CallableStatement</a:t>
            </a:r>
            <a:r>
              <a:rPr lang="en-US" dirty="0"/>
              <a:t>: Used for executing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5C8F-16C1-4F32-BEC8-817704A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916-0D1A-4E8F-ABA0-01B83DE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9AB3-62E6-4AAA-854A-753E098B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value-add provided by the Spring Framework's JDBC :</a:t>
            </a:r>
          </a:p>
          <a:p>
            <a:r>
              <a:rPr lang="en-US" dirty="0"/>
              <a:t>Define connection parameters</a:t>
            </a:r>
          </a:p>
          <a:p>
            <a:r>
              <a:rPr lang="en-US" dirty="0"/>
              <a:t>Open the connection</a:t>
            </a:r>
          </a:p>
          <a:p>
            <a:r>
              <a:rPr lang="en-US" b="1" i="1" dirty="0"/>
              <a:t>Specify the statement</a:t>
            </a:r>
          </a:p>
          <a:p>
            <a:r>
              <a:rPr lang="en-US" dirty="0"/>
              <a:t>Prepare and execute the statement</a:t>
            </a:r>
          </a:p>
          <a:p>
            <a:r>
              <a:rPr lang="en-US" dirty="0"/>
              <a:t>Set up the loop to iterate through the results (if any)</a:t>
            </a:r>
          </a:p>
          <a:p>
            <a:r>
              <a:rPr lang="en-US" b="1" i="1" dirty="0"/>
              <a:t>Do the work for each iteration</a:t>
            </a:r>
          </a:p>
          <a:p>
            <a:r>
              <a:rPr lang="en-US" dirty="0"/>
              <a:t>Process any exception</a:t>
            </a:r>
          </a:p>
          <a:p>
            <a:r>
              <a:rPr lang="en-US" dirty="0"/>
              <a:t>Handle transactions</a:t>
            </a:r>
          </a:p>
          <a:p>
            <a:r>
              <a:rPr lang="en-US" dirty="0"/>
              <a:t>Close the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61064-9BF3-4D81-9635-48960AC9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7D-F18D-4F88-82DE-A93DF572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935"/>
          </a:xfrm>
        </p:spPr>
        <p:txBody>
          <a:bodyPr/>
          <a:lstStyle/>
          <a:p>
            <a:r>
              <a:rPr lang="en-US" dirty="0"/>
              <a:t>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CC11-75D8-4E5F-99BD-50FE53AC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16"/>
            <a:ext cx="10515600" cy="48000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the classes in Spring JDBC are divided into four separate packages:</a:t>
            </a:r>
          </a:p>
          <a:p>
            <a:r>
              <a:rPr lang="en-US" b="1" i="1" dirty="0"/>
              <a:t>core</a:t>
            </a:r>
            <a:r>
              <a:rPr lang="en-US" dirty="0"/>
              <a:t> – the core functionality of JDBC. Some of the important classes under this package include </a:t>
            </a:r>
            <a:r>
              <a:rPr lang="en-US" i="1" dirty="0" err="1"/>
              <a:t>JdbcTemplate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dirty="0" err="1"/>
              <a:t>SimpleJdbcInsert</a:t>
            </a:r>
            <a:r>
              <a:rPr lang="en-US" i="1" dirty="0"/>
              <a:t>,</a:t>
            </a:r>
            <a:r>
              <a:rPr lang="en-US" dirty="0"/>
              <a:t> </a:t>
            </a:r>
            <a:r>
              <a:rPr lang="en-US" i="1" dirty="0" err="1"/>
              <a:t>SimpleJdbcCall</a:t>
            </a:r>
            <a:r>
              <a:rPr lang="en-US" dirty="0"/>
              <a:t> and </a:t>
            </a:r>
            <a:r>
              <a:rPr lang="en-US" i="1" dirty="0" err="1"/>
              <a:t>NamedParameterJdbcTemplate</a:t>
            </a:r>
            <a:r>
              <a:rPr lang="en-US" dirty="0"/>
              <a:t>.</a:t>
            </a:r>
          </a:p>
          <a:p>
            <a:r>
              <a:rPr lang="en-US" b="1" i="1" dirty="0" err="1"/>
              <a:t>datasource</a:t>
            </a:r>
            <a:r>
              <a:rPr lang="en-US" dirty="0"/>
              <a:t> – utility classes to access a </a:t>
            </a:r>
            <a:r>
              <a:rPr lang="en-US" dirty="0" err="1"/>
              <a:t>datasource</a:t>
            </a:r>
            <a:r>
              <a:rPr lang="en-US" dirty="0"/>
              <a:t>. It also has various </a:t>
            </a:r>
            <a:r>
              <a:rPr lang="en-US" dirty="0" err="1"/>
              <a:t>datasource</a:t>
            </a:r>
            <a:r>
              <a:rPr lang="en-US" dirty="0"/>
              <a:t> implementations for testing JDBC code outside the Jakarta EE container.</a:t>
            </a:r>
          </a:p>
          <a:p>
            <a:r>
              <a:rPr lang="en-US" b="1" i="1" dirty="0"/>
              <a:t>object</a:t>
            </a:r>
            <a:r>
              <a:rPr lang="en-US" dirty="0"/>
              <a:t> – DB access in an object-oriented manner. It allows executing queries and returning the results as a business object. It also maps the query results between the columns and properties of business objects.</a:t>
            </a:r>
          </a:p>
          <a:p>
            <a:r>
              <a:rPr lang="en-US" b="1" i="1" dirty="0"/>
              <a:t>support</a:t>
            </a:r>
            <a:r>
              <a:rPr lang="en-US" dirty="0"/>
              <a:t> – support classes for classes under </a:t>
            </a:r>
            <a:r>
              <a:rPr lang="en-US" i="1" dirty="0"/>
              <a:t>core</a:t>
            </a:r>
            <a:r>
              <a:rPr lang="en-US" dirty="0"/>
              <a:t> and </a:t>
            </a:r>
            <a:r>
              <a:rPr lang="en-US" i="1" dirty="0"/>
              <a:t>object</a:t>
            </a:r>
            <a:r>
              <a:rPr lang="en-US" dirty="0"/>
              <a:t> packages. E.g. provides the </a:t>
            </a:r>
            <a:r>
              <a:rPr lang="en-US" i="1" dirty="0" err="1"/>
              <a:t>SQLException</a:t>
            </a:r>
            <a:r>
              <a:rPr lang="en-US" dirty="0"/>
              <a:t> translation functionality.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D224-DED9-41A0-901F-BC391AF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2862-B742-46ED-B88A-A5E7134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- Configuration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787491-9863-4187-95F7-E878621A8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96816"/>
              </p:ext>
            </p:extLst>
          </p:nvPr>
        </p:nvGraphicFramePr>
        <p:xfrm>
          <a:off x="877186" y="1690688"/>
          <a:ext cx="10802679" cy="4351338"/>
        </p:xfrm>
        <a:graphic>
          <a:graphicData uri="http://schemas.openxmlformats.org/drawingml/2006/table">
            <a:tbl>
              <a:tblPr/>
              <a:tblGrid>
                <a:gridCol w="10802679">
                  <a:extLst>
                    <a:ext uri="{9D8B030D-6E8A-4147-A177-3AD203B41FA5}">
                      <a16:colId xmlns:a16="http://schemas.microsoft.com/office/drawing/2014/main" val="15938228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@Configuration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@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ComponentScan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com.baeldung.jdbc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public class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SpringJdbcConfig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{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@Bean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public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mysqlDataSource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() {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DriverManagerDataSource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 = new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DriverManagerDataSource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dataSource.setDriverClassName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com.mysql.jdbc.Driver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dataSource.setUrl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jdbc:</a:t>
                      </a:r>
                      <a:r>
                        <a:rPr lang="en-US" sz="2000" b="1" i="0" u="none" strike="noStrike" dirty="0" err="1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mysql</a:t>
                      </a:r>
                      <a:r>
                        <a:rPr lang="en-US" sz="2000" b="1" i="0" u="none" strike="noStrike" dirty="0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://localhost:3306/</a:t>
                      </a:r>
                      <a:r>
                        <a:rPr lang="en-US" sz="2000" b="1" i="0" u="none" strike="noStrike" dirty="0" err="1">
                          <a:solidFill>
                            <a:srgbClr val="63B175"/>
                          </a:solidFill>
                          <a:effectLst/>
                          <a:latin typeface="source code pro"/>
                          <a:hlinkClick r:id="rId2"/>
                        </a:rPr>
                        <a:t>springjdbc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dataSource.setUsername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guest_user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dataSource.setPassword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("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guest_password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    return </a:t>
                      </a:r>
                      <a:r>
                        <a:rPr lang="en-US" sz="2000" b="0" i="0" dirty="0" err="1">
                          <a:effectLst/>
                          <a:latin typeface="source code pro"/>
                        </a:rPr>
                        <a:t>dataSource</a:t>
                      </a:r>
                      <a:r>
                        <a:rPr lang="en-US" sz="2000" b="0" i="0" dirty="0">
                          <a:effectLst/>
                          <a:latin typeface="source code pro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US" sz="2000" b="0" i="0" dirty="0">
                          <a:effectLst/>
                          <a:latin typeface="source code pr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23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BBEA-1A75-4E08-89DD-35128FE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FE1C-848E-4F73-8077-8362EB0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 err="1"/>
              <a:t>JdbcTemplate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E6B-E7A9-4B9B-900C-BB3F71BF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JDBC template is the main API through which we'll access most of the functionality that we're interested in:</a:t>
            </a:r>
          </a:p>
          <a:p>
            <a:pPr lvl="1"/>
            <a:r>
              <a:rPr lang="en-US" sz="2800" dirty="0"/>
              <a:t>creation and closing of connections</a:t>
            </a:r>
          </a:p>
          <a:p>
            <a:pPr lvl="1"/>
            <a:r>
              <a:rPr lang="en-US" sz="2800" dirty="0"/>
              <a:t>executing statements and stored procedure calls</a:t>
            </a:r>
          </a:p>
          <a:p>
            <a:pPr lvl="1"/>
            <a:r>
              <a:rPr lang="en-US" sz="2800" dirty="0"/>
              <a:t>iterating over the </a:t>
            </a:r>
            <a:r>
              <a:rPr lang="en-US" sz="2800" dirty="0" err="1"/>
              <a:t>ResultSet</a:t>
            </a:r>
            <a:r>
              <a:rPr lang="en-US" sz="2800" dirty="0"/>
              <a:t> and returning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14BA-1341-4EC2-82BF-C1375FEF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89F4-9731-4EFD-9230-1C02668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9854-467C-4126-ADA0-022D03B0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B9DA51-078A-47E8-B950-0FF9EFF2B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634" y="1766031"/>
            <a:ext cx="1164421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 code pro"/>
              </a:rPr>
              <a:t>Queries: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result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jdbcTemplate.queryForObject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"SELECT COUNT(*) FROM EMPLOYEE"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Integer.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DF5D44-085A-4231-9E5D-FA62568A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4" y="3359845"/>
            <a:ext cx="1100301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 code pro"/>
              </a:rPr>
              <a:t>Insert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3B175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addEmplyee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id)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jdbcTemplate.update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"INSERT INTO EMPLOYEE VALUES (?, ?, ?, ?)"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id,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"Bill"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"Gates"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"USA"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725B-53BC-42ED-B955-D4BC6E5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F763-D1D5-4298-84A8-FA53AE8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F66243-F2EB-4F77-8323-B988F32D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33" y="1771177"/>
            <a:ext cx="1170833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SqlParameterSource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MapSqlParameterSource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addValue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source code pr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namedParameterJdbcTemplate.queryForObject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"SELECT FIRST_NAME FROM EMPLOYEE WHERE ID = :id"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namedParameters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1111</TotalTime>
  <Words>433</Words>
  <Application>Microsoft Office PowerPoint</Application>
  <PresentationFormat>Widescreen</PresentationFormat>
  <Paragraphs>127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code pro</vt:lpstr>
      <vt:lpstr>Office Theme</vt:lpstr>
      <vt:lpstr>Data Access</vt:lpstr>
      <vt:lpstr>JDBC</vt:lpstr>
      <vt:lpstr>JDBC</vt:lpstr>
      <vt:lpstr>Spring JDBC</vt:lpstr>
      <vt:lpstr>Spring JDBC</vt:lpstr>
      <vt:lpstr>Spring JDBC - Configuration</vt:lpstr>
      <vt:lpstr>The JdbcTemplate</vt:lpstr>
      <vt:lpstr>Running Queries</vt:lpstr>
      <vt:lpstr>Named Parameters</vt:lpstr>
      <vt:lpstr>Mapping Query Results to an Object</vt:lpstr>
      <vt:lpstr>SQL Basics</vt:lpstr>
      <vt:lpstr>Select Statement – Querying Data</vt:lpstr>
      <vt:lpstr>INSERT Statement</vt:lpstr>
      <vt:lpstr>UPDATE Statement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</dc:title>
  <dc:creator>Jason Penniman</dc:creator>
  <cp:lastModifiedBy>Jason Penniman</cp:lastModifiedBy>
  <cp:revision>8</cp:revision>
  <dcterms:created xsi:type="dcterms:W3CDTF">2020-01-30T17:55:39Z</dcterms:created>
  <dcterms:modified xsi:type="dcterms:W3CDTF">2020-01-31T14:21:31Z</dcterms:modified>
</cp:coreProperties>
</file>