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14" r:id="rId10"/>
    <p:sldId id="308" r:id="rId11"/>
    <p:sldId id="309" r:id="rId12"/>
    <p:sldId id="310" r:id="rId13"/>
    <p:sldId id="311" r:id="rId14"/>
    <p:sldId id="307" r:id="rId15"/>
    <p:sldId id="312" r:id="rId16"/>
    <p:sldId id="313" r:id="rId17"/>
    <p:sldId id="315" r:id="rId18"/>
    <p:sldId id="316" r:id="rId19"/>
    <p:sldId id="319" r:id="rId20"/>
    <p:sldId id="317" r:id="rId21"/>
    <p:sldId id="318" r:id="rId22"/>
    <p:sldId id="30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Penniman" initials="JP" lastIdx="1" clrIdx="0">
    <p:extLst>
      <p:ext uri="{19B8F6BF-5375-455C-9EA6-DF929625EA0E}">
        <p15:presenceInfo xmlns:p15="http://schemas.microsoft.com/office/powerpoint/2012/main" userId="a53340c60eabc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B9"/>
    <a:srgbClr val="913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0669" autoAdjust="0"/>
  </p:normalViewPr>
  <p:slideViewPr>
    <p:cSldViewPr snapToGrid="0">
      <p:cViewPr>
        <p:scale>
          <a:sx n="92" d="100"/>
          <a:sy n="92" d="100"/>
        </p:scale>
        <p:origin x="33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7F012-38C7-4A51-8407-4E1626DDB7E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D7829-6833-49EA-A182-69C45F439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7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is running microservices in production?</a:t>
            </a:r>
          </a:p>
          <a:p>
            <a:endParaRPr lang="en-US" dirty="0"/>
          </a:p>
          <a:p>
            <a:r>
              <a:rPr lang="en-US" dirty="0"/>
              <a:t>Who is on that path or wants to be?</a:t>
            </a:r>
          </a:p>
          <a:p>
            <a:endParaRPr lang="en-US" dirty="0"/>
          </a:p>
          <a:p>
            <a:r>
              <a:rPr lang="en-US" dirty="0"/>
              <a:t>Who thinks this microservices thing is a load of rubbish and loves their monolith?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2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8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0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2FB-446D-4126-867A-E3BFB69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51D14-94E2-4768-8537-BA4A97D47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3A98-2E68-42EC-A71D-212E0DF9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16CF-CEFA-4AB8-B917-2106573FF13A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96E3-FB78-422F-B1B7-850BDB3E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F1D8-2E23-4731-B36E-28F5ECA3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064C-80C0-4601-A741-69F1068F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7B7DB-4A13-41F4-BB5B-05C376459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AE11-6907-40A7-8A8F-9FD32D88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207-E477-469D-BFB8-90CBD52BA3C4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9B78D-A5A6-4E44-9C95-D58F82A6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5CB2-9893-4828-B383-28290501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6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C4753-948C-495E-B694-8925399E2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F1C05-4586-4506-BC30-55309CC54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3414-913E-4736-949F-AD8F3E23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76-2093-4F31-8B9D-1582C009C93F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21A7-E486-40BF-A94C-BF818CA3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AA4-0EE5-4B5B-B26D-34F4E896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965C-533D-4F82-A475-2170C879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4DD3-1320-4D7D-9669-AC34F510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7DA7-8653-4DF5-80F5-5B569001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05A9-C173-430D-BE88-F1EA59487921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ABE6-AF0C-45B5-9EED-93C83C59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D0DC-21AF-483F-B7FE-AFFF1243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0C16-F566-42C9-B92E-2A812CC8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D2B5-857E-4EC4-B6E9-6567529A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B686-89B8-4CC2-9962-D38881C1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85F-333D-4E2E-9950-8ADFCBD745FB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AC92-8726-44AD-A82E-FDD50926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8A4D-5117-4853-BCC6-3796DB57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7FA-48F3-41AE-B83E-6B12FFCF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899C-E420-4506-B31F-64BEE16AE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AFD9E-E2CB-4A26-92AE-528B1172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D976C-3154-4BCA-B004-2E2CCD3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B5E1-7714-4267-84B3-DF99D24D419E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8616-EA31-4FA4-8B7B-7F671BA6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9898-F2CB-40CC-968F-53157225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CBF7-1528-4364-BC71-221BC04F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228A6-6F2F-491B-A8DA-4CEA50D2D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0C346-B924-42F9-BA41-04D7BF011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07527-F1BF-4D77-BEC2-79ED2B496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6EACC-139A-4AC7-A953-484D463F3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6AA63-1962-4B9D-9156-93EA7034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DBB5-4FC9-41FE-A5DD-41D80D8FA4D8}" type="datetime1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B7AA1-1F90-4335-899F-7911E32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83E20-DC49-4B78-A0FE-0CFA6675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3FF2-B0E7-4FC0-8110-3EF47656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1188A-EC5D-4869-B483-C44DD8B4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F4E2-84E7-40DF-8A94-C3E00C3E6C6A}" type="datetime1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C9CCA-17C2-4BFF-B9D9-BB63B95C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D3061-39B3-4F47-948C-1D5C9B7F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4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A7B7-0AE5-4928-8960-6F766B97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7FC-66C1-4D04-B8E7-A02AA122A2B6}" type="datetime1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AAD08-BFD5-40B0-BFD5-082B8ABE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C37B5-0B16-44B2-95F5-4C0FA1FE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530D-B6C1-4FC9-9031-C13AE059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501A-2636-493C-B367-E3AA5783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BDB1-DC48-4F30-940A-D54E9992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562BF-A55A-4C55-AD81-67210700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7F24-A0DB-405C-973C-1C5C5E3A9D86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B879-7C2E-48B0-8EC6-B380D7A0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E7ABA-A63C-40B8-B6E6-19506988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AC69-8095-4A4F-A4CA-71E4B907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F77EA-D8C0-4BD5-9106-61A338608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A1B52-10DB-4403-A5DE-5C320287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1FD6-AC34-4C44-BF7D-B2829FA7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91BF-F4A8-4BDE-805F-8BFCB650F984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FCA5-22C2-4880-881C-D7590477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7AD6-4C6C-403F-BCFE-B29E5134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7DD84-5477-443C-A07F-ED9281B6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7569-DB2A-446B-9A82-7C09F3C6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DB9F-CC1C-424B-838F-C306674D4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2C6-4BB7-4743-B712-B5CAF0676045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1E26B-8985-4F3B-972C-867A7D953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B9F2-0C5A-434B-8301-60A366247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29754-E679-4E00-B0FF-A6B0D9D9B72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" y="6303454"/>
            <a:ext cx="603738" cy="4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0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5515-BD12-48DE-AAC8-C5FA9C440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Data JPA and Hibernate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E8AC4-546F-4895-AB8E-1BD692338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for Virtusa</a:t>
            </a:r>
          </a:p>
        </p:txBody>
      </p:sp>
    </p:spTree>
    <p:extLst>
      <p:ext uri="{BB962C8B-B14F-4D97-AF65-F5344CB8AC3E}">
        <p14:creationId xmlns:p14="http://schemas.microsoft.com/office/powerpoint/2010/main" val="156123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6B03E-C811-4A7A-AFD0-44B3ACEC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E65624-B93E-43F3-8D88-88A9B33BE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BA626-97F0-4852-BA3F-12CC19A4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9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E2A3E7-3804-4921-A86D-F5A5C35D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Mapping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D41819-6BEF-4835-B343-CE666317E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7461"/>
          </a:xfrm>
        </p:spPr>
        <p:txBody>
          <a:bodyPr/>
          <a:lstStyle/>
          <a:p>
            <a:r>
              <a:rPr lang="en-US" dirty="0"/>
              <a:t>Hibernate uses XML to map entities</a:t>
            </a:r>
          </a:p>
          <a:p>
            <a:r>
              <a:rPr lang="en-US" dirty="0"/>
              <a:t>Default filename is hibernate.hbm.xml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A72B4-01FE-43D6-A020-E99FCEF0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F12D9C-E7A2-426B-9F42-987EF2493CB4}"/>
              </a:ext>
            </a:extLst>
          </p:cNvPr>
          <p:cNvSpPr/>
          <p:nvPr/>
        </p:nvSpPr>
        <p:spPr>
          <a:xfrm>
            <a:off x="658956" y="3008023"/>
            <a:ext cx="112273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&lt;?xml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version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"1.0"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encoding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"utf-8"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&lt;hibernate-mapping&gt;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"Employee"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"EMPLOYEE"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"int"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&lt;generator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"native"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&lt;/id&gt;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"string"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"string"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"salary"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"salary"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"int"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&lt;/class&gt;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&lt;/hibernate-mapping&gt;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68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421C-A6BB-48D6-9D33-CF0C02ED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2D162-DCE2-4426-80D8-D1076C6B1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JPA uses annotations to map objects</a:t>
            </a:r>
          </a:p>
          <a:p>
            <a:r>
              <a:rPr lang="en-US" dirty="0"/>
              <a:t>Under the hood, the Hibernate JPA provider generates Hibernate XML based on the annotations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46D2A-3E3F-44C4-86ED-B991231F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0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2E3C1B-E3C8-4C6B-ABE5-4C74B0E3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Mapping Annotations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D49594-8AB8-448F-8186-FE96998C3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95F85-53D7-4BB4-9B1B-8F01E574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6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B1ED-1192-43D9-A566-7BA9ABE0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- @Entity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1CFF4-73BF-4A18-A250-0FE5AA62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5443"/>
          </a:xfrm>
        </p:spPr>
        <p:txBody>
          <a:bodyPr/>
          <a:lstStyle/>
          <a:p>
            <a:r>
              <a:rPr lang="en-US" dirty="0"/>
              <a:t>Maps a class to a table</a:t>
            </a:r>
          </a:p>
          <a:p>
            <a:r>
              <a:rPr lang="en-US" dirty="0"/>
              <a:t>If a table name is not provided, the Class name must match the table name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DD661-47A1-4CD6-B401-07EC6113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7841193-2172-4C67-B31B-BA36E6210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610" y="3351068"/>
            <a:ext cx="491673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@Entity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 =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"Orders"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06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E920-21A2-4EB3-86F4-04343ADB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- @Id, @</a:t>
            </a:r>
            <a:r>
              <a:rPr lang="en-US" dirty="0" err="1"/>
              <a:t>GeneratedValue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1811-D167-405F-B4D5-8D733007E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659"/>
            <a:ext cx="10515600" cy="18963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special attribute (property) mapping that identifies the primary key</a:t>
            </a:r>
          </a:p>
          <a:p>
            <a:r>
              <a:rPr lang="en-US" dirty="0"/>
              <a:t>Paired with @Generated to define how the ID is created</a:t>
            </a:r>
          </a:p>
          <a:p>
            <a:r>
              <a:rPr lang="en-US" dirty="0"/>
              <a:t>@Column can be used to specify the column in the table if it is not the same name as the field</a:t>
            </a:r>
          </a:p>
          <a:p>
            <a:r>
              <a:rPr lang="en-US" dirty="0"/>
              <a:t>Can go on the field or on the getter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AEE95-6A2E-44A6-88AD-A17F926B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2DEC40D-D679-4DBB-BF60-299AB7DA4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109" y="3548354"/>
            <a:ext cx="737894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@Entity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"Orders"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@Id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GeneratedValue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(strategy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GenerationType.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@Column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OrderID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long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97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2647-6C45-4DDA-B952-42FB9405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Mapping - @Column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683E7-1AB0-49B0-9981-F20446681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55331"/>
          </a:xfrm>
        </p:spPr>
        <p:txBody>
          <a:bodyPr/>
          <a:lstStyle/>
          <a:p>
            <a:r>
              <a:rPr lang="en-US" dirty="0"/>
              <a:t>Can go on the field or on the getter</a:t>
            </a:r>
          </a:p>
          <a:p>
            <a:r>
              <a:rPr lang="en-US" dirty="0"/>
              <a:t>Column name can be provided if it is not the same as the field</a:t>
            </a:r>
          </a:p>
          <a:p>
            <a:r>
              <a:rPr lang="en-US" dirty="0"/>
              <a:t>Data type, size, and other meta data can be provided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B25C3-C031-4605-B197-522F92BB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1FC17E-5292-478E-9328-61ED84F96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326" y="3615891"/>
            <a:ext cx="8789586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@Entity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"Orders"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@Column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CustomerNo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length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nullable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customerNo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72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182C-A7CE-4AAB-9A91-39AB2DB6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 and </a:t>
            </a:r>
            <a:r>
              <a:rPr lang="en-US" dirty="0" err="1"/>
              <a:t>Hashcode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03BF7-AF7D-40ED-8198-ADC773D2D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</a:t>
            </a:r>
            <a:r>
              <a:rPr lang="en-US" dirty="0" err="1"/>
              <a:t>MUST</a:t>
            </a:r>
            <a:r>
              <a:rPr lang="en-US" dirty="0"/>
              <a:t> </a:t>
            </a:r>
            <a:r>
              <a:rPr lang="en-US" dirty="0" err="1"/>
              <a:t>MUST</a:t>
            </a:r>
            <a:r>
              <a:rPr lang="en-US" dirty="0"/>
              <a:t> be overridden in our entities.</a:t>
            </a:r>
          </a:p>
          <a:p>
            <a:r>
              <a:rPr lang="en-US" dirty="0"/>
              <a:t>It’s how we identify that 2 different references are the same actual record in the database</a:t>
            </a:r>
          </a:p>
          <a:p>
            <a:r>
              <a:rPr lang="en-US" dirty="0"/>
              <a:t>It’s how java determines if an object  is already in a collection</a:t>
            </a:r>
          </a:p>
          <a:p>
            <a:r>
              <a:rPr lang="en-US" dirty="0"/>
              <a:t>Can be implemented using “Object Identity”—a unique identifier that is not the primary key (in the case of auto generated primary keys)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41B89-8485-43EA-8A82-F0DA4861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28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C4D5-3B8F-43F0-986B-C3C8BC32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35036" cy="1325563"/>
          </a:xfrm>
        </p:spPr>
        <p:txBody>
          <a:bodyPr/>
          <a:lstStyle/>
          <a:p>
            <a:r>
              <a:rPr lang="en-US" dirty="0"/>
              <a:t>Equals and</a:t>
            </a:r>
            <a:br>
              <a:rPr lang="en-US" dirty="0"/>
            </a:br>
            <a:r>
              <a:rPr lang="en-US" dirty="0" err="1"/>
              <a:t>Hashcode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3F96C-ABBC-42CF-9A31-78BD1A33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D15F5-6E1B-4AFD-9B82-1779B7A7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2113" y="86915"/>
            <a:ext cx="6769802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@Entity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"Orders"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@Id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long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length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UUID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.hashCode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equals(Object obj)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(!(obj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Order other = (Order)obj;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509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1E0F-00BF-4B50-BC7C-0CF076D4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Collections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FE4A-1D75-45F4-BDBC-6D2808F9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53894F-8BD8-4D83-A822-00178D40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930296"/>
              </p:ext>
            </p:extLst>
          </p:nvPr>
        </p:nvGraphicFramePr>
        <p:xfrm>
          <a:off x="838200" y="1726089"/>
          <a:ext cx="3272560" cy="138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72560">
                  <a:extLst>
                    <a:ext uri="{9D8B030D-6E8A-4147-A177-3AD203B41FA5}">
                      <a16:colId xmlns:a16="http://schemas.microsoft.com/office/drawing/2014/main" val="63935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77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id:long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5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addItem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OrderItem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removeItem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OrderItem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59305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FEBCC4A-9698-42CE-BBA0-2D92256E6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93143"/>
              </p:ext>
            </p:extLst>
          </p:nvPr>
        </p:nvGraphicFramePr>
        <p:xfrm>
          <a:off x="1487632" y="4459026"/>
          <a:ext cx="3272560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72560">
                  <a:extLst>
                    <a:ext uri="{9D8B030D-6E8A-4147-A177-3AD203B41FA5}">
                      <a16:colId xmlns:a16="http://schemas.microsoft.com/office/drawing/2014/main" val="63935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OrderItem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77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id:long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5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5930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A0D23D-0D76-42AD-825B-DF4B72389810}"/>
              </a:ext>
            </a:extLst>
          </p:cNvPr>
          <p:cNvCxnSpPr/>
          <p:nvPr/>
        </p:nvCxnSpPr>
        <p:spPr>
          <a:xfrm>
            <a:off x="2337955" y="3143250"/>
            <a:ext cx="846859" cy="1272886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3C2D1C-07A9-453B-BDF9-68CAAE710BDE}"/>
              </a:ext>
            </a:extLst>
          </p:cNvPr>
          <p:cNvSpPr txBox="1"/>
          <p:nvPr/>
        </p:nvSpPr>
        <p:spPr>
          <a:xfrm>
            <a:off x="1979468" y="3154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6C55E1-6DC6-400B-B607-2FCDF4A853F0}"/>
              </a:ext>
            </a:extLst>
          </p:cNvPr>
          <p:cNvSpPr txBox="1"/>
          <p:nvPr/>
        </p:nvSpPr>
        <p:spPr>
          <a:xfrm>
            <a:off x="2376054" y="404680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932E4-E383-466B-808B-C2CFBD1850DB}"/>
              </a:ext>
            </a:extLst>
          </p:cNvPr>
          <p:cNvSpPr txBox="1"/>
          <p:nvPr/>
        </p:nvSpPr>
        <p:spPr>
          <a:xfrm>
            <a:off x="2542895" y="3126384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E24C1-AA2C-4EE0-A9DB-16EAD66C3114}"/>
              </a:ext>
            </a:extLst>
          </p:cNvPr>
          <p:cNvSpPr txBox="1"/>
          <p:nvPr/>
        </p:nvSpPr>
        <p:spPr>
          <a:xfrm>
            <a:off x="3063850" y="3883583"/>
            <a:ext cx="70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93256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4CE2-51B1-4B0B-BFA3-08D4FDB5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89F3-F828-48F0-AEB3-6E88969A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02775-028E-4110-911D-0F3F14E1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4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E7F6-DCE8-4FEA-9F88-4DA0C42C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dirty="0"/>
              <a:t>Collection Associations: @</a:t>
            </a:r>
            <a:r>
              <a:rPr lang="en-US" dirty="0" err="1"/>
              <a:t>OneToMany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2D704-AD49-4D6A-A564-23584FB86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389"/>
            <a:ext cx="10515600" cy="637020"/>
          </a:xfrm>
        </p:spPr>
        <p:txBody>
          <a:bodyPr/>
          <a:lstStyle/>
          <a:p>
            <a:r>
              <a:rPr lang="en-US" dirty="0"/>
              <a:t>Used to map a collection. For example, the items on an order.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1BFEA-391C-4053-98F0-A7EFC7AD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B4645B-B2D7-4C72-AF37-C3AD7354653A}"/>
              </a:ext>
            </a:extLst>
          </p:cNvPr>
          <p:cNvSpPr/>
          <p:nvPr/>
        </p:nvSpPr>
        <p:spPr>
          <a:xfrm>
            <a:off x="648565" y="1764655"/>
            <a:ext cx="1124815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Entity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Order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@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OneToMany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mappedBy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"order"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cascade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CascadeType.ALL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orphanRemoval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OrderItem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items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OrderItem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item)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(item);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items.setOrder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OrderItem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item)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items.remove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(item);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item.setOrder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87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E7F6-DCE8-4FEA-9F88-4DA0C42C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dirty="0"/>
              <a:t>Collection Associations: @</a:t>
            </a:r>
            <a:r>
              <a:rPr lang="en-US" dirty="0" err="1"/>
              <a:t>ManyToOne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2D704-AD49-4D6A-A564-23584FB86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389"/>
            <a:ext cx="10515600" cy="637020"/>
          </a:xfrm>
        </p:spPr>
        <p:txBody>
          <a:bodyPr/>
          <a:lstStyle/>
          <a:p>
            <a:r>
              <a:rPr lang="en-US" dirty="0"/>
              <a:t>The reverse side—the Order property of the Item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1BFEA-391C-4053-98F0-A7EFC7AD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B4645B-B2D7-4C72-AF37-C3AD7354653A}"/>
              </a:ext>
            </a:extLst>
          </p:cNvPr>
          <p:cNvSpPr/>
          <p:nvPr/>
        </p:nvSpPr>
        <p:spPr>
          <a:xfrm>
            <a:off x="648565" y="1764655"/>
            <a:ext cx="1124815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Entity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@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ManyToOne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order;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order)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order; 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671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4025-A36F-48DD-BB09-6D3DC7AA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625E-7EA0-42C6-B0A3-B482F474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1988-2F70-45D2-AC3F-DC0F8B5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6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F5BC-5561-4636-96B6-5C76466A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– Object Relational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5DADB-74E2-4FD4-A8EE-67A2CC63E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stored in Tables in a Relational Database</a:t>
            </a:r>
          </a:p>
          <a:p>
            <a:pPr lvl="1"/>
            <a:r>
              <a:rPr lang="en-US" dirty="0"/>
              <a:t>Customers, Addresses</a:t>
            </a:r>
          </a:p>
          <a:p>
            <a:pPr lvl="1"/>
            <a:r>
              <a:rPr lang="en-US" dirty="0"/>
              <a:t>Orders, </a:t>
            </a:r>
            <a:r>
              <a:rPr lang="en-US" dirty="0" err="1"/>
              <a:t>OrderDetails</a:t>
            </a:r>
            <a:endParaRPr lang="en-US" dirty="0"/>
          </a:p>
          <a:p>
            <a:r>
              <a:rPr lang="en-US" dirty="0"/>
              <a:t>There are relationships between those tables</a:t>
            </a:r>
          </a:p>
          <a:p>
            <a:pPr lvl="1"/>
            <a:r>
              <a:rPr lang="en-US" dirty="0"/>
              <a:t>Customers have one or more Addresses</a:t>
            </a:r>
          </a:p>
          <a:p>
            <a:pPr lvl="1"/>
            <a:r>
              <a:rPr lang="en-US" dirty="0"/>
              <a:t>Orders have one or more </a:t>
            </a:r>
            <a:r>
              <a:rPr lang="en-US" dirty="0" err="1"/>
              <a:t>OrderDetails</a:t>
            </a:r>
            <a:endParaRPr lang="en-US" dirty="0"/>
          </a:p>
          <a:p>
            <a:r>
              <a:rPr lang="en-US" dirty="0"/>
              <a:t>Our domain objects (entities) are described using OOP/OOD</a:t>
            </a:r>
          </a:p>
          <a:p>
            <a:r>
              <a:rPr lang="en-US" dirty="0"/>
              <a:t>ORMs map the object model to the tables in the databases</a:t>
            </a:r>
          </a:p>
          <a:p>
            <a:r>
              <a:rPr lang="en-US" dirty="0"/>
              <a:t>The structure might be different (and often 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7A552-9DC6-4E1E-A25B-5B1EE17A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9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C4C1-9CAE-4E48-A329-02141A67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– Java Persistence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34BE7-E441-48DF-BB8D-64C9CFB5D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API specification for object relational mapping</a:t>
            </a:r>
          </a:p>
          <a:p>
            <a:r>
              <a:rPr lang="en-US" dirty="0"/>
              <a:t>It defines how we:</a:t>
            </a:r>
          </a:p>
          <a:p>
            <a:pPr lvl="1"/>
            <a:r>
              <a:rPr lang="en-US" dirty="0"/>
              <a:t>Define entities and map them to tables</a:t>
            </a:r>
          </a:p>
          <a:p>
            <a:pPr lvl="1"/>
            <a:r>
              <a:rPr lang="en-US" dirty="0"/>
              <a:t>Map attributes to columns in the tables</a:t>
            </a:r>
          </a:p>
          <a:p>
            <a:pPr lvl="1"/>
            <a:r>
              <a:rPr lang="en-US" dirty="0"/>
              <a:t>Map relationships between entities</a:t>
            </a:r>
          </a:p>
          <a:p>
            <a:pPr lvl="1"/>
            <a:r>
              <a:rPr lang="en-US" dirty="0"/>
              <a:t>Manage the entities</a:t>
            </a:r>
          </a:p>
          <a:p>
            <a:r>
              <a:rPr lang="en-US" dirty="0"/>
              <a:t>JPA allows to map application classes to tables in database.</a:t>
            </a:r>
          </a:p>
          <a:p>
            <a:r>
              <a:rPr lang="en-US" dirty="0"/>
              <a:t>Entity Manager - Handles all interactions with the database</a:t>
            </a:r>
          </a:p>
          <a:p>
            <a:r>
              <a:rPr lang="en-US" dirty="0"/>
              <a:t>JPQL (Java Persistence Query Language) - Provides ways to write queries to execute searches against entities. </a:t>
            </a:r>
          </a:p>
          <a:p>
            <a:r>
              <a:rPr lang="en-US" dirty="0"/>
              <a:t>Criteria API defines a Java based API to execute searches against databases.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27979-15AA-4093-96C2-278A7386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0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6AC1-030F-4854-BA97-3C12CAA7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– an ORM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345C-F24E-4000-81FB-D92E551D9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ORM Framework</a:t>
            </a:r>
          </a:p>
          <a:p>
            <a:r>
              <a:rPr lang="en-US" dirty="0"/>
              <a:t>Provides an implementation of the JPA specification</a:t>
            </a:r>
          </a:p>
          <a:p>
            <a:r>
              <a:rPr lang="en-US" dirty="0"/>
              <a:t>Has features beyond JPA</a:t>
            </a:r>
          </a:p>
          <a:p>
            <a:r>
              <a:rPr lang="en-US" dirty="0"/>
              <a:t>Default for Spring Data JPA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55BF9-3287-4289-8092-815489A2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4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F08B-A5D9-4615-A1F3-552162AC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JPA/Hibernate in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8B2E-1670-463B-87AE-D08F06D4E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825625"/>
            <a:ext cx="11222182" cy="4351338"/>
          </a:xfrm>
        </p:spPr>
        <p:txBody>
          <a:bodyPr/>
          <a:lstStyle/>
          <a:p>
            <a:r>
              <a:rPr lang="en-US" dirty="0"/>
              <a:t>Add the dependency: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implementation 'org.springframework.boot:spring-boot-starter-data-jpa:2.2.4.RELEASE'</a:t>
            </a:r>
          </a:p>
          <a:p>
            <a:r>
              <a:rPr lang="en-US" dirty="0"/>
              <a:t>Pulls in all dependencies including Hibernate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281C2-0A28-455F-9391-3B46F90C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6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D742-A368-42B9-A965-1DA79E13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A7418-44D3-44AA-932A-4341FFE3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3ACD95-9DE9-4FFF-A86E-79909EDB96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7645" y="1423593"/>
            <a:ext cx="10384253" cy="3929265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## Spring DATASOURCE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spring.datasource.url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jdbc:mysql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://localhost:3306/orders-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77A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spring.datasource.username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orders-user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spring.datasource.password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password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## Hibernate Properties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spring.jpa.properties.hibernate.dialect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org.hibernate.dialect.MySQL5InnoDBDialect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spring.jpa.hibernate.ddl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-auto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update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spring.jpa.show-sql</a:t>
            </a:r>
            <a:r>
              <a:rPr lang="en-US" altLang="en-US" sz="1800" dirty="0">
                <a:latin typeface="Consolas" panose="020B0609020204030204" pitchFamily="49" charset="0"/>
              </a:rPr>
              <a:t>=true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spring.jpa.properties.hibernate.format_sql</a:t>
            </a:r>
            <a:r>
              <a:rPr lang="en-US" altLang="en-US" sz="1800" dirty="0">
                <a:latin typeface="Consolas" panose="020B0609020204030204" pitchFamily="49" charset="0"/>
              </a:rPr>
              <a:t>=true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spring.jpa.properties.hibernate.generate_statistics</a:t>
            </a:r>
            <a:r>
              <a:rPr lang="en-US" altLang="en-US" sz="1800" dirty="0">
                <a:latin typeface="Consolas" panose="020B0609020204030204" pitchFamily="49" charset="0"/>
              </a:rPr>
              <a:t>=true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44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A4FB-8FAC-4BBF-96D0-15F8D863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49C1A-D2A2-44A6-B69B-1DC5DEA2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Hibernate (and JPA) is an implementation of the Repository Pattern</a:t>
            </a:r>
          </a:p>
          <a:p>
            <a:r>
              <a:rPr lang="en-US" dirty="0"/>
              <a:t>However, it can still be beneficial to have entity management abstracted away with an interface for testing purposes</a:t>
            </a:r>
          </a:p>
          <a:p>
            <a:r>
              <a:rPr lang="en-US" dirty="0"/>
              <a:t>Spring Data JPA provides the </a:t>
            </a:r>
            <a:r>
              <a:rPr lang="en-US" dirty="0" err="1"/>
              <a:t>JpaRepository</a:t>
            </a:r>
            <a:r>
              <a:rPr lang="en-US" dirty="0"/>
              <a:t>, </a:t>
            </a:r>
            <a:r>
              <a:rPr lang="en-US" dirty="0" err="1"/>
              <a:t>CrudRepository</a:t>
            </a:r>
            <a:r>
              <a:rPr lang="en-US" dirty="0"/>
              <a:t>, and others.</a:t>
            </a:r>
          </a:p>
          <a:p>
            <a:r>
              <a:rPr lang="en-US" dirty="0"/>
              <a:t>Allows us to mock tests like we could with JDBC Repositories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79606-66C9-4331-A561-1C4526E6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1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lestone Template" id="{18827EBC-B822-47D4-953A-B9D98C81EE4E}" vid="{FE05D6D4-B37A-4D42-ABA7-4A0921DD99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Milestone Template</Template>
  <TotalTime>1136</TotalTime>
  <Words>774</Words>
  <Application>Microsoft Office PowerPoint</Application>
  <PresentationFormat>Widescreen</PresentationFormat>
  <Paragraphs>170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Spring Data JPA and Hibernate</vt:lpstr>
      <vt:lpstr>Lesson Goals</vt:lpstr>
      <vt:lpstr>Hands-On</vt:lpstr>
      <vt:lpstr>ORM – Object Relational Mapping</vt:lpstr>
      <vt:lpstr>JPA – Java Persistence API</vt:lpstr>
      <vt:lpstr>Hibernate – an ORM Framework</vt:lpstr>
      <vt:lpstr>Spring Data JPA/Hibernate in Spring Boot</vt:lpstr>
      <vt:lpstr>Configuration</vt:lpstr>
      <vt:lpstr>Repository</vt:lpstr>
      <vt:lpstr>Mapping</vt:lpstr>
      <vt:lpstr>Hibernate Mapping</vt:lpstr>
      <vt:lpstr>JPA Annotations</vt:lpstr>
      <vt:lpstr>JPA Mapping Annotations</vt:lpstr>
      <vt:lpstr>Mapping - @Entity</vt:lpstr>
      <vt:lpstr>Primary Key - @Id, @GeneratedValue</vt:lpstr>
      <vt:lpstr>Property Mapping - @Column</vt:lpstr>
      <vt:lpstr>Equals and Hashcode</vt:lpstr>
      <vt:lpstr>Equals and Hashcode</vt:lpstr>
      <vt:lpstr>Mapping Collections</vt:lpstr>
      <vt:lpstr>Collection Associations: @OneToMany</vt:lpstr>
      <vt:lpstr>Collection Associations: @ManyToOne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JPA and Hibernate</dc:title>
  <dc:creator>Jason Penniman</dc:creator>
  <cp:lastModifiedBy>Jason Penniman</cp:lastModifiedBy>
  <cp:revision>17</cp:revision>
  <dcterms:created xsi:type="dcterms:W3CDTF">2020-02-05T00:55:20Z</dcterms:created>
  <dcterms:modified xsi:type="dcterms:W3CDTF">2020-02-05T19:51:42Z</dcterms:modified>
</cp:coreProperties>
</file>