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04" r:id="rId5"/>
    <p:sldId id="305" r:id="rId6"/>
    <p:sldId id="303" r:id="rId7"/>
    <p:sldId id="306" r:id="rId8"/>
    <p:sldId id="309" r:id="rId9"/>
    <p:sldId id="308" r:id="rId10"/>
    <p:sldId id="307" r:id="rId11"/>
    <p:sldId id="310" r:id="rId12"/>
    <p:sldId id="311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0669" autoAdjust="0"/>
  </p:normalViewPr>
  <p:slideViewPr>
    <p:cSldViewPr snapToGrid="0">
      <p:cViewPr>
        <p:scale>
          <a:sx n="92" d="100"/>
          <a:sy n="92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docs.spring.io/spring-security/site/docs/current/guides/html5/hellomvc-javaconfi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CF6-7B7D-4319-8813-4739A569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6148-AEA5-4C21-820E-800245B6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abstraction on top of OAuth 2.0</a:t>
            </a:r>
          </a:p>
          <a:p>
            <a:r>
              <a:rPr lang="en-US" dirty="0"/>
              <a:t>Makes </a:t>
            </a:r>
            <a:r>
              <a:rPr lang="en-US" dirty="0" err="1"/>
              <a:t>Oauth</a:t>
            </a:r>
            <a:r>
              <a:rPr lang="en-US" dirty="0"/>
              <a:t> easier to work with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5AFAB-5251-44EC-9605-B8BFF550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594C-9FFA-406C-85B8-32D378BC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Authorization--Role Based Access Control (RBAC)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3A87-27F5-421D-BB7A-77F06761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proves you are who you say you are—that you are </a:t>
            </a:r>
            <a:r>
              <a:rPr lang="en-US" dirty="0" err="1"/>
              <a:t>authenic</a:t>
            </a:r>
            <a:endParaRPr lang="en-US" dirty="0"/>
          </a:p>
          <a:p>
            <a:r>
              <a:rPr lang="en-US" dirty="0"/>
              <a:t>Authorization says what you can do once authenticated</a:t>
            </a:r>
          </a:p>
          <a:p>
            <a:r>
              <a:rPr lang="en-US" dirty="0"/>
              <a:t>Usually done with Roles—that is best practice</a:t>
            </a:r>
          </a:p>
          <a:p>
            <a:r>
              <a:rPr lang="en-US" dirty="0"/>
              <a:t>Users are assigned to roles</a:t>
            </a:r>
          </a:p>
          <a:p>
            <a:r>
              <a:rPr lang="en-US" dirty="0"/>
              <a:t>Our code authorizes operations based on the Role the user is a member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F77C-1BE9-4002-98D0-955D725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BCA-A016-432E-85BC-687B6BB1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81C0-4653-48F3-88CE-FDC28A78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implementation org.springframework.security:spring-security-web:5.2.1.RELEASE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implementation org.springframework.security:spring-security-config:5.2.1.RELEASE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685A-BD60-4E46-804F-3284F182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133C6B-CBF1-4C31-BDE8-96D639E6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52" y="3032388"/>
            <a:ext cx="10650095" cy="2154436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Droid Sans Mono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666"/>
                </a:solidFill>
                <a:effectLst/>
                <a:latin typeface="Droid Sans Mono"/>
              </a:rPr>
              <a:t>EnableWebSecurity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Droid Sans Mon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Droid Sa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</a:rPr>
              <a:t>SecurityConfig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6666"/>
                </a:solidFill>
                <a:latin typeface="Droid Sans Mono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Droid Sans Mono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666"/>
                </a:solidFill>
                <a:effectLst/>
                <a:latin typeface="Droid Sans Mono"/>
              </a:rPr>
              <a:t>Autowired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Droid Sa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Droid Sans Mon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Droid Sans Mono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configureGlobal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</a:rPr>
              <a:t>AuthenticationManagerBuilder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Droid Sans Mono"/>
              </a:rPr>
              <a:t>throws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</a:rPr>
              <a:t>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  <a:latin typeface="Droid Sans Mono"/>
              </a:rPr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auth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inMemoryAuthentication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withUser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Droid Sans Mono"/>
              </a:rPr>
              <a:t>"user"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Droid Sans Mono"/>
              </a:rPr>
              <a:t>"password"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roles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Droid Sans Mono"/>
              </a:rPr>
              <a:t>"USER"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Droid Sans Mono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5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FBCE-8576-4C7A-9914-B05D131C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E630-C193-405C-90ED-FE12108E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https://docs.spring.io/spring-security/site/docs/current/guides/html5/hellomvc-javaconfig.html</a:t>
            </a:r>
            <a:endParaRPr lang="en-US" dirty="0"/>
          </a:p>
          <a:p>
            <a:r>
              <a:rPr lang="en-US" dirty="0">
                <a:hlinkClick r:id="rId3"/>
              </a:rPr>
              <a:t>https://jwt.io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FDBEE-1405-431A-BCF8-81C4512A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options in securing microservices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security to 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6CD8-5AA1-4909-97B4-93E38D73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8C1A-D45E-43A3-8A65-A50EEFB8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  <a:p>
            <a:r>
              <a:rPr lang="en-US" dirty="0"/>
              <a:t>Basic Auth</a:t>
            </a:r>
          </a:p>
          <a:p>
            <a:r>
              <a:rPr lang="en-US" dirty="0"/>
              <a:t>OAuth</a:t>
            </a:r>
          </a:p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r>
              <a:rPr lang="en-US" dirty="0"/>
              <a:t>Client/Server </a:t>
            </a:r>
            <a:r>
              <a:rPr lang="en-US"/>
              <a:t>X509 Certificates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13992-8506-4904-AA2E-4627D38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8DA1-9BC4-401B-A068-09BE8C1A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BDA4-9239-4738-A139-AD48C5FF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 unique key that provides access to an API</a:t>
            </a:r>
          </a:p>
          <a:p>
            <a:r>
              <a:rPr lang="en-US" dirty="0"/>
              <a:t>Usually a UUID or Base64 encoded token</a:t>
            </a:r>
          </a:p>
          <a:p>
            <a:r>
              <a:rPr lang="en-US" dirty="0"/>
              <a:t>Passed in the query string, custom header, or Authentication header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200AA-5AA4-43D6-A719-C6B34FAD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8CB0A-969E-44A0-97B9-CA206110D6DA}"/>
              </a:ext>
            </a:extLst>
          </p:cNvPr>
          <p:cNvSpPr txBox="1"/>
          <p:nvPr/>
        </p:nvSpPr>
        <p:spPr>
          <a:xfrm>
            <a:off x="1272887" y="3563937"/>
            <a:ext cx="9488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http://api.northind.com/customers?api-key=FJ838SAS34FVAE4ADSR32QFS</a:t>
            </a:r>
          </a:p>
          <a:p>
            <a:endParaRPr lang="en-US" sz="2400" dirty="0"/>
          </a:p>
          <a:p>
            <a:r>
              <a:rPr lang="en-US" sz="2400" dirty="0"/>
              <a:t>Authentication: FJ838SAS34FVAE4ADSR32QFS</a:t>
            </a:r>
          </a:p>
          <a:p>
            <a:endParaRPr lang="en-US" sz="2400" dirty="0"/>
          </a:p>
          <a:p>
            <a:r>
              <a:rPr lang="en-US" sz="2400" dirty="0"/>
              <a:t>X-</a:t>
            </a:r>
            <a:r>
              <a:rPr lang="en-US" sz="2400" dirty="0" err="1"/>
              <a:t>api</a:t>
            </a:r>
            <a:r>
              <a:rPr lang="en-US" sz="2400" dirty="0"/>
              <a:t>-key: FJ838SAS34FVAE4ADSR32QFS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7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8F7-DCE3-4F25-85B1-3EF88C3A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9BD-567C-42DD-BB0D-2072FF7A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Base64 encoded string of </a:t>
            </a:r>
            <a:r>
              <a:rPr lang="en-US" dirty="0" err="1"/>
              <a:t>username:password</a:t>
            </a:r>
            <a:endParaRPr lang="en-US" dirty="0"/>
          </a:p>
          <a:p>
            <a:r>
              <a:rPr lang="en-US" dirty="0"/>
              <a:t>Passed using the </a:t>
            </a:r>
            <a:r>
              <a:rPr lang="en-US" dirty="0" err="1"/>
              <a:t>Authenication</a:t>
            </a:r>
            <a:r>
              <a:rPr lang="en-US" dirty="0"/>
              <a:t> header with the scheme of Basic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Authentication: Basic FJDKF78923JLKDFA9732434LKSFJWE897324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F9D3-496A-468E-B372-60BA7BFB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C7EF-8A34-496A-9DE0-76C9FC77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Authenication</a:t>
            </a:r>
            <a:r>
              <a:rPr lang="en-US" dirty="0"/>
              <a:t> (OAuth)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C3FF-F917-476F-9020-FB8CB7E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0320"/>
          </a:xfrm>
        </p:spPr>
        <p:txBody>
          <a:bodyPr/>
          <a:lstStyle/>
          <a:p>
            <a:r>
              <a:rPr lang="en-US" dirty="0"/>
              <a:t>Introduces an Identity Provider that is trusted by the service (Relying Party)</a:t>
            </a:r>
          </a:p>
          <a:p>
            <a:r>
              <a:rPr lang="en-US" dirty="0"/>
              <a:t>A token is received from the Identity Provider</a:t>
            </a:r>
          </a:p>
          <a:p>
            <a:r>
              <a:rPr lang="en-US" dirty="0"/>
              <a:t>The token is passed to the microservice using the </a:t>
            </a:r>
            <a:r>
              <a:rPr lang="en-US" dirty="0" err="1"/>
              <a:t>Authenication</a:t>
            </a:r>
            <a:r>
              <a:rPr lang="en-US" dirty="0"/>
              <a:t> header with the Bearer scheme.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Authenication</a:t>
            </a:r>
            <a:r>
              <a:rPr lang="en-US" dirty="0"/>
              <a:t>: Bearer jkfd2987q8ifewfeiofhjesf892e23uofhewdh98er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18F3-3C08-40EF-A5D1-373C3E3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05F1-0D03-4E7D-BFAC-676B8BD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8B94-F9D3-47DC-85E5-91C376E7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D7A10E-7C60-4CC6-955F-BA07B737EF02}"/>
              </a:ext>
            </a:extLst>
          </p:cNvPr>
          <p:cNvSpPr/>
          <p:nvPr/>
        </p:nvSpPr>
        <p:spPr>
          <a:xfrm>
            <a:off x="1506682" y="3745923"/>
            <a:ext cx="1891145" cy="117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350A99-47E4-4374-8C2F-1B2A4240EDB1}"/>
              </a:ext>
            </a:extLst>
          </p:cNvPr>
          <p:cNvSpPr/>
          <p:nvPr/>
        </p:nvSpPr>
        <p:spPr>
          <a:xfrm>
            <a:off x="7275369" y="3745923"/>
            <a:ext cx="1891145" cy="117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CB6467-E45A-44AD-B50C-7F9FB2F89CD9}"/>
              </a:ext>
            </a:extLst>
          </p:cNvPr>
          <p:cNvSpPr/>
          <p:nvPr/>
        </p:nvSpPr>
        <p:spPr>
          <a:xfrm>
            <a:off x="4388429" y="711778"/>
            <a:ext cx="1891145" cy="117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EC651-8331-45C2-844C-439C0485CDDB}"/>
              </a:ext>
            </a:extLst>
          </p:cNvPr>
          <p:cNvCxnSpPr/>
          <p:nvPr/>
        </p:nvCxnSpPr>
        <p:spPr>
          <a:xfrm flipV="1">
            <a:off x="2171700" y="1563832"/>
            <a:ext cx="2088573" cy="218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02C270-4BCC-4104-8749-3A03774CA436}"/>
              </a:ext>
            </a:extLst>
          </p:cNvPr>
          <p:cNvSpPr txBox="1"/>
          <p:nvPr/>
        </p:nvSpPr>
        <p:spPr>
          <a:xfrm>
            <a:off x="2758168" y="169068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4D7DA-CDD2-42FD-91DE-2FFE0AFD83F6}"/>
              </a:ext>
            </a:extLst>
          </p:cNvPr>
          <p:cNvSpPr txBox="1"/>
          <p:nvPr/>
        </p:nvSpPr>
        <p:spPr>
          <a:xfrm>
            <a:off x="3908097" y="2633868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Respond with token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02BD4-E0C7-4B06-B7C1-781A1393B98A}"/>
              </a:ext>
            </a:extLst>
          </p:cNvPr>
          <p:cNvCxnSpPr/>
          <p:nvPr/>
        </p:nvCxnSpPr>
        <p:spPr>
          <a:xfrm flipH="1">
            <a:off x="3025486" y="1989859"/>
            <a:ext cx="1530928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8E41D-9235-41D8-89E3-4916056F2420}"/>
              </a:ext>
            </a:extLst>
          </p:cNvPr>
          <p:cNvCxnSpPr>
            <a:cxnSpLocks/>
          </p:cNvCxnSpPr>
          <p:nvPr/>
        </p:nvCxnSpPr>
        <p:spPr>
          <a:xfrm>
            <a:off x="3397827" y="4109605"/>
            <a:ext cx="3745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E1A7B0-6862-4FDD-8EE6-199A5158699F}"/>
              </a:ext>
            </a:extLst>
          </p:cNvPr>
          <p:cNvSpPr txBox="1"/>
          <p:nvPr/>
        </p:nvSpPr>
        <p:spPr>
          <a:xfrm>
            <a:off x="3985796" y="4185372"/>
            <a:ext cx="27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Send request with token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A9D96-E28F-435C-8875-54C7B533DA5D}"/>
              </a:ext>
            </a:extLst>
          </p:cNvPr>
          <p:cNvCxnSpPr/>
          <p:nvPr/>
        </p:nvCxnSpPr>
        <p:spPr>
          <a:xfrm>
            <a:off x="6442364" y="1875354"/>
            <a:ext cx="1397577" cy="1699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6FA015-7B52-44E1-92D3-958E11DFCFFF}"/>
              </a:ext>
            </a:extLst>
          </p:cNvPr>
          <p:cNvSpPr txBox="1"/>
          <p:nvPr/>
        </p:nvSpPr>
        <p:spPr>
          <a:xfrm>
            <a:off x="6896280" y="2036072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 Trust</a:t>
            </a:r>
          </a:p>
        </p:txBody>
      </p:sp>
    </p:spTree>
    <p:extLst>
      <p:ext uri="{BB962C8B-B14F-4D97-AF65-F5344CB8AC3E}">
        <p14:creationId xmlns:p14="http://schemas.microsoft.com/office/powerpoint/2010/main" val="17651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60E2-07F3-4E9B-80AA-CFB07194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Bearer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EFD4-6BAE-469C-AEB0-80FAA0CD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657802"/>
          </a:xfrm>
        </p:spPr>
        <p:txBody>
          <a:bodyPr/>
          <a:lstStyle/>
          <a:p>
            <a:r>
              <a:rPr lang="en-US" dirty="0"/>
              <a:t>Represented by a JWT – Json Web Token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AB6F-F733-4A16-83A1-9EB4D09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2FAD9-6A6F-413F-8F5B-8AAB1C7C41D9}"/>
              </a:ext>
            </a:extLst>
          </p:cNvPr>
          <p:cNvSpPr txBox="1"/>
          <p:nvPr/>
        </p:nvSpPr>
        <p:spPr>
          <a:xfrm>
            <a:off x="838200" y="204181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"header":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": "JWT",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alg</a:t>
            </a:r>
            <a:r>
              <a:rPr lang="en-US" dirty="0">
                <a:latin typeface="Consolas" panose="020B0609020204030204" pitchFamily="49" charset="0"/>
              </a:rPr>
              <a:t>": "HS256"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r>
              <a:rPr lang="en-US" dirty="0">
                <a:latin typeface="Consolas" panose="020B0609020204030204" pitchFamily="49" charset="0"/>
              </a:rPr>
              <a:t>  "body": {</a:t>
            </a:r>
          </a:p>
          <a:p>
            <a:r>
              <a:rPr lang="en-US" dirty="0">
                <a:latin typeface="Consolas" panose="020B0609020204030204" pitchFamily="49" charset="0"/>
              </a:rPr>
              <a:t>    "name": "John Doe",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jti</a:t>
            </a:r>
            <a:r>
              <a:rPr lang="en-US" dirty="0">
                <a:latin typeface="Consolas" panose="020B0609020204030204" pitchFamily="49" charset="0"/>
              </a:rPr>
              <a:t>": "c84280e6-0021-4e69-ad76-7a3fdd3d4ede",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1434660338,</a:t>
            </a:r>
          </a:p>
          <a:p>
            <a:r>
              <a:rPr lang="en-US" dirty="0">
                <a:latin typeface="Consolas" panose="020B0609020204030204" pitchFamily="49" charset="0"/>
              </a:rPr>
              <a:t>    "exp": 1434663938,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nbf</a:t>
            </a:r>
            <a:r>
              <a:rPr lang="en-US" dirty="0">
                <a:latin typeface="Consolas" panose="020B0609020204030204" pitchFamily="49" charset="0"/>
              </a:rPr>
              <a:t>": 1434663938,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"http://myapp.com/",</a:t>
            </a:r>
          </a:p>
          <a:p>
            <a:r>
              <a:rPr lang="en-US" dirty="0">
                <a:latin typeface="Consolas" panose="020B0609020204030204" pitchFamily="49" charset="0"/>
              </a:rPr>
              <a:t>    "sub": "users/user1234",</a:t>
            </a:r>
          </a:p>
          <a:p>
            <a:r>
              <a:rPr lang="en-US" dirty="0">
                <a:latin typeface="Consolas" panose="020B0609020204030204" pitchFamily="49" charset="0"/>
              </a:rPr>
              <a:t>    "scope": ["</a:t>
            </a:r>
            <a:r>
              <a:rPr lang="en-US" dirty="0" err="1">
                <a:latin typeface="Consolas" panose="020B0609020204030204" pitchFamily="49" charset="0"/>
              </a:rPr>
              <a:t>self","admins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E4EC5BE-CD39-41CC-B95A-1E9495FE9AB2}"/>
              </a:ext>
            </a:extLst>
          </p:cNvPr>
          <p:cNvSpPr/>
          <p:nvPr/>
        </p:nvSpPr>
        <p:spPr>
          <a:xfrm>
            <a:off x="6096000" y="4216113"/>
            <a:ext cx="3818659" cy="1106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367720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299</TotalTime>
  <Words>500</Words>
  <Application>Microsoft Office PowerPoint</Application>
  <PresentationFormat>Widescreen</PresentationFormat>
  <Paragraphs>105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Droid Sans Mono</vt:lpstr>
      <vt:lpstr>Office Theme</vt:lpstr>
      <vt:lpstr>Securing Microservices</vt:lpstr>
      <vt:lpstr>Lesson Goals</vt:lpstr>
      <vt:lpstr>Hands-On Labs</vt:lpstr>
      <vt:lpstr>Authentication Options</vt:lpstr>
      <vt:lpstr>API Keys</vt:lpstr>
      <vt:lpstr>Basic Auth</vt:lpstr>
      <vt:lpstr>Open Authenication (OAuth)</vt:lpstr>
      <vt:lpstr>OAuth</vt:lpstr>
      <vt:lpstr>Bearer Tokens</vt:lpstr>
      <vt:lpstr>Open ID Connect</vt:lpstr>
      <vt:lpstr>Authorization--Role Based Access Control (RBAC)</vt:lpstr>
      <vt:lpstr>Spring Security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Microservices</dc:title>
  <dc:creator>Jason Penniman</dc:creator>
  <cp:lastModifiedBy>Jason Penniman</cp:lastModifiedBy>
  <cp:revision>15</cp:revision>
  <dcterms:created xsi:type="dcterms:W3CDTF">2020-02-04T13:32:41Z</dcterms:created>
  <dcterms:modified xsi:type="dcterms:W3CDTF">2020-02-04T18:31:44Z</dcterms:modified>
</cp:coreProperties>
</file>