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315" r:id="rId5"/>
    <p:sldId id="312" r:id="rId6"/>
    <p:sldId id="313" r:id="rId7"/>
    <p:sldId id="307" r:id="rId8"/>
    <p:sldId id="319" r:id="rId9"/>
    <p:sldId id="318" r:id="rId10"/>
    <p:sldId id="309" r:id="rId11"/>
    <p:sldId id="302" r:id="rId12"/>
    <p:sldId id="304" r:id="rId13"/>
    <p:sldId id="325" r:id="rId14"/>
    <p:sldId id="305" r:id="rId15"/>
    <p:sldId id="320" r:id="rId16"/>
    <p:sldId id="311" r:id="rId17"/>
    <p:sldId id="321" r:id="rId18"/>
    <p:sldId id="310" r:id="rId19"/>
    <p:sldId id="322" r:id="rId20"/>
    <p:sldId id="316" r:id="rId21"/>
    <p:sldId id="323" r:id="rId22"/>
    <p:sldId id="317" r:id="rId23"/>
    <p:sldId id="324" r:id="rId24"/>
    <p:sldId id="30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Penniman" initials="JP" lastIdx="1" clrIdx="0">
    <p:extLst>
      <p:ext uri="{19B8F6BF-5375-455C-9EA6-DF929625EA0E}">
        <p15:presenceInfo xmlns:p15="http://schemas.microsoft.com/office/powerpoint/2012/main" userId="a53340c60eabc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B9"/>
    <a:srgbClr val="913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7" autoAdjust="0"/>
    <p:restoredTop sz="90669" autoAdjust="0"/>
  </p:normalViewPr>
  <p:slideViewPr>
    <p:cSldViewPr snapToGrid="0">
      <p:cViewPr>
        <p:scale>
          <a:sx n="94" d="100"/>
          <a:sy n="94" d="100"/>
        </p:scale>
        <p:origin x="48" y="171"/>
      </p:cViewPr>
      <p:guideLst>
        <p:guide orient="horz" pos="36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7F012-38C7-4A51-8407-4E1626DDB7E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D7829-6833-49EA-A182-69C45F439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7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is running microservices in production?</a:t>
            </a:r>
          </a:p>
          <a:p>
            <a:endParaRPr lang="en-US" dirty="0"/>
          </a:p>
          <a:p>
            <a:r>
              <a:rPr lang="en-US" dirty="0"/>
              <a:t>Who is on that path or wants to be?</a:t>
            </a:r>
          </a:p>
          <a:p>
            <a:endParaRPr lang="en-US" dirty="0"/>
          </a:p>
          <a:p>
            <a:r>
              <a:rPr lang="en-US" dirty="0"/>
              <a:t>Who thinks this microservices thing is a load of rubbish and loves their monolith?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25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8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81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0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2FB-446D-4126-867A-E3BFB69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51D14-94E2-4768-8537-BA4A97D47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3A98-2E68-42EC-A71D-212E0DF9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16CF-CEFA-4AB8-B917-2106573FF13A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96E3-FB78-422F-B1B7-850BDB3E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F1D8-2E23-4731-B36E-28F5ECA3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7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064C-80C0-4601-A741-69F1068F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7B7DB-4A13-41F4-BB5B-05C376459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AE11-6907-40A7-8A8F-9FD32D88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207-E477-469D-BFB8-90CBD52BA3C4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9B78D-A5A6-4E44-9C95-D58F82A6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5CB2-9893-4828-B383-28290501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6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C4753-948C-495E-B694-8925399E2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F1C05-4586-4506-BC30-55309CC54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3414-913E-4736-949F-AD8F3E23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76-2093-4F31-8B9D-1582C009C93F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21A7-E486-40BF-A94C-BF818CA3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AA4-0EE5-4B5B-B26D-34F4E896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4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965C-533D-4F82-A475-2170C879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4DD3-1320-4D7D-9669-AC34F510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7DA7-8653-4DF5-80F5-5B569001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05A9-C173-430D-BE88-F1EA59487921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ABE6-AF0C-45B5-9EED-93C83C59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FD0DC-21AF-483F-B7FE-AFFF1243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0C16-F566-42C9-B92E-2A812CC8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4D2B5-857E-4EC4-B6E9-6567529A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B686-89B8-4CC2-9962-D38881C1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85F-333D-4E2E-9950-8ADFCBD745FB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AC92-8726-44AD-A82E-FDD50926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8A4D-5117-4853-BCC6-3796DB57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7FA-48F3-41AE-B83E-6B12FFCF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899C-E420-4506-B31F-64BEE16AE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AFD9E-E2CB-4A26-92AE-528B1172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D976C-3154-4BCA-B004-2E2CCD3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B5E1-7714-4267-84B3-DF99D24D419E}" type="datetime1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B8616-EA31-4FA4-8B7B-7F671BA6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F9898-F2CB-40CC-968F-53157225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CBF7-1528-4364-BC71-221BC04F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228A6-6F2F-491B-A8DA-4CEA50D2D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0C346-B924-42F9-BA41-04D7BF011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07527-F1BF-4D77-BEC2-79ED2B496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6EACC-139A-4AC7-A953-484D463F3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6AA63-1962-4B9D-9156-93EA7034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DBB5-4FC9-41FE-A5DD-41D80D8FA4D8}" type="datetime1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B7AA1-1F90-4335-899F-7911E323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83E20-DC49-4B78-A0FE-0CFA6675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3FF2-B0E7-4FC0-8110-3EF47656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1188A-EC5D-4869-B483-C44DD8B4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F4E2-84E7-40DF-8A94-C3E00C3E6C6A}" type="datetime1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C9CCA-17C2-4BFF-B9D9-BB63B95C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D3061-39B3-4F47-948C-1D5C9B7F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4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A7B7-0AE5-4928-8960-6F766B97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C7FC-66C1-4D04-B8E7-A02AA122A2B6}" type="datetime1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AAD08-BFD5-40B0-BFD5-082B8ABE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C37B5-0B16-44B2-95F5-4C0FA1FE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530D-B6C1-4FC9-9031-C13AE059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501A-2636-493C-B367-E3AA5783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BDB1-DC48-4F30-940A-D54E9992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562BF-A55A-4C55-AD81-67210700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7F24-A0DB-405C-973C-1C5C5E3A9D86}" type="datetime1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B879-7C2E-48B0-8EC6-B380D7A0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E7ABA-A63C-40B8-B6E6-19506988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AC69-8095-4A4F-A4CA-71E4B907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F77EA-D8C0-4BD5-9106-61A338608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A1B52-10DB-4403-A5DE-5C3202878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1FD6-AC34-4C44-BF7D-B2829FA7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91BF-F4A8-4BDE-805F-8BFCB650F984}" type="datetime1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FCA5-22C2-4880-881C-D7590477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7AD6-4C6C-403F-BCFE-B29E5134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7DD84-5477-443C-A07F-ED9281B6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7569-DB2A-446B-9A82-7C09F3C6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DB9F-CC1C-424B-838F-C306674D4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2C6-4BB7-4743-B712-B5CAF0676045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1E26B-8985-4F3B-972C-867A7D953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B9F2-0C5A-434B-8301-60A366247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29754-E679-4E00-B0FF-A6B0D9D9B72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1" y="6303454"/>
            <a:ext cx="603738" cy="4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0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son.penniman@milestonetg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5515-BD12-48DE-AAC8-C5FA9C440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Northwind Microservices</a:t>
            </a:r>
            <a:br>
              <a:rPr lang="en-US" dirty="0"/>
            </a:br>
            <a:r>
              <a:rPr lang="en-US" dirty="0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E8AC4-546F-4895-AB8E-1BD692338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M Penniman</a:t>
            </a:r>
          </a:p>
          <a:p>
            <a:r>
              <a:rPr lang="en-US" dirty="0"/>
              <a:t>Milestone Technology Group, LLC</a:t>
            </a:r>
          </a:p>
        </p:txBody>
      </p:sp>
    </p:spTree>
    <p:extLst>
      <p:ext uri="{BB962C8B-B14F-4D97-AF65-F5344CB8AC3E}">
        <p14:creationId xmlns:p14="http://schemas.microsoft.com/office/powerpoint/2010/main" val="156123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85FB-5AF7-4F51-9D16-59ED1012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6874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Domain – Bounded Contexts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55A9E-2CD7-4D3A-A9FC-CE365C8C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10</a:t>
            </a:fld>
            <a:endParaRPr lang="en-US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E9B349A7-11BB-40EF-BF1C-DA3824C1EA3F}"/>
              </a:ext>
            </a:extLst>
          </p:cNvPr>
          <p:cNvSpPr/>
          <p:nvPr/>
        </p:nvSpPr>
        <p:spPr>
          <a:xfrm>
            <a:off x="838200" y="1135687"/>
            <a:ext cx="3906798" cy="1731818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Customer Domain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9C0CBAE-1B75-4EAF-B90D-C72AEFDF2E0F}"/>
              </a:ext>
            </a:extLst>
          </p:cNvPr>
          <p:cNvSpPr/>
          <p:nvPr/>
        </p:nvSpPr>
        <p:spPr>
          <a:xfrm>
            <a:off x="1161897" y="1908993"/>
            <a:ext cx="1448733" cy="584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0A04DA0-1BF0-4401-995E-DFB32D5F0A67}"/>
              </a:ext>
            </a:extLst>
          </p:cNvPr>
          <p:cNvSpPr/>
          <p:nvPr/>
        </p:nvSpPr>
        <p:spPr>
          <a:xfrm>
            <a:off x="3140909" y="1908994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448C69-B8E8-4438-9532-8D87B616F77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610630" y="2201353"/>
            <a:ext cx="5302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AE8330C-CD9F-4378-9576-20AC6A15D889}"/>
              </a:ext>
            </a:extLst>
          </p:cNvPr>
          <p:cNvSpPr/>
          <p:nvPr/>
        </p:nvSpPr>
        <p:spPr>
          <a:xfrm>
            <a:off x="4946371" y="3767839"/>
            <a:ext cx="4763560" cy="2323857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Shipping Domain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24DFE8A-FA1B-4CC9-91C0-3C3E24D92748}"/>
              </a:ext>
            </a:extLst>
          </p:cNvPr>
          <p:cNvSpPr/>
          <p:nvPr/>
        </p:nvSpPr>
        <p:spPr>
          <a:xfrm>
            <a:off x="5314076" y="4370208"/>
            <a:ext cx="1410612" cy="608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Shippers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77D1D8B-F283-47EB-8DB8-5B6D75F72B4A}"/>
              </a:ext>
            </a:extLst>
          </p:cNvPr>
          <p:cNvSpPr/>
          <p:nvPr/>
        </p:nvSpPr>
        <p:spPr>
          <a:xfrm>
            <a:off x="7605728" y="4361511"/>
            <a:ext cx="1577998" cy="6062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ShippingRates</a:t>
            </a:r>
            <a:endParaRPr lang="en-US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590205C-7519-43B5-85B7-9A95B01A8CD2}"/>
              </a:ext>
            </a:extLst>
          </p:cNvPr>
          <p:cNvSpPr/>
          <p:nvPr/>
        </p:nvSpPr>
        <p:spPr>
          <a:xfrm>
            <a:off x="5314076" y="5320735"/>
            <a:ext cx="1410612" cy="608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PackingSlips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8D8D3A-5F5B-4E26-A154-2E4CE0837E16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6724688" y="5624760"/>
            <a:ext cx="6034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EC08A7D6-8816-4A03-9942-3CB17FC9FCF4}"/>
              </a:ext>
            </a:extLst>
          </p:cNvPr>
          <p:cNvSpPr/>
          <p:nvPr/>
        </p:nvSpPr>
        <p:spPr>
          <a:xfrm>
            <a:off x="7328151" y="5320735"/>
            <a:ext cx="1859631" cy="608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PackingSlipDetails</a:t>
            </a:r>
            <a:endParaRPr lang="en-US" dirty="0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AFC23B38-EAD4-490A-8933-2577D29720B5}"/>
              </a:ext>
            </a:extLst>
          </p:cNvPr>
          <p:cNvSpPr/>
          <p:nvPr/>
        </p:nvSpPr>
        <p:spPr>
          <a:xfrm>
            <a:off x="4946371" y="1112810"/>
            <a:ext cx="3960251" cy="2527700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Catalog Domain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021516C7-C88E-46AF-80DE-7E77B9876656}"/>
              </a:ext>
            </a:extLst>
          </p:cNvPr>
          <p:cNvSpPr/>
          <p:nvPr/>
        </p:nvSpPr>
        <p:spPr>
          <a:xfrm>
            <a:off x="5213062" y="1772168"/>
            <a:ext cx="1648410" cy="5847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8BE99A96-F0E3-47DA-A026-C6E986AF8EC2}"/>
              </a:ext>
            </a:extLst>
          </p:cNvPr>
          <p:cNvSpPr/>
          <p:nvPr/>
        </p:nvSpPr>
        <p:spPr>
          <a:xfrm>
            <a:off x="7360660" y="1772168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00FFC4-9AB4-4058-8030-A49018C3DCB7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861472" y="2064527"/>
            <a:ext cx="4991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CA378E40-95A7-4870-9C65-6657FD3F1F6E}"/>
              </a:ext>
            </a:extLst>
          </p:cNvPr>
          <p:cNvSpPr/>
          <p:nvPr/>
        </p:nvSpPr>
        <p:spPr>
          <a:xfrm>
            <a:off x="838200" y="4575378"/>
            <a:ext cx="3906798" cy="1516318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Inventory Domain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D56C37D-60FC-4C6A-8264-A1695D032A08}"/>
              </a:ext>
            </a:extLst>
          </p:cNvPr>
          <p:cNvSpPr/>
          <p:nvPr/>
        </p:nvSpPr>
        <p:spPr>
          <a:xfrm>
            <a:off x="3251104" y="5262067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C79243-AC34-4954-B3AA-84A7E2E042F6}"/>
              </a:ext>
            </a:extLst>
          </p:cNvPr>
          <p:cNvCxnSpPr>
            <a:cxnSpLocks/>
            <a:stCxn id="34" idx="3"/>
            <a:endCxn id="21" idx="1"/>
          </p:cNvCxnSpPr>
          <p:nvPr/>
        </p:nvCxnSpPr>
        <p:spPr>
          <a:xfrm>
            <a:off x="2610630" y="5554426"/>
            <a:ext cx="6404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5BFE542E-CB8E-4048-846A-C7D4DC5A8610}"/>
              </a:ext>
            </a:extLst>
          </p:cNvPr>
          <p:cNvSpPr/>
          <p:nvPr/>
        </p:nvSpPr>
        <p:spPr>
          <a:xfrm>
            <a:off x="5213062" y="2834732"/>
            <a:ext cx="1648410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ProductImages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ED8414-0AC3-4EED-BE29-1FB128A16837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037267" y="2356886"/>
            <a:ext cx="0" cy="477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72500E9C-86D9-49A3-897C-96AA77A6E991}"/>
              </a:ext>
            </a:extLst>
          </p:cNvPr>
          <p:cNvSpPr/>
          <p:nvPr/>
        </p:nvSpPr>
        <p:spPr>
          <a:xfrm>
            <a:off x="1161897" y="5262067"/>
            <a:ext cx="1448733" cy="5847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E1D4443F-A08A-480F-99D7-3AEDD41CE680}"/>
              </a:ext>
            </a:extLst>
          </p:cNvPr>
          <p:cNvSpPr/>
          <p:nvPr/>
        </p:nvSpPr>
        <p:spPr>
          <a:xfrm>
            <a:off x="838200" y="2961189"/>
            <a:ext cx="3906798" cy="1516318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Orders Domain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1C29D55F-3B04-4409-8202-5BF49D637668}"/>
              </a:ext>
            </a:extLst>
          </p:cNvPr>
          <p:cNvSpPr/>
          <p:nvPr/>
        </p:nvSpPr>
        <p:spPr>
          <a:xfrm>
            <a:off x="3022710" y="3647077"/>
            <a:ext cx="148273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OrderDetails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6070D3-8B9D-44BF-B8CB-84864E8CE3CA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 flipV="1">
            <a:off x="2610629" y="3939436"/>
            <a:ext cx="412081" cy="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3D2E1BAE-08C4-4FC6-B5E9-449A486ABC60}"/>
              </a:ext>
            </a:extLst>
          </p:cNvPr>
          <p:cNvSpPr/>
          <p:nvPr/>
        </p:nvSpPr>
        <p:spPr>
          <a:xfrm>
            <a:off x="1161896" y="3647878"/>
            <a:ext cx="144873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168122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23F42113-227C-4E95-B81F-2D2F9CB1D1C6}"/>
              </a:ext>
            </a:extLst>
          </p:cNvPr>
          <p:cNvSpPr/>
          <p:nvPr/>
        </p:nvSpPr>
        <p:spPr>
          <a:xfrm>
            <a:off x="838200" y="1704393"/>
            <a:ext cx="4596879" cy="4111690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06B3C134-6BC6-4089-84EB-9C1B1538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 and Inventory Bounded Contexts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56F62-39AB-4FA5-AE7F-D1E740BF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11</a:t>
            </a:fld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A9D5AD4-AC6D-4297-9971-83C83B55F1A7}"/>
              </a:ext>
            </a:extLst>
          </p:cNvPr>
          <p:cNvSpPr/>
          <p:nvPr/>
        </p:nvSpPr>
        <p:spPr>
          <a:xfrm>
            <a:off x="1130565" y="2363750"/>
            <a:ext cx="2214467" cy="2058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Products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ProductId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ProductName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ListPrice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QuantityPerUnit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IsInStock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Published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FF14EF1-9E35-4A31-B6EE-EA27ADB0525B}"/>
              </a:ext>
            </a:extLst>
          </p:cNvPr>
          <p:cNvSpPr/>
          <p:nvPr/>
        </p:nvSpPr>
        <p:spPr>
          <a:xfrm>
            <a:off x="3875311" y="3100870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987FF7-2B2F-4337-AAE7-31399FDC048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345032" y="3393229"/>
            <a:ext cx="53027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FC55925-EB35-45E0-AEE8-FF119284F202}"/>
              </a:ext>
            </a:extLst>
          </p:cNvPr>
          <p:cNvSpPr/>
          <p:nvPr/>
        </p:nvSpPr>
        <p:spPr>
          <a:xfrm>
            <a:off x="6518987" y="1704393"/>
            <a:ext cx="4834811" cy="4111690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D3DB894-1534-4515-AC33-57D338E1F99F}"/>
              </a:ext>
            </a:extLst>
          </p:cNvPr>
          <p:cNvSpPr/>
          <p:nvPr/>
        </p:nvSpPr>
        <p:spPr>
          <a:xfrm>
            <a:off x="6865772" y="2363751"/>
            <a:ext cx="2214467" cy="31350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Products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ProductId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ProductName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UnitPrice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QuantityPerUnit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UnitsInStock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UnitsOnOrder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ReorderLevel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Discontinued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Location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6BEEACEF-0E3A-4E76-A640-4F2FCE0E61C5}"/>
              </a:ext>
            </a:extLst>
          </p:cNvPr>
          <p:cNvSpPr/>
          <p:nvPr/>
        </p:nvSpPr>
        <p:spPr>
          <a:xfrm>
            <a:off x="9786252" y="3638937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893C3C-0D74-4E1E-940A-D1ED3C9016DC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9080239" y="3931296"/>
            <a:ext cx="7060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0F2D28D4-5E8A-4AA6-99E6-277A58D59229}"/>
              </a:ext>
            </a:extLst>
          </p:cNvPr>
          <p:cNvSpPr/>
          <p:nvPr/>
        </p:nvSpPr>
        <p:spPr>
          <a:xfrm>
            <a:off x="1413593" y="4914123"/>
            <a:ext cx="1648410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ProductImages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F49371-BB38-44A2-8A50-20A7E3293AF3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2237798" y="4422709"/>
            <a:ext cx="1" cy="4914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930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31E01D-72E4-44A9-99E7-9299525B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3C0D5-1E46-44FF-8C70-98B57B8C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12</a:t>
            </a:fld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36A38567-C58F-4A43-B6B6-E03E08209865}"/>
              </a:ext>
            </a:extLst>
          </p:cNvPr>
          <p:cNvSpPr/>
          <p:nvPr/>
        </p:nvSpPr>
        <p:spPr>
          <a:xfrm rot="16200000">
            <a:off x="601632" y="3388980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Customer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1606273B-B522-4178-A354-222C82127924}"/>
              </a:ext>
            </a:extLst>
          </p:cNvPr>
          <p:cNvSpPr/>
          <p:nvPr/>
        </p:nvSpPr>
        <p:spPr>
          <a:xfrm rot="16200000">
            <a:off x="2962005" y="3388980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Orders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228A433-E53B-4BA4-B21D-F023924AB6EC}"/>
              </a:ext>
            </a:extLst>
          </p:cNvPr>
          <p:cNvSpPr/>
          <p:nvPr/>
        </p:nvSpPr>
        <p:spPr>
          <a:xfrm rot="16200000">
            <a:off x="5322378" y="3388980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Shipping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547C92E2-739A-47EA-BF87-6F6972489814}"/>
              </a:ext>
            </a:extLst>
          </p:cNvPr>
          <p:cNvSpPr/>
          <p:nvPr/>
        </p:nvSpPr>
        <p:spPr>
          <a:xfrm rot="16200000">
            <a:off x="10043124" y="3388979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Inventory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0DB84286-9A31-498E-A230-4C1282A1CF29}"/>
              </a:ext>
            </a:extLst>
          </p:cNvPr>
          <p:cNvSpPr/>
          <p:nvPr/>
        </p:nvSpPr>
        <p:spPr>
          <a:xfrm rot="16200000">
            <a:off x="7682751" y="3388979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Catalog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0F7B0010-B88C-46CE-9E46-C9FF0D57BA5A}"/>
              </a:ext>
            </a:extLst>
          </p:cNvPr>
          <p:cNvSpPr/>
          <p:nvPr/>
        </p:nvSpPr>
        <p:spPr>
          <a:xfrm>
            <a:off x="760120" y="5220998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AC0134-F886-4B2C-B21A-2C045CF11DDB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H="1">
            <a:off x="1292512" y="4699657"/>
            <a:ext cx="1" cy="521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344F3840-33F4-433F-A2CD-6735763A8575}"/>
              </a:ext>
            </a:extLst>
          </p:cNvPr>
          <p:cNvSpPr/>
          <p:nvPr/>
        </p:nvSpPr>
        <p:spPr>
          <a:xfrm>
            <a:off x="3120493" y="5220998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691B65-2C0A-40FE-AFDD-952FBC2972EF}"/>
              </a:ext>
            </a:extLst>
          </p:cNvPr>
          <p:cNvCxnSpPr>
            <a:cxnSpLocks/>
            <a:endCxn id="20" idx="1"/>
          </p:cNvCxnSpPr>
          <p:nvPr/>
        </p:nvCxnSpPr>
        <p:spPr>
          <a:xfrm flipH="1">
            <a:off x="3652885" y="4699657"/>
            <a:ext cx="1" cy="521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2" name="Cylinder 21">
            <a:extLst>
              <a:ext uri="{FF2B5EF4-FFF2-40B4-BE49-F238E27FC236}">
                <a16:creationId xmlns:a16="http://schemas.microsoft.com/office/drawing/2014/main" id="{0A987186-DA25-4F9E-92C1-827D7FB4BAA0}"/>
              </a:ext>
            </a:extLst>
          </p:cNvPr>
          <p:cNvSpPr/>
          <p:nvPr/>
        </p:nvSpPr>
        <p:spPr>
          <a:xfrm>
            <a:off x="5480866" y="5220998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FF9073-C968-4D81-A35E-5C66793CD8D0}"/>
              </a:ext>
            </a:extLst>
          </p:cNvPr>
          <p:cNvCxnSpPr>
            <a:cxnSpLocks/>
            <a:endCxn id="22" idx="1"/>
          </p:cNvCxnSpPr>
          <p:nvPr/>
        </p:nvCxnSpPr>
        <p:spPr>
          <a:xfrm flipH="1">
            <a:off x="6013258" y="4699657"/>
            <a:ext cx="1" cy="521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4" name="Cylinder 23">
            <a:extLst>
              <a:ext uri="{FF2B5EF4-FFF2-40B4-BE49-F238E27FC236}">
                <a16:creationId xmlns:a16="http://schemas.microsoft.com/office/drawing/2014/main" id="{4E7A3831-0CCD-40AD-BB6F-B974E36CFF01}"/>
              </a:ext>
            </a:extLst>
          </p:cNvPr>
          <p:cNvSpPr/>
          <p:nvPr/>
        </p:nvSpPr>
        <p:spPr>
          <a:xfrm>
            <a:off x="7841239" y="5220998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776D08-A204-466F-8A13-76439CEA79F7}"/>
              </a:ext>
            </a:extLst>
          </p:cNvPr>
          <p:cNvCxnSpPr>
            <a:cxnSpLocks/>
            <a:endCxn id="24" idx="1"/>
          </p:cNvCxnSpPr>
          <p:nvPr/>
        </p:nvCxnSpPr>
        <p:spPr>
          <a:xfrm flipH="1">
            <a:off x="8373631" y="4699657"/>
            <a:ext cx="1" cy="521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6" name="Cylinder 25">
            <a:extLst>
              <a:ext uri="{FF2B5EF4-FFF2-40B4-BE49-F238E27FC236}">
                <a16:creationId xmlns:a16="http://schemas.microsoft.com/office/drawing/2014/main" id="{F53375AE-135F-48F2-B96C-DB24325E38DF}"/>
              </a:ext>
            </a:extLst>
          </p:cNvPr>
          <p:cNvSpPr/>
          <p:nvPr/>
        </p:nvSpPr>
        <p:spPr>
          <a:xfrm>
            <a:off x="10201612" y="5220998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77788D-0869-40BD-B7D3-CDE97411B12B}"/>
              </a:ext>
            </a:extLst>
          </p:cNvPr>
          <p:cNvCxnSpPr>
            <a:cxnSpLocks/>
            <a:endCxn id="26" idx="1"/>
          </p:cNvCxnSpPr>
          <p:nvPr/>
        </p:nvCxnSpPr>
        <p:spPr>
          <a:xfrm flipH="1">
            <a:off x="10734004" y="4699657"/>
            <a:ext cx="1" cy="521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E65A5DA2-9A48-4453-9D0C-1D1E1AB20F92}"/>
              </a:ext>
            </a:extLst>
          </p:cNvPr>
          <p:cNvSpPr/>
          <p:nvPr/>
        </p:nvSpPr>
        <p:spPr>
          <a:xfrm>
            <a:off x="672716" y="2168236"/>
            <a:ext cx="10681084" cy="526473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 Bus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E9437C-7359-4D0D-AB21-1514D62EE7EB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1292512" y="2694709"/>
            <a:ext cx="1" cy="6231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111B4F-E9E5-4A08-8D09-9746EC0F0C39}"/>
              </a:ext>
            </a:extLst>
          </p:cNvPr>
          <p:cNvCxnSpPr/>
          <p:nvPr/>
        </p:nvCxnSpPr>
        <p:spPr>
          <a:xfrm flipH="1" flipV="1">
            <a:off x="3656924" y="2694708"/>
            <a:ext cx="1" cy="62318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36E24F-9711-4AD8-AFE5-7C7646EA348D}"/>
              </a:ext>
            </a:extLst>
          </p:cNvPr>
          <p:cNvCxnSpPr>
            <a:cxnSpLocks/>
          </p:cNvCxnSpPr>
          <p:nvPr/>
        </p:nvCxnSpPr>
        <p:spPr>
          <a:xfrm flipH="1" flipV="1">
            <a:off x="6021336" y="2694707"/>
            <a:ext cx="1" cy="62318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11AADF-8F67-4CAF-9840-37595DB0FA3A}"/>
              </a:ext>
            </a:extLst>
          </p:cNvPr>
          <p:cNvCxnSpPr>
            <a:cxnSpLocks/>
          </p:cNvCxnSpPr>
          <p:nvPr/>
        </p:nvCxnSpPr>
        <p:spPr>
          <a:xfrm flipH="1" flipV="1">
            <a:off x="8364967" y="2694706"/>
            <a:ext cx="1" cy="62318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700080-AC86-4DDC-A80B-F034B69B021F}"/>
              </a:ext>
            </a:extLst>
          </p:cNvPr>
          <p:cNvCxnSpPr/>
          <p:nvPr/>
        </p:nvCxnSpPr>
        <p:spPr>
          <a:xfrm flipH="1" flipV="1">
            <a:off x="10736306" y="2694705"/>
            <a:ext cx="1" cy="62318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44F1CFE-E147-45CD-823D-F809D29532CA}"/>
              </a:ext>
            </a:extLst>
          </p:cNvPr>
          <p:cNvSpPr txBox="1"/>
          <p:nvPr/>
        </p:nvSpPr>
        <p:spPr>
          <a:xfrm>
            <a:off x="838200" y="1504227"/>
            <a:ext cx="4272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Decoupled, Autonomous Microservices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9D37846-7FEE-4336-98FB-84CF87AAF647}"/>
              </a:ext>
            </a:extLst>
          </p:cNvPr>
          <p:cNvCxnSpPr/>
          <p:nvPr/>
        </p:nvCxnSpPr>
        <p:spPr>
          <a:xfrm>
            <a:off x="4272682" y="4003964"/>
            <a:ext cx="11207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D0EEAE69-7AD0-4D58-9C09-2F92C80FBB56}"/>
              </a:ext>
            </a:extLst>
          </p:cNvPr>
          <p:cNvSpPr/>
          <p:nvPr/>
        </p:nvSpPr>
        <p:spPr>
          <a:xfrm>
            <a:off x="9854514" y="656640"/>
            <a:ext cx="1499286" cy="90286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Legacy</a:t>
            </a:r>
          </a:p>
          <a:p>
            <a:pPr algn="ctr"/>
            <a:r>
              <a:rPr lang="en-US" dirty="0"/>
              <a:t>Systems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5230E67-2D4F-4F3F-8849-A966728F2108}"/>
              </a:ext>
            </a:extLst>
          </p:cNvPr>
          <p:cNvCxnSpPr>
            <a:cxnSpLocks/>
          </p:cNvCxnSpPr>
          <p:nvPr/>
        </p:nvCxnSpPr>
        <p:spPr>
          <a:xfrm flipH="1" flipV="1">
            <a:off x="10664761" y="1576394"/>
            <a:ext cx="2" cy="61859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0DCA0E2-6A13-4202-A7E8-8DED05F118EB}"/>
              </a:ext>
            </a:extLst>
          </p:cNvPr>
          <p:cNvCxnSpPr/>
          <p:nvPr/>
        </p:nvCxnSpPr>
        <p:spPr>
          <a:xfrm>
            <a:off x="1912309" y="4003964"/>
            <a:ext cx="11207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exagon 29">
            <a:extLst>
              <a:ext uri="{FF2B5EF4-FFF2-40B4-BE49-F238E27FC236}">
                <a16:creationId xmlns:a16="http://schemas.microsoft.com/office/drawing/2014/main" id="{680F0CA3-F909-47BC-BC99-9821126B49A3}"/>
              </a:ext>
            </a:extLst>
          </p:cNvPr>
          <p:cNvSpPr/>
          <p:nvPr/>
        </p:nvSpPr>
        <p:spPr>
          <a:xfrm rot="16200000">
            <a:off x="8157018" y="380011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/>
              <a:t>Logging</a:t>
            </a:r>
            <a:endParaRPr lang="en-US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A0501E-7CEA-48D2-B463-F54F07A02C42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8847898" y="1690688"/>
            <a:ext cx="1" cy="5213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2477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9AD-9D81-4FC8-A75B-0D8F3788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Production-Ready Checklist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F2DAB-F97F-4E95-B9B4-FEC42B5B8C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Reliability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85% Unit test coverage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Retries and Circuit Breakers on all inter-service REST calls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Observability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Logging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Metrics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Tracing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Health endpoint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1BB871-25D1-48C2-AADC-E9354D9E21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Configuration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application.properties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Application-</a:t>
            </a:r>
            <a:r>
              <a:rPr lang="en-US" dirty="0" err="1"/>
              <a:t>localdev.properties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Logback-spring.xml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Deployment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Dockerfile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Documentation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Swagger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537E25-8C0F-4E8C-AD3C-6B8E1B2E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48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F717-A5E3-4F99-9372-28F89B3D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6" y="61360"/>
            <a:ext cx="2694709" cy="1325563"/>
          </a:xfrm>
        </p:spPr>
        <p:txBody>
          <a:bodyPr/>
          <a:lstStyle/>
          <a:p>
            <a:r>
              <a:rPr lang="en-US" dirty="0"/>
              <a:t>Customers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8EDA7-9721-4CE1-8D3A-CCDDE6D1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6CE396-4886-436A-AD0F-72D09B354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871540"/>
              </p:ext>
            </p:extLst>
          </p:nvPr>
        </p:nvGraphicFramePr>
        <p:xfrm>
          <a:off x="5242193" y="268143"/>
          <a:ext cx="6291714" cy="2479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29171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id:long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companyName:string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&gt; 0,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50, !whitespace, required}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contactName:string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30,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contactTitle:string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30,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phone:string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24,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fax:string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24, !whitespace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addAddress</a:t>
                      </a:r>
                      <a:r>
                        <a:rPr lang="en-US" dirty="0"/>
                        <a:t>(Address)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sp>
        <p:nvSpPr>
          <p:cNvPr id="13" name="Hexagon 12">
            <a:extLst>
              <a:ext uri="{FF2B5EF4-FFF2-40B4-BE49-F238E27FC236}">
                <a16:creationId xmlns:a16="http://schemas.microsoft.com/office/drawing/2014/main" id="{8645FF2B-21D3-498C-950F-7272C4AB68AD}"/>
              </a:ext>
            </a:extLst>
          </p:cNvPr>
          <p:cNvSpPr/>
          <p:nvPr/>
        </p:nvSpPr>
        <p:spPr>
          <a:xfrm rot="16200000">
            <a:off x="874357" y="1629182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Customer-Service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918724F0-E705-425B-B2A9-91B0888C6B1B}"/>
              </a:ext>
            </a:extLst>
          </p:cNvPr>
          <p:cNvSpPr/>
          <p:nvPr/>
        </p:nvSpPr>
        <p:spPr>
          <a:xfrm>
            <a:off x="2776528" y="2720251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B3D51E-FE1B-4110-8556-AF93DCDE342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185034" y="2629960"/>
            <a:ext cx="584754" cy="408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14DD6B62-F62B-40F4-A80E-236EBB101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701740"/>
              </p:ext>
            </p:extLst>
          </p:nvPr>
        </p:nvGraphicFramePr>
        <p:xfrm>
          <a:off x="5242193" y="3962890"/>
          <a:ext cx="6291714" cy="2479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29171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id:long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streetOrPoBox:string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&gt; 0,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60, !whitespace, required}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city:string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30,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stateOrProvince:string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15, !whitespace}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postalCode:string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10, !whitespace, required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country:string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15, !whitespace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461A34-5096-4EAF-A6E9-1274B60D9B16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388050" y="2747183"/>
            <a:ext cx="0" cy="121570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6566F3-B09F-4887-BD54-435FDD02B2B5}"/>
              </a:ext>
            </a:extLst>
          </p:cNvPr>
          <p:cNvSpPr txBox="1"/>
          <p:nvPr/>
        </p:nvSpPr>
        <p:spPr>
          <a:xfrm>
            <a:off x="8456038" y="3564285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4B6F7E-C4A7-4E79-8B6A-C68FA9848DD0}"/>
              </a:ext>
            </a:extLst>
          </p:cNvPr>
          <p:cNvSpPr txBox="1"/>
          <p:nvPr/>
        </p:nvSpPr>
        <p:spPr>
          <a:xfrm>
            <a:off x="8086364" y="2742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EFC916-44F4-45C7-88FB-198E06238897}"/>
              </a:ext>
            </a:extLst>
          </p:cNvPr>
          <p:cNvSpPr txBox="1"/>
          <p:nvPr/>
        </p:nvSpPr>
        <p:spPr>
          <a:xfrm>
            <a:off x="7855532" y="353501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7018AC06-3913-479C-9C1E-C1FF122795C1}"/>
              </a:ext>
            </a:extLst>
          </p:cNvPr>
          <p:cNvSpPr/>
          <p:nvPr/>
        </p:nvSpPr>
        <p:spPr>
          <a:xfrm>
            <a:off x="521318" y="4220224"/>
            <a:ext cx="3906798" cy="1731818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Customer Domain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4A86B1EC-4BC8-43DD-A6CC-B759FBD0999E}"/>
              </a:ext>
            </a:extLst>
          </p:cNvPr>
          <p:cNvSpPr/>
          <p:nvPr/>
        </p:nvSpPr>
        <p:spPr>
          <a:xfrm>
            <a:off x="845015" y="4993530"/>
            <a:ext cx="1448733" cy="584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70D5C36C-F3FC-478D-AC76-324A01BAD5AF}"/>
              </a:ext>
            </a:extLst>
          </p:cNvPr>
          <p:cNvSpPr/>
          <p:nvPr/>
        </p:nvSpPr>
        <p:spPr>
          <a:xfrm>
            <a:off x="2824027" y="4993531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EA6536-CE1C-4E95-82EE-0C1E4BB5291F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2293748" y="5285890"/>
            <a:ext cx="5302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Hexagon 38">
            <a:extLst>
              <a:ext uri="{FF2B5EF4-FFF2-40B4-BE49-F238E27FC236}">
                <a16:creationId xmlns:a16="http://schemas.microsoft.com/office/drawing/2014/main" id="{43ED08A3-B138-4301-B5DA-FA207667E63E}"/>
              </a:ext>
            </a:extLst>
          </p:cNvPr>
          <p:cNvSpPr/>
          <p:nvPr/>
        </p:nvSpPr>
        <p:spPr>
          <a:xfrm rot="16200000">
            <a:off x="489866" y="472184"/>
            <a:ext cx="566823" cy="50391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75F005-9EB5-4B3F-8824-7E811E207971}"/>
              </a:ext>
            </a:extLst>
          </p:cNvPr>
          <p:cNvGrpSpPr/>
          <p:nvPr/>
        </p:nvGrpSpPr>
        <p:grpSpPr>
          <a:xfrm>
            <a:off x="2941205" y="1224756"/>
            <a:ext cx="1239593" cy="425046"/>
            <a:chOff x="2941206" y="1507663"/>
            <a:chExt cx="1239593" cy="425046"/>
          </a:xfrm>
        </p:grpSpPr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39A18C97-EA2D-4CB8-B890-C0747D51234D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Customer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Created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FCB2AC3-4661-476C-BB8B-9DCD3324180C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A2FA2C-E9CD-4E54-BC70-88F5A44FBC6A}"/>
              </a:ext>
            </a:extLst>
          </p:cNvPr>
          <p:cNvCxnSpPr>
            <a:stCxn id="13" idx="1"/>
            <a:endCxn id="40" idx="1"/>
          </p:cNvCxnSpPr>
          <p:nvPr/>
        </p:nvCxnSpPr>
        <p:spPr>
          <a:xfrm flipV="1">
            <a:off x="2185034" y="1437279"/>
            <a:ext cx="756171" cy="43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5880947-300D-4742-8743-804C67973E25}"/>
              </a:ext>
            </a:extLst>
          </p:cNvPr>
          <p:cNvGrpSpPr/>
          <p:nvPr/>
        </p:nvGrpSpPr>
        <p:grpSpPr>
          <a:xfrm>
            <a:off x="2941205" y="2036455"/>
            <a:ext cx="1239593" cy="425046"/>
            <a:chOff x="2941206" y="1507663"/>
            <a:chExt cx="1239593" cy="425046"/>
          </a:xfrm>
        </p:grpSpPr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50E2F5C1-93D7-4E21-938F-13310143258A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Customer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Modified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7C60CD-5613-4319-93FB-50FA6B6F2BAA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1C869F-39E7-458B-96B3-7A7729CC80AB}"/>
              </a:ext>
            </a:extLst>
          </p:cNvPr>
          <p:cNvCxnSpPr>
            <a:stCxn id="13" idx="1"/>
            <a:endCxn id="47" idx="1"/>
          </p:cNvCxnSpPr>
          <p:nvPr/>
        </p:nvCxnSpPr>
        <p:spPr>
          <a:xfrm>
            <a:off x="2185034" y="1867995"/>
            <a:ext cx="756171" cy="380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15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097E-2A9E-48B9-9097-41DFE4E6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4165-0581-4CF5-80A1-A7F3CDAA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customer is created, an event should be placed on the Event Bus containing the new customer data</a:t>
            </a:r>
          </a:p>
          <a:p>
            <a:r>
              <a:rPr lang="en-US" dirty="0"/>
              <a:t>When a customer is updated, an event should be placed on the Event Bus containing the updated customer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E5027-0D0B-4A9C-85C0-053DAA69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3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F717-A5E3-4F99-9372-28F89B3D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6" y="61360"/>
            <a:ext cx="2694709" cy="1325563"/>
          </a:xfrm>
        </p:spPr>
        <p:txBody>
          <a:bodyPr/>
          <a:lstStyle/>
          <a:p>
            <a:r>
              <a:rPr lang="en-US" dirty="0"/>
              <a:t>Orders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8EDA7-9721-4CE1-8D3A-CCDDE6D1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6CE396-4886-436A-AD0F-72D09B354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227698"/>
              </p:ext>
            </p:extLst>
          </p:nvPr>
        </p:nvGraphicFramePr>
        <p:xfrm>
          <a:off x="5485110" y="598983"/>
          <a:ext cx="2592090" cy="165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92090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&lt;&lt;</a:t>
                      </a:r>
                      <a:r>
                        <a:rPr lang="en-US" dirty="0" err="1"/>
                        <a:t>enum</a:t>
                      </a:r>
                      <a:r>
                        <a:rPr lang="en-US" dirty="0"/>
                        <a:t>&gt;&gt; </a:t>
                      </a:r>
                      <a:r>
                        <a:rPr lang="en-US" dirty="0" err="1"/>
                        <a:t>OrderStatus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Processing</a:t>
                      </a:r>
                    </a:p>
                    <a:p>
                      <a:r>
                        <a:rPr lang="en-US" dirty="0"/>
                        <a:t>Shipped</a:t>
                      </a:r>
                    </a:p>
                    <a:p>
                      <a:r>
                        <a:rPr lang="en-US" dirty="0"/>
                        <a:t>Cancelled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sp>
        <p:nvSpPr>
          <p:cNvPr id="13" name="Hexagon 12">
            <a:extLst>
              <a:ext uri="{FF2B5EF4-FFF2-40B4-BE49-F238E27FC236}">
                <a16:creationId xmlns:a16="http://schemas.microsoft.com/office/drawing/2014/main" id="{8645FF2B-21D3-498C-950F-7272C4AB68AD}"/>
              </a:ext>
            </a:extLst>
          </p:cNvPr>
          <p:cNvSpPr/>
          <p:nvPr/>
        </p:nvSpPr>
        <p:spPr>
          <a:xfrm rot="16200000">
            <a:off x="1610149" y="1598274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Order-Service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918724F0-E705-425B-B2A9-91B0888C6B1B}"/>
              </a:ext>
            </a:extLst>
          </p:cNvPr>
          <p:cNvSpPr/>
          <p:nvPr/>
        </p:nvSpPr>
        <p:spPr>
          <a:xfrm>
            <a:off x="3512320" y="2689343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B3D51E-FE1B-4110-8556-AF93DCDE342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920826" y="2599052"/>
            <a:ext cx="584754" cy="408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39" name="Hexagon 38">
            <a:extLst>
              <a:ext uri="{FF2B5EF4-FFF2-40B4-BE49-F238E27FC236}">
                <a16:creationId xmlns:a16="http://schemas.microsoft.com/office/drawing/2014/main" id="{43ED08A3-B138-4301-B5DA-FA207667E63E}"/>
              </a:ext>
            </a:extLst>
          </p:cNvPr>
          <p:cNvSpPr/>
          <p:nvPr/>
        </p:nvSpPr>
        <p:spPr>
          <a:xfrm rot="16200000">
            <a:off x="489866" y="472184"/>
            <a:ext cx="566823" cy="50391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75F005-9EB5-4B3F-8824-7E811E207971}"/>
              </a:ext>
            </a:extLst>
          </p:cNvPr>
          <p:cNvGrpSpPr/>
          <p:nvPr/>
        </p:nvGrpSpPr>
        <p:grpSpPr>
          <a:xfrm>
            <a:off x="3676997" y="1193848"/>
            <a:ext cx="1239593" cy="425046"/>
            <a:chOff x="2941206" y="1507663"/>
            <a:chExt cx="1239593" cy="425046"/>
          </a:xfrm>
        </p:grpSpPr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39A18C97-EA2D-4CB8-B890-C0747D51234D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Order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Placed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FCB2AC3-4661-476C-BB8B-9DCD3324180C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A2FA2C-E9CD-4E54-BC70-88F5A44FBC6A}"/>
              </a:ext>
            </a:extLst>
          </p:cNvPr>
          <p:cNvCxnSpPr>
            <a:stCxn id="13" idx="1"/>
            <a:endCxn id="40" idx="1"/>
          </p:cNvCxnSpPr>
          <p:nvPr/>
        </p:nvCxnSpPr>
        <p:spPr>
          <a:xfrm flipV="1">
            <a:off x="2920826" y="1406371"/>
            <a:ext cx="756171" cy="43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13193C-CB79-41A2-A985-DAB122E9A2A2}"/>
              </a:ext>
            </a:extLst>
          </p:cNvPr>
          <p:cNvGrpSpPr/>
          <p:nvPr/>
        </p:nvGrpSpPr>
        <p:grpSpPr>
          <a:xfrm>
            <a:off x="441640" y="3109966"/>
            <a:ext cx="1239593" cy="425046"/>
            <a:chOff x="2941206" y="1507663"/>
            <a:chExt cx="1239593" cy="425046"/>
          </a:xfrm>
        </p:grpSpPr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21CD055B-7B7D-4847-B890-2F4B632700DF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Order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Shipped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556871-A32E-495A-AE47-A652E0BE4960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9365FE-86FE-4D82-98F4-EE4FF0FDE066}"/>
              </a:ext>
            </a:extLst>
          </p:cNvPr>
          <p:cNvCxnSpPr>
            <a:cxnSpLocks/>
            <a:stCxn id="37" idx="0"/>
            <a:endCxn id="13" idx="4"/>
          </p:cNvCxnSpPr>
          <p:nvPr/>
        </p:nvCxnSpPr>
        <p:spPr>
          <a:xfrm flipV="1">
            <a:off x="1061437" y="2599053"/>
            <a:ext cx="619797" cy="510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0823FEF-CEB9-4BE2-940B-C48AB7760704}"/>
              </a:ext>
            </a:extLst>
          </p:cNvPr>
          <p:cNvGrpSpPr/>
          <p:nvPr/>
        </p:nvGrpSpPr>
        <p:grpSpPr>
          <a:xfrm>
            <a:off x="3676997" y="1974701"/>
            <a:ext cx="1239593" cy="425046"/>
            <a:chOff x="2941206" y="1507663"/>
            <a:chExt cx="1239593" cy="425046"/>
          </a:xfrm>
        </p:grpSpPr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A8A70B82-0B21-46FB-85DF-6209A065464B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Order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Cancelled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66E1AC4-0862-42E7-9832-C9D355C7D235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52ED1E-F549-4244-8B95-A1D209ECB0DB}"/>
              </a:ext>
            </a:extLst>
          </p:cNvPr>
          <p:cNvCxnSpPr>
            <a:stCxn id="13" idx="1"/>
            <a:endCxn id="43" idx="1"/>
          </p:cNvCxnSpPr>
          <p:nvPr/>
        </p:nvCxnSpPr>
        <p:spPr>
          <a:xfrm>
            <a:off x="2920826" y="1837087"/>
            <a:ext cx="756171" cy="350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D31CF872-0C06-4B29-9C31-775A8CD9B0B2}"/>
              </a:ext>
            </a:extLst>
          </p:cNvPr>
          <p:cNvSpPr/>
          <p:nvPr/>
        </p:nvSpPr>
        <p:spPr>
          <a:xfrm>
            <a:off x="441640" y="3972774"/>
            <a:ext cx="3906798" cy="1516318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Orders Domain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5A8AAA92-3A4A-4EAD-AE12-5D52A2EE4137}"/>
              </a:ext>
            </a:extLst>
          </p:cNvPr>
          <p:cNvSpPr/>
          <p:nvPr/>
        </p:nvSpPr>
        <p:spPr>
          <a:xfrm>
            <a:off x="2626150" y="4658662"/>
            <a:ext cx="148273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OrderDetails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87CE42-5EDC-4C63-82CF-8791D3923B33}"/>
              </a:ext>
            </a:extLst>
          </p:cNvPr>
          <p:cNvCxnSpPr>
            <a:cxnSpLocks/>
            <a:stCxn id="50" idx="3"/>
            <a:endCxn id="48" idx="1"/>
          </p:cNvCxnSpPr>
          <p:nvPr/>
        </p:nvCxnSpPr>
        <p:spPr>
          <a:xfrm flipV="1">
            <a:off x="2214069" y="4951021"/>
            <a:ext cx="412081" cy="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B01CF750-F6E1-44E7-9955-14B9F57920F7}"/>
              </a:ext>
            </a:extLst>
          </p:cNvPr>
          <p:cNvSpPr/>
          <p:nvPr/>
        </p:nvSpPr>
        <p:spPr>
          <a:xfrm>
            <a:off x="765336" y="4659463"/>
            <a:ext cx="144873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8E00F4-5670-492B-BFEF-5AA2C0D65325}"/>
              </a:ext>
            </a:extLst>
          </p:cNvPr>
          <p:cNvSpPr/>
          <p:nvPr/>
        </p:nvSpPr>
        <p:spPr>
          <a:xfrm>
            <a:off x="5979367" y="4147696"/>
            <a:ext cx="1316182" cy="529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F1D1978-4589-4BF0-BCA6-BD476A93D2CF}"/>
              </a:ext>
            </a:extLst>
          </p:cNvPr>
          <p:cNvSpPr/>
          <p:nvPr/>
        </p:nvSpPr>
        <p:spPr>
          <a:xfrm>
            <a:off x="8077200" y="3595221"/>
            <a:ext cx="1316182" cy="529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DC1C617-BAD5-44BD-9F3D-841C9E2EC195}"/>
              </a:ext>
            </a:extLst>
          </p:cNvPr>
          <p:cNvSpPr/>
          <p:nvPr/>
        </p:nvSpPr>
        <p:spPr>
          <a:xfrm>
            <a:off x="8077200" y="4652677"/>
            <a:ext cx="1316182" cy="529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Cancelled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B885C3-C391-458F-8276-F2D956B0A517}"/>
              </a:ext>
            </a:extLst>
          </p:cNvPr>
          <p:cNvGrpSpPr/>
          <p:nvPr/>
        </p:nvGrpSpPr>
        <p:grpSpPr>
          <a:xfrm>
            <a:off x="10080896" y="4200400"/>
            <a:ext cx="429491" cy="424543"/>
            <a:chOff x="10063577" y="4103578"/>
            <a:chExt cx="429491" cy="424543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6856323D-3EC0-4FCE-81EA-233855473E62}"/>
                </a:ext>
              </a:extLst>
            </p:cNvPr>
            <p:cNvSpPr/>
            <p:nvPr/>
          </p:nvSpPr>
          <p:spPr>
            <a:xfrm>
              <a:off x="10183091" y="4218709"/>
              <a:ext cx="197392" cy="19396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54EFB656-BF7D-4915-B175-66F5A580CBD3}"/>
                </a:ext>
              </a:extLst>
            </p:cNvPr>
            <p:cNvSpPr/>
            <p:nvPr/>
          </p:nvSpPr>
          <p:spPr>
            <a:xfrm>
              <a:off x="10063577" y="4103578"/>
              <a:ext cx="429491" cy="424543"/>
            </a:xfrm>
            <a:prstGeom prst="donut">
              <a:avLst>
                <a:gd name="adj" fmla="val 135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43F497E6-1DA3-4E83-B627-120D4040D86A}"/>
              </a:ext>
            </a:extLst>
          </p:cNvPr>
          <p:cNvSpPr/>
          <p:nvPr/>
        </p:nvSpPr>
        <p:spPr>
          <a:xfrm>
            <a:off x="5291853" y="4315531"/>
            <a:ext cx="197392" cy="1939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64360E-A625-4B8F-AD82-D7DC81A98C0F}"/>
              </a:ext>
            </a:extLst>
          </p:cNvPr>
          <p:cNvCxnSpPr>
            <a:cxnSpLocks/>
            <a:stCxn id="51" idx="3"/>
            <a:endCxn id="15" idx="1"/>
          </p:cNvCxnSpPr>
          <p:nvPr/>
        </p:nvCxnSpPr>
        <p:spPr>
          <a:xfrm>
            <a:off x="9393382" y="3860198"/>
            <a:ext cx="750412" cy="40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C72B4A-4181-4FCB-9F89-E9EF2ECED887}"/>
              </a:ext>
            </a:extLst>
          </p:cNvPr>
          <p:cNvCxnSpPr>
            <a:stCxn id="52" idx="3"/>
            <a:endCxn id="15" idx="3"/>
          </p:cNvCxnSpPr>
          <p:nvPr/>
        </p:nvCxnSpPr>
        <p:spPr>
          <a:xfrm flipV="1">
            <a:off x="9393382" y="4562770"/>
            <a:ext cx="750412" cy="354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9BFB4D-73F6-4465-9CB8-01FD1EA14E5B}"/>
              </a:ext>
            </a:extLst>
          </p:cNvPr>
          <p:cNvCxnSpPr>
            <a:stCxn id="10" idx="3"/>
            <a:endCxn id="51" idx="1"/>
          </p:cNvCxnSpPr>
          <p:nvPr/>
        </p:nvCxnSpPr>
        <p:spPr>
          <a:xfrm flipV="1">
            <a:off x="7295549" y="3860198"/>
            <a:ext cx="781651" cy="55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B10483-AE63-4DEE-A84E-4C37E6E39D8B}"/>
              </a:ext>
            </a:extLst>
          </p:cNvPr>
          <p:cNvCxnSpPr>
            <a:cxnSpLocks/>
            <a:stCxn id="10" idx="3"/>
            <a:endCxn id="52" idx="1"/>
          </p:cNvCxnSpPr>
          <p:nvPr/>
        </p:nvCxnSpPr>
        <p:spPr>
          <a:xfrm>
            <a:off x="7295549" y="4412673"/>
            <a:ext cx="781651" cy="50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C983E2-0142-4CA7-AC96-7CBA4B24419C}"/>
              </a:ext>
            </a:extLst>
          </p:cNvPr>
          <p:cNvCxnSpPr>
            <a:stCxn id="53" idx="6"/>
            <a:endCxn id="10" idx="1"/>
          </p:cNvCxnSpPr>
          <p:nvPr/>
        </p:nvCxnSpPr>
        <p:spPr>
          <a:xfrm>
            <a:off x="5489245" y="4412513"/>
            <a:ext cx="490122" cy="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8">
            <a:extLst>
              <a:ext uri="{FF2B5EF4-FFF2-40B4-BE49-F238E27FC236}">
                <a16:creationId xmlns:a16="http://schemas.microsoft.com/office/drawing/2014/main" id="{9CAFCB2A-2925-4A75-8146-FD51C4018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374927"/>
              </p:ext>
            </p:extLst>
          </p:nvPr>
        </p:nvGraphicFramePr>
        <p:xfrm>
          <a:off x="8367728" y="1341722"/>
          <a:ext cx="3152324" cy="1925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15232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id:int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status:OrderStatus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orderShipped</a:t>
                      </a:r>
                      <a:r>
                        <a:rPr lang="en-US" dirty="0"/>
                        <a:t>(Date)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cancelOrder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81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6DBA-0D68-4077-B396-FD5A09F2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95494-B474-46BA-AEF9-F2860DE4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order is placed, an event should be sent to the Event Bus with the order data</a:t>
            </a:r>
          </a:p>
          <a:p>
            <a:r>
              <a:rPr lang="en-US" dirty="0"/>
              <a:t>When an order is cancelled, an event should be sent to the Event Bus</a:t>
            </a:r>
          </a:p>
          <a:p>
            <a:r>
              <a:rPr lang="en-US" dirty="0"/>
              <a:t>When an order is shipped (an </a:t>
            </a:r>
            <a:r>
              <a:rPr lang="en-US" dirty="0" err="1"/>
              <a:t>OrderShipped</a:t>
            </a:r>
            <a:r>
              <a:rPr lang="en-US" dirty="0"/>
              <a:t> event received) the order should be marked shipped if allowed.</a:t>
            </a:r>
          </a:p>
          <a:p>
            <a:r>
              <a:rPr lang="en-US" dirty="0"/>
              <a:t>If a freight charge cannot obtained from shipping, a default shipping Rate of 26.08 will be used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14D75-3753-405A-8182-C137C248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F717-A5E3-4F99-9372-28F89B3D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6" y="61360"/>
            <a:ext cx="2694709" cy="1325563"/>
          </a:xfrm>
        </p:spPr>
        <p:txBody>
          <a:bodyPr/>
          <a:lstStyle/>
          <a:p>
            <a:r>
              <a:rPr lang="en-US" dirty="0"/>
              <a:t>Shipping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8EDA7-9721-4CE1-8D3A-CCDDE6D1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6CE396-4886-436A-AD0F-72D09B354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028646"/>
              </p:ext>
            </p:extLst>
          </p:nvPr>
        </p:nvGraphicFramePr>
        <p:xfrm>
          <a:off x="5242193" y="268143"/>
          <a:ext cx="6291714" cy="3027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29171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PackingSlip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id:long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shipName:string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&gt; 0,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50, !whitespace, required}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shipAddess:string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60,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shipCity:string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30,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shipRegion:string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24,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shipPostalCode:string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24,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shipCountry:string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24, !whitespace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</a:t>
                      </a:r>
                      <a:r>
                        <a:rPr lang="en-US" dirty="0" err="1"/>
                        <a:t>orderNo:int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addItem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PackingSlipDetails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sp>
        <p:nvSpPr>
          <p:cNvPr id="13" name="Hexagon 12">
            <a:extLst>
              <a:ext uri="{FF2B5EF4-FFF2-40B4-BE49-F238E27FC236}">
                <a16:creationId xmlns:a16="http://schemas.microsoft.com/office/drawing/2014/main" id="{8645FF2B-21D3-498C-950F-7272C4AB68AD}"/>
              </a:ext>
            </a:extLst>
          </p:cNvPr>
          <p:cNvSpPr/>
          <p:nvPr/>
        </p:nvSpPr>
        <p:spPr>
          <a:xfrm rot="16200000">
            <a:off x="1610149" y="1598274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Shipping-Service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918724F0-E705-425B-B2A9-91B0888C6B1B}"/>
              </a:ext>
            </a:extLst>
          </p:cNvPr>
          <p:cNvSpPr/>
          <p:nvPr/>
        </p:nvSpPr>
        <p:spPr>
          <a:xfrm>
            <a:off x="3512320" y="2689343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B3D51E-FE1B-4110-8556-AF93DCDE342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920826" y="2599052"/>
            <a:ext cx="584754" cy="408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14DD6B62-F62B-40F4-A80E-236EBB101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000628"/>
              </p:ext>
            </p:extLst>
          </p:nvPr>
        </p:nvGraphicFramePr>
        <p:xfrm>
          <a:off x="5242193" y="4087577"/>
          <a:ext cx="6291714" cy="165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29171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PackingSlipDetails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id:long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productName:string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&gt; 0,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60, !whitespace, required}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Quantity:int</a:t>
                      </a:r>
                      <a:r>
                        <a:rPr lang="en-US" dirty="0"/>
                        <a:t> { </a:t>
                      </a:r>
                      <a:r>
                        <a:rPr lang="en-US" dirty="0" err="1"/>
                        <a:t>len</a:t>
                      </a:r>
                      <a:r>
                        <a:rPr lang="en-US" dirty="0"/>
                        <a:t> &lt;= 30, !whitespace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461A34-5096-4EAF-A6E9-1274B60D9B16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388050" y="3295823"/>
            <a:ext cx="0" cy="79175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6566F3-B09F-4887-BD54-435FDD02B2B5}"/>
              </a:ext>
            </a:extLst>
          </p:cNvPr>
          <p:cNvSpPr txBox="1"/>
          <p:nvPr/>
        </p:nvSpPr>
        <p:spPr>
          <a:xfrm>
            <a:off x="8462965" y="3658912"/>
            <a:ext cx="70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4B6F7E-C4A7-4E79-8B6A-C68FA9848DD0}"/>
              </a:ext>
            </a:extLst>
          </p:cNvPr>
          <p:cNvSpPr txBox="1"/>
          <p:nvPr/>
        </p:nvSpPr>
        <p:spPr>
          <a:xfrm>
            <a:off x="8086365" y="3237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EFC916-44F4-45C7-88FB-198E06238897}"/>
              </a:ext>
            </a:extLst>
          </p:cNvPr>
          <p:cNvSpPr txBox="1"/>
          <p:nvPr/>
        </p:nvSpPr>
        <p:spPr>
          <a:xfrm>
            <a:off x="7855532" y="365891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43ED08A3-B138-4301-B5DA-FA207667E63E}"/>
              </a:ext>
            </a:extLst>
          </p:cNvPr>
          <p:cNvSpPr/>
          <p:nvPr/>
        </p:nvSpPr>
        <p:spPr>
          <a:xfrm rot="16200000">
            <a:off x="489866" y="472184"/>
            <a:ext cx="566823" cy="50391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75F005-9EB5-4B3F-8824-7E811E207971}"/>
              </a:ext>
            </a:extLst>
          </p:cNvPr>
          <p:cNvGrpSpPr/>
          <p:nvPr/>
        </p:nvGrpSpPr>
        <p:grpSpPr>
          <a:xfrm>
            <a:off x="3676997" y="1193848"/>
            <a:ext cx="1239593" cy="425046"/>
            <a:chOff x="2941206" y="1507663"/>
            <a:chExt cx="1239593" cy="425046"/>
          </a:xfrm>
        </p:grpSpPr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39A18C97-EA2D-4CB8-B890-C0747D51234D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Order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Shipped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FCB2AC3-4661-476C-BB8B-9DCD3324180C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A2FA2C-E9CD-4E54-BC70-88F5A44FBC6A}"/>
              </a:ext>
            </a:extLst>
          </p:cNvPr>
          <p:cNvCxnSpPr>
            <a:stCxn id="13" idx="1"/>
            <a:endCxn id="40" idx="1"/>
          </p:cNvCxnSpPr>
          <p:nvPr/>
        </p:nvCxnSpPr>
        <p:spPr>
          <a:xfrm flipV="1">
            <a:off x="2920826" y="1406371"/>
            <a:ext cx="756171" cy="43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ADF4FE98-C717-466C-9C1C-50923885F432}"/>
              </a:ext>
            </a:extLst>
          </p:cNvPr>
          <p:cNvSpPr/>
          <p:nvPr/>
        </p:nvSpPr>
        <p:spPr>
          <a:xfrm>
            <a:off x="521318" y="4025596"/>
            <a:ext cx="4390118" cy="2136126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Shipping Domain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72B44A47-9D06-4FDD-9646-35A644B4AC1B}"/>
              </a:ext>
            </a:extLst>
          </p:cNvPr>
          <p:cNvSpPr/>
          <p:nvPr/>
        </p:nvSpPr>
        <p:spPr>
          <a:xfrm>
            <a:off x="761474" y="4611704"/>
            <a:ext cx="1577999" cy="5759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Shippers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B956CE3D-631A-4DC2-89B3-8DDC15B3D639}"/>
              </a:ext>
            </a:extLst>
          </p:cNvPr>
          <p:cNvSpPr/>
          <p:nvPr/>
        </p:nvSpPr>
        <p:spPr>
          <a:xfrm>
            <a:off x="2868704" y="4613374"/>
            <a:ext cx="1577998" cy="5742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ShippingRates</a:t>
            </a:r>
            <a:endParaRPr lang="en-US" dirty="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9FF4EB85-2392-42D3-927E-8F8BDA1011D9}"/>
              </a:ext>
            </a:extLst>
          </p:cNvPr>
          <p:cNvSpPr/>
          <p:nvPr/>
        </p:nvSpPr>
        <p:spPr>
          <a:xfrm>
            <a:off x="761473" y="5387111"/>
            <a:ext cx="1577999" cy="5759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PackingSlips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6A5920-9E14-42BD-AEF8-1735AAA19983}"/>
              </a:ext>
            </a:extLst>
          </p:cNvPr>
          <p:cNvCxnSpPr>
            <a:cxnSpLocks/>
          </p:cNvCxnSpPr>
          <p:nvPr/>
        </p:nvCxnSpPr>
        <p:spPr>
          <a:xfrm flipV="1">
            <a:off x="2339472" y="5659041"/>
            <a:ext cx="53027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AADC172B-B5D2-4019-9C6F-C0DFFD9B4183}"/>
              </a:ext>
            </a:extLst>
          </p:cNvPr>
          <p:cNvSpPr/>
          <p:nvPr/>
        </p:nvSpPr>
        <p:spPr>
          <a:xfrm>
            <a:off x="2869751" y="5381278"/>
            <a:ext cx="1859631" cy="5759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PackingSlipDetails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13193C-CB79-41A2-A985-DAB122E9A2A2}"/>
              </a:ext>
            </a:extLst>
          </p:cNvPr>
          <p:cNvGrpSpPr/>
          <p:nvPr/>
        </p:nvGrpSpPr>
        <p:grpSpPr>
          <a:xfrm>
            <a:off x="441640" y="3109966"/>
            <a:ext cx="1239593" cy="425046"/>
            <a:chOff x="2941206" y="1507663"/>
            <a:chExt cx="1239593" cy="425046"/>
          </a:xfrm>
        </p:grpSpPr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21CD055B-7B7D-4847-B890-2F4B632700DF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Order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Placed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556871-A32E-495A-AE47-A652E0BE4960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9365FE-86FE-4D82-98F4-EE4FF0FDE066}"/>
              </a:ext>
            </a:extLst>
          </p:cNvPr>
          <p:cNvCxnSpPr>
            <a:cxnSpLocks/>
            <a:stCxn id="37" idx="0"/>
            <a:endCxn id="13" idx="4"/>
          </p:cNvCxnSpPr>
          <p:nvPr/>
        </p:nvCxnSpPr>
        <p:spPr>
          <a:xfrm flipV="1">
            <a:off x="1061437" y="2599053"/>
            <a:ext cx="619797" cy="510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874D80E-F4C1-4E2F-B1E3-589ECBF2A907}"/>
              </a:ext>
            </a:extLst>
          </p:cNvPr>
          <p:cNvSpPr txBox="1"/>
          <p:nvPr/>
        </p:nvSpPr>
        <p:spPr>
          <a:xfrm>
            <a:off x="6096000" y="5957232"/>
            <a:ext cx="481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shipping Rate: 26.08 (Average of all rates)</a:t>
            </a:r>
          </a:p>
        </p:txBody>
      </p:sp>
    </p:spTree>
    <p:extLst>
      <p:ext uri="{BB962C8B-B14F-4D97-AF65-F5344CB8AC3E}">
        <p14:creationId xmlns:p14="http://schemas.microsoft.com/office/powerpoint/2010/main" val="3467531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6340-F302-42D8-810F-DC961102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D182-148C-455A-9A41-8C6351DCD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endpoint should be provided for Order-Service to call to get the freight cost for the country being shipped to.</a:t>
            </a:r>
          </a:p>
          <a:p>
            <a:r>
              <a:rPr lang="en-US" dirty="0"/>
              <a:t>Should receive the </a:t>
            </a:r>
            <a:r>
              <a:rPr lang="en-US" dirty="0" err="1"/>
              <a:t>OrderCreated</a:t>
            </a:r>
            <a:r>
              <a:rPr lang="en-US" dirty="0"/>
              <a:t> event and create a new </a:t>
            </a:r>
            <a:r>
              <a:rPr lang="en-US" dirty="0" err="1"/>
              <a:t>PackingSlip</a:t>
            </a:r>
            <a:r>
              <a:rPr lang="en-US" dirty="0"/>
              <a:t> based on the Order</a:t>
            </a:r>
          </a:p>
          <a:p>
            <a:r>
              <a:rPr lang="en-US" dirty="0"/>
              <a:t>When an Order is shipped, should send an </a:t>
            </a:r>
            <a:r>
              <a:rPr lang="en-US" dirty="0" err="1"/>
              <a:t>OrderShipped</a:t>
            </a:r>
            <a:r>
              <a:rPr lang="en-US" dirty="0"/>
              <a:t> event to the Event Bus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EA71C-8E89-4572-A978-E6706D6A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1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4CE2-51B1-4B0B-BFA3-08D4FDB5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89F3-F828-48F0-AEB3-6E88969A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Jason Penniman</a:t>
            </a:r>
          </a:p>
          <a:p>
            <a:r>
              <a:rPr lang="en-US" dirty="0"/>
              <a:t>Founder, CEO, Chief Architect of Milestone Technology Group, LLC</a:t>
            </a:r>
          </a:p>
          <a:p>
            <a:r>
              <a:rPr lang="en-US" dirty="0"/>
              <a:t>20+ years building enterprise solutions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jason.penniman@milestonetg.com</a:t>
            </a:r>
            <a:endParaRPr lang="en-US" dirty="0"/>
          </a:p>
          <a:p>
            <a:r>
              <a:rPr lang="en-US" dirty="0"/>
              <a:t>Twitter: @TheArchitect452</a:t>
            </a:r>
          </a:p>
          <a:p>
            <a:r>
              <a:rPr lang="en-US" dirty="0"/>
              <a:t>GitHub: </a:t>
            </a:r>
            <a:r>
              <a:rPr lang="en-US" dirty="0" err="1"/>
              <a:t>jpenniman</a:t>
            </a:r>
            <a:endParaRPr lang="en-US" dirty="0"/>
          </a:p>
          <a:p>
            <a:r>
              <a:rPr lang="en-US" dirty="0" err="1"/>
              <a:t>StackOverflow</a:t>
            </a:r>
            <a:r>
              <a:rPr lang="en-US" dirty="0"/>
              <a:t>: </a:t>
            </a:r>
            <a:r>
              <a:rPr lang="en-US" dirty="0" err="1"/>
              <a:t>jpenniman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02775-028E-4110-911D-0F3F14E1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4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F717-A5E3-4F99-9372-28F89B3D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6" y="61360"/>
            <a:ext cx="2694709" cy="1325563"/>
          </a:xfrm>
        </p:spPr>
        <p:txBody>
          <a:bodyPr/>
          <a:lstStyle/>
          <a:p>
            <a:r>
              <a:rPr lang="en-US" dirty="0"/>
              <a:t>Catalog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8EDA7-9721-4CE1-8D3A-CCDDE6D1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6CE396-4886-436A-AD0F-72D09B354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440584"/>
              </p:ext>
            </p:extLst>
          </p:nvPr>
        </p:nvGraphicFramePr>
        <p:xfrm>
          <a:off x="5242193" y="268143"/>
          <a:ext cx="6291714" cy="165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29171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id:long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ProductName:string</a:t>
                      </a:r>
                      <a:endParaRPr lang="en-US" dirty="0"/>
                    </a:p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addImage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ProductImage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sp>
        <p:nvSpPr>
          <p:cNvPr id="13" name="Hexagon 12">
            <a:extLst>
              <a:ext uri="{FF2B5EF4-FFF2-40B4-BE49-F238E27FC236}">
                <a16:creationId xmlns:a16="http://schemas.microsoft.com/office/drawing/2014/main" id="{8645FF2B-21D3-498C-950F-7272C4AB68AD}"/>
              </a:ext>
            </a:extLst>
          </p:cNvPr>
          <p:cNvSpPr/>
          <p:nvPr/>
        </p:nvSpPr>
        <p:spPr>
          <a:xfrm rot="16200000">
            <a:off x="1610149" y="1598274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Catalog-Service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918724F0-E705-425B-B2A9-91B0888C6B1B}"/>
              </a:ext>
            </a:extLst>
          </p:cNvPr>
          <p:cNvSpPr/>
          <p:nvPr/>
        </p:nvSpPr>
        <p:spPr>
          <a:xfrm>
            <a:off x="3512320" y="2689343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B3D51E-FE1B-4110-8556-AF93DCDE342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920826" y="2599052"/>
            <a:ext cx="584754" cy="408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14DD6B62-F62B-40F4-A80E-236EBB101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687747"/>
              </p:ext>
            </p:extLst>
          </p:nvPr>
        </p:nvGraphicFramePr>
        <p:xfrm>
          <a:off x="5242193" y="4087577"/>
          <a:ext cx="6291714" cy="138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29171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ProductImage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id:long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path:String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461A34-5096-4EAF-A6E9-1274B60D9B16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388050" y="1924223"/>
            <a:ext cx="0" cy="216335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6566F3-B09F-4887-BD54-435FDD02B2B5}"/>
              </a:ext>
            </a:extLst>
          </p:cNvPr>
          <p:cNvSpPr txBox="1"/>
          <p:nvPr/>
        </p:nvSpPr>
        <p:spPr>
          <a:xfrm>
            <a:off x="8462965" y="3658912"/>
            <a:ext cx="844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4B6F7E-C4A7-4E79-8B6A-C68FA9848DD0}"/>
              </a:ext>
            </a:extLst>
          </p:cNvPr>
          <p:cNvSpPr txBox="1"/>
          <p:nvPr/>
        </p:nvSpPr>
        <p:spPr>
          <a:xfrm>
            <a:off x="8011450" y="1979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EFC916-44F4-45C7-88FB-198E06238897}"/>
              </a:ext>
            </a:extLst>
          </p:cNvPr>
          <p:cNvSpPr txBox="1"/>
          <p:nvPr/>
        </p:nvSpPr>
        <p:spPr>
          <a:xfrm>
            <a:off x="7855532" y="365891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43ED08A3-B138-4301-B5DA-FA207667E63E}"/>
              </a:ext>
            </a:extLst>
          </p:cNvPr>
          <p:cNvSpPr/>
          <p:nvPr/>
        </p:nvSpPr>
        <p:spPr>
          <a:xfrm rot="16200000">
            <a:off x="489866" y="472184"/>
            <a:ext cx="566823" cy="50391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75F005-9EB5-4B3F-8824-7E811E207971}"/>
              </a:ext>
            </a:extLst>
          </p:cNvPr>
          <p:cNvGrpSpPr/>
          <p:nvPr/>
        </p:nvGrpSpPr>
        <p:grpSpPr>
          <a:xfrm>
            <a:off x="3676997" y="1193848"/>
            <a:ext cx="1239593" cy="425046"/>
            <a:chOff x="2941206" y="1507663"/>
            <a:chExt cx="1239593" cy="425046"/>
          </a:xfrm>
        </p:grpSpPr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39A18C97-EA2D-4CB8-B890-C0747D51234D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Product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Created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FCB2AC3-4661-476C-BB8B-9DCD3324180C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A2FA2C-E9CD-4E54-BC70-88F5A44FBC6A}"/>
              </a:ext>
            </a:extLst>
          </p:cNvPr>
          <p:cNvCxnSpPr>
            <a:stCxn id="13" idx="1"/>
            <a:endCxn id="40" idx="1"/>
          </p:cNvCxnSpPr>
          <p:nvPr/>
        </p:nvCxnSpPr>
        <p:spPr>
          <a:xfrm flipV="1">
            <a:off x="2920826" y="1406371"/>
            <a:ext cx="756171" cy="43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13193C-CB79-41A2-A985-DAB122E9A2A2}"/>
              </a:ext>
            </a:extLst>
          </p:cNvPr>
          <p:cNvGrpSpPr/>
          <p:nvPr/>
        </p:nvGrpSpPr>
        <p:grpSpPr>
          <a:xfrm>
            <a:off x="441640" y="3109966"/>
            <a:ext cx="1239593" cy="425046"/>
            <a:chOff x="2941206" y="1507663"/>
            <a:chExt cx="1239593" cy="425046"/>
          </a:xfrm>
        </p:grpSpPr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21CD055B-7B7D-4847-B890-2F4B632700DF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Product</a:t>
              </a:r>
            </a:p>
            <a:p>
              <a:pPr algn="r"/>
              <a:r>
                <a:rPr lang="en-US" sz="1400" dirty="0" err="1">
                  <a:solidFill>
                    <a:schemeClr val="bg1"/>
                  </a:solidFill>
                </a:rPr>
                <a:t>OutOfStock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556871-A32E-495A-AE47-A652E0BE4960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9365FE-86FE-4D82-98F4-EE4FF0FDE066}"/>
              </a:ext>
            </a:extLst>
          </p:cNvPr>
          <p:cNvCxnSpPr>
            <a:cxnSpLocks/>
            <a:stCxn id="37" idx="0"/>
            <a:endCxn id="13" idx="4"/>
          </p:cNvCxnSpPr>
          <p:nvPr/>
        </p:nvCxnSpPr>
        <p:spPr>
          <a:xfrm flipV="1">
            <a:off x="1061437" y="2599053"/>
            <a:ext cx="619797" cy="510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8DA64EE-935E-44CF-91A8-07DE1D2BBC16}"/>
              </a:ext>
            </a:extLst>
          </p:cNvPr>
          <p:cNvGrpSpPr/>
          <p:nvPr/>
        </p:nvGrpSpPr>
        <p:grpSpPr>
          <a:xfrm>
            <a:off x="3657703" y="1979583"/>
            <a:ext cx="1239593" cy="425046"/>
            <a:chOff x="2941206" y="1507663"/>
            <a:chExt cx="1239593" cy="425046"/>
          </a:xfrm>
        </p:grpSpPr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70022003-9C93-463B-9590-9F35833B1FDC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Product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Updated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A5406A5-1333-406A-B27A-5C5E3A144E46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5522952-AF3E-48F2-9A1E-294C36579DAD}"/>
              </a:ext>
            </a:extLst>
          </p:cNvPr>
          <p:cNvCxnSpPr>
            <a:cxnSpLocks/>
            <a:stCxn id="13" idx="1"/>
            <a:endCxn id="43" idx="1"/>
          </p:cNvCxnSpPr>
          <p:nvPr/>
        </p:nvCxnSpPr>
        <p:spPr>
          <a:xfrm>
            <a:off x="2920826" y="1837087"/>
            <a:ext cx="736877" cy="355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E99A7A5-0273-4AEC-B745-FCF83033D7AA}"/>
              </a:ext>
            </a:extLst>
          </p:cNvPr>
          <p:cNvGrpSpPr/>
          <p:nvPr/>
        </p:nvGrpSpPr>
        <p:grpSpPr>
          <a:xfrm>
            <a:off x="153480" y="1633714"/>
            <a:ext cx="1239593" cy="425046"/>
            <a:chOff x="2941206" y="1507663"/>
            <a:chExt cx="1239593" cy="425046"/>
          </a:xfrm>
        </p:grpSpPr>
        <p:sp>
          <p:nvSpPr>
            <p:cNvPr id="49" name="Flowchart: Alternate Process 48">
              <a:extLst>
                <a:ext uri="{FF2B5EF4-FFF2-40B4-BE49-F238E27FC236}">
                  <a16:creationId xmlns:a16="http://schemas.microsoft.com/office/drawing/2014/main" id="{A50F2163-773A-4827-9563-0B68B1E2C3AF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Product</a:t>
              </a:r>
            </a:p>
            <a:p>
              <a:pPr algn="r"/>
              <a:r>
                <a:rPr lang="en-US" sz="1400" dirty="0" err="1">
                  <a:solidFill>
                    <a:schemeClr val="bg1"/>
                  </a:solidFill>
                </a:rPr>
                <a:t>InStock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89009DC-FB9A-4398-9EA3-55269CDDDB72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4D1DE56-EBBD-4288-AEAC-2A068632F87A}"/>
              </a:ext>
            </a:extLst>
          </p:cNvPr>
          <p:cNvCxnSpPr>
            <a:cxnSpLocks/>
            <a:stCxn id="49" idx="2"/>
            <a:endCxn id="13" idx="4"/>
          </p:cNvCxnSpPr>
          <p:nvPr/>
        </p:nvCxnSpPr>
        <p:spPr>
          <a:xfrm>
            <a:off x="773277" y="2058760"/>
            <a:ext cx="907957" cy="540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B586B238-265A-4A50-846E-D636D2211313}"/>
              </a:ext>
            </a:extLst>
          </p:cNvPr>
          <p:cNvSpPr/>
          <p:nvPr/>
        </p:nvSpPr>
        <p:spPr>
          <a:xfrm>
            <a:off x="616853" y="3949050"/>
            <a:ext cx="3960251" cy="2527700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Catalog Domain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282E3184-8E3B-4D69-BFD9-8009AC55EC32}"/>
              </a:ext>
            </a:extLst>
          </p:cNvPr>
          <p:cNvSpPr/>
          <p:nvPr/>
        </p:nvSpPr>
        <p:spPr>
          <a:xfrm>
            <a:off x="883544" y="4608408"/>
            <a:ext cx="1648410" cy="5847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95F95B33-3C39-4B83-8E69-FA15B8B3A6BF}"/>
              </a:ext>
            </a:extLst>
          </p:cNvPr>
          <p:cNvSpPr/>
          <p:nvPr/>
        </p:nvSpPr>
        <p:spPr>
          <a:xfrm>
            <a:off x="3031142" y="4608408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FEAD861-412D-48B5-89C8-5189CE24E4DE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2531954" y="4900767"/>
            <a:ext cx="4991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19C09BAE-7B05-4F33-9C9D-E53898EBD38E}"/>
              </a:ext>
            </a:extLst>
          </p:cNvPr>
          <p:cNvSpPr/>
          <p:nvPr/>
        </p:nvSpPr>
        <p:spPr>
          <a:xfrm>
            <a:off x="883544" y="5670972"/>
            <a:ext cx="1648410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ProductImages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386047F-C24D-4739-814B-6E828EB59E30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1707749" y="5193126"/>
            <a:ext cx="0" cy="477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22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112A-1F29-448A-80AE-91B2ED47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3C825-74BF-42FE-A137-4B3BC94A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source of truth for the Product table—it owns Products.</a:t>
            </a:r>
          </a:p>
          <a:p>
            <a:r>
              <a:rPr lang="en-US" dirty="0"/>
              <a:t>When a Product is Created, a </a:t>
            </a:r>
            <a:r>
              <a:rPr lang="en-US" dirty="0" err="1"/>
              <a:t>ProductCreated</a:t>
            </a:r>
            <a:r>
              <a:rPr lang="en-US" dirty="0"/>
              <a:t> event should be published to the Event Bus</a:t>
            </a:r>
          </a:p>
          <a:p>
            <a:r>
              <a:rPr lang="en-US" dirty="0"/>
              <a:t>When a Product is Updated, a </a:t>
            </a:r>
            <a:r>
              <a:rPr lang="en-US" dirty="0" err="1"/>
              <a:t>ProductUpdated</a:t>
            </a:r>
            <a:r>
              <a:rPr lang="en-US" dirty="0"/>
              <a:t> event should be published to the Event Bus</a:t>
            </a:r>
          </a:p>
          <a:p>
            <a:r>
              <a:rPr lang="en-US" dirty="0"/>
              <a:t>Receive a </a:t>
            </a:r>
            <a:r>
              <a:rPr lang="en-US" dirty="0" err="1"/>
              <a:t>ProductOutOfStock</a:t>
            </a:r>
            <a:r>
              <a:rPr lang="en-US" dirty="0"/>
              <a:t> event and updated the </a:t>
            </a:r>
            <a:r>
              <a:rPr lang="en-US" dirty="0" err="1"/>
              <a:t>InStock</a:t>
            </a:r>
            <a:r>
              <a:rPr lang="en-US" dirty="0"/>
              <a:t> flag on the product</a:t>
            </a:r>
          </a:p>
          <a:p>
            <a:r>
              <a:rPr lang="en-US" dirty="0"/>
              <a:t>Receive a </a:t>
            </a:r>
            <a:r>
              <a:rPr lang="en-US" dirty="0" err="1"/>
              <a:t>ProductInStock</a:t>
            </a:r>
            <a:r>
              <a:rPr lang="en-US" dirty="0"/>
              <a:t> event and updated the </a:t>
            </a:r>
            <a:r>
              <a:rPr lang="en-US" dirty="0" err="1"/>
              <a:t>InStock</a:t>
            </a:r>
            <a:r>
              <a:rPr lang="en-US" dirty="0"/>
              <a:t> flag on the product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75C2A-1D15-441D-AF86-2DB36CC1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62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F717-A5E3-4F99-9372-28F89B3D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6" y="61360"/>
            <a:ext cx="2694709" cy="1325563"/>
          </a:xfrm>
        </p:spPr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8EDA7-9721-4CE1-8D3A-CCDDE6D1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6CE396-4886-436A-AD0F-72D09B354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110340"/>
              </p:ext>
            </p:extLst>
          </p:nvPr>
        </p:nvGraphicFramePr>
        <p:xfrm>
          <a:off x="5242193" y="268143"/>
          <a:ext cx="6291714" cy="165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29171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id:long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productName:string</a:t>
                      </a:r>
                      <a:endParaRPr lang="en-US" dirty="0"/>
                    </a:p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addSupplier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PackingSlipDetails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sp>
        <p:nvSpPr>
          <p:cNvPr id="13" name="Hexagon 12">
            <a:extLst>
              <a:ext uri="{FF2B5EF4-FFF2-40B4-BE49-F238E27FC236}">
                <a16:creationId xmlns:a16="http://schemas.microsoft.com/office/drawing/2014/main" id="{8645FF2B-21D3-498C-950F-7272C4AB68AD}"/>
              </a:ext>
            </a:extLst>
          </p:cNvPr>
          <p:cNvSpPr/>
          <p:nvPr/>
        </p:nvSpPr>
        <p:spPr>
          <a:xfrm rot="16200000">
            <a:off x="1610149" y="1598274"/>
            <a:ext cx="1381761" cy="1239592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Inventory-Service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918724F0-E705-425B-B2A9-91B0888C6B1B}"/>
              </a:ext>
            </a:extLst>
          </p:cNvPr>
          <p:cNvSpPr/>
          <p:nvPr/>
        </p:nvSpPr>
        <p:spPr>
          <a:xfrm>
            <a:off x="3512320" y="2689343"/>
            <a:ext cx="1064784" cy="10287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Store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B3D51E-FE1B-4110-8556-AF93DCDE342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920826" y="2599052"/>
            <a:ext cx="584754" cy="408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14DD6B62-F62B-40F4-A80E-236EBB101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571839"/>
              </p:ext>
            </p:extLst>
          </p:nvPr>
        </p:nvGraphicFramePr>
        <p:xfrm>
          <a:off x="5242193" y="4087577"/>
          <a:ext cx="6291714" cy="165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291714">
                  <a:extLst>
                    <a:ext uri="{9D8B030D-6E8A-4147-A177-3AD203B41FA5}">
                      <a16:colId xmlns:a16="http://schemas.microsoft.com/office/drawing/2014/main" val="136804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id:long</a:t>
                      </a:r>
                      <a:r>
                        <a:rPr lang="en-US" dirty="0"/>
                        <a:t> {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supplierName:string</a:t>
                      </a:r>
                      <a:endParaRPr lang="en-US" dirty="0"/>
                    </a:p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1988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461A34-5096-4EAF-A6E9-1274B60D9B16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8388050" y="1924223"/>
            <a:ext cx="0" cy="216335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6566F3-B09F-4887-BD54-435FDD02B2B5}"/>
              </a:ext>
            </a:extLst>
          </p:cNvPr>
          <p:cNvSpPr txBox="1"/>
          <p:nvPr/>
        </p:nvSpPr>
        <p:spPr>
          <a:xfrm>
            <a:off x="8462965" y="365891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supplier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4B6F7E-C4A7-4E79-8B6A-C68FA9848DD0}"/>
              </a:ext>
            </a:extLst>
          </p:cNvPr>
          <p:cNvSpPr txBox="1"/>
          <p:nvPr/>
        </p:nvSpPr>
        <p:spPr>
          <a:xfrm>
            <a:off x="7708256" y="198355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EFC916-44F4-45C7-88FB-198E06238897}"/>
              </a:ext>
            </a:extLst>
          </p:cNvPr>
          <p:cNvSpPr txBox="1"/>
          <p:nvPr/>
        </p:nvSpPr>
        <p:spPr>
          <a:xfrm>
            <a:off x="7855532" y="3658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43ED08A3-B138-4301-B5DA-FA207667E63E}"/>
              </a:ext>
            </a:extLst>
          </p:cNvPr>
          <p:cNvSpPr/>
          <p:nvPr/>
        </p:nvSpPr>
        <p:spPr>
          <a:xfrm rot="16200000">
            <a:off x="489866" y="472184"/>
            <a:ext cx="566823" cy="503917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75F005-9EB5-4B3F-8824-7E811E207971}"/>
              </a:ext>
            </a:extLst>
          </p:cNvPr>
          <p:cNvGrpSpPr/>
          <p:nvPr/>
        </p:nvGrpSpPr>
        <p:grpSpPr>
          <a:xfrm>
            <a:off x="3676997" y="1193848"/>
            <a:ext cx="1239593" cy="425046"/>
            <a:chOff x="2941206" y="1507663"/>
            <a:chExt cx="1239593" cy="425046"/>
          </a:xfrm>
        </p:grpSpPr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39A18C97-EA2D-4CB8-B890-C0747D51234D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Product</a:t>
              </a:r>
            </a:p>
            <a:p>
              <a:pPr algn="r"/>
              <a:r>
                <a:rPr lang="en-US" sz="1400" dirty="0" err="1">
                  <a:solidFill>
                    <a:schemeClr val="bg1"/>
                  </a:solidFill>
                </a:rPr>
                <a:t>OutOfStock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FCB2AC3-4661-476C-BB8B-9DCD3324180C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A2FA2C-E9CD-4E54-BC70-88F5A44FBC6A}"/>
              </a:ext>
            </a:extLst>
          </p:cNvPr>
          <p:cNvCxnSpPr>
            <a:stCxn id="13" idx="1"/>
            <a:endCxn id="40" idx="1"/>
          </p:cNvCxnSpPr>
          <p:nvPr/>
        </p:nvCxnSpPr>
        <p:spPr>
          <a:xfrm flipV="1">
            <a:off x="2920826" y="1406371"/>
            <a:ext cx="756171" cy="43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13193C-CB79-41A2-A985-DAB122E9A2A2}"/>
              </a:ext>
            </a:extLst>
          </p:cNvPr>
          <p:cNvGrpSpPr/>
          <p:nvPr/>
        </p:nvGrpSpPr>
        <p:grpSpPr>
          <a:xfrm>
            <a:off x="441640" y="3109966"/>
            <a:ext cx="1239593" cy="425046"/>
            <a:chOff x="2941206" y="1507663"/>
            <a:chExt cx="1239593" cy="425046"/>
          </a:xfrm>
        </p:grpSpPr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21CD055B-7B7D-4847-B890-2F4B632700DF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Product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Created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556871-A32E-495A-AE47-A652E0BE4960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9365FE-86FE-4D82-98F4-EE4FF0FDE066}"/>
              </a:ext>
            </a:extLst>
          </p:cNvPr>
          <p:cNvCxnSpPr>
            <a:cxnSpLocks/>
            <a:stCxn id="37" idx="0"/>
            <a:endCxn id="13" idx="4"/>
          </p:cNvCxnSpPr>
          <p:nvPr/>
        </p:nvCxnSpPr>
        <p:spPr>
          <a:xfrm flipV="1">
            <a:off x="1061437" y="2599053"/>
            <a:ext cx="619797" cy="510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52CCA8-8F60-4EC4-85C8-89872F1A52CD}"/>
              </a:ext>
            </a:extLst>
          </p:cNvPr>
          <p:cNvGrpSpPr/>
          <p:nvPr/>
        </p:nvGrpSpPr>
        <p:grpSpPr>
          <a:xfrm>
            <a:off x="3676997" y="1952705"/>
            <a:ext cx="1239593" cy="425046"/>
            <a:chOff x="2941206" y="1507663"/>
            <a:chExt cx="1239593" cy="425046"/>
          </a:xfrm>
        </p:grpSpPr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1CFC1E25-7A9D-458F-9C2E-AFEFB6795F85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Product</a:t>
              </a:r>
            </a:p>
            <a:p>
              <a:pPr algn="r"/>
              <a:r>
                <a:rPr lang="en-US" sz="1400" dirty="0" err="1">
                  <a:solidFill>
                    <a:schemeClr val="bg1"/>
                  </a:solidFill>
                </a:rPr>
                <a:t>InOfStock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2856066-2B79-4B09-A70F-EBCACF23C558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75C6E4F-2221-4BAE-AB93-8A901EDD736E}"/>
              </a:ext>
            </a:extLst>
          </p:cNvPr>
          <p:cNvCxnSpPr>
            <a:cxnSpLocks/>
            <a:stCxn id="13" idx="1"/>
            <a:endCxn id="43" idx="1"/>
          </p:cNvCxnSpPr>
          <p:nvPr/>
        </p:nvCxnSpPr>
        <p:spPr>
          <a:xfrm>
            <a:off x="2920826" y="1837087"/>
            <a:ext cx="756171" cy="328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723A4B7-221F-4230-8D0D-B826EAC612FD}"/>
              </a:ext>
            </a:extLst>
          </p:cNvPr>
          <p:cNvGrpSpPr/>
          <p:nvPr/>
        </p:nvGrpSpPr>
        <p:grpSpPr>
          <a:xfrm>
            <a:off x="210050" y="1780465"/>
            <a:ext cx="1239593" cy="425046"/>
            <a:chOff x="2941206" y="1507663"/>
            <a:chExt cx="1239593" cy="425046"/>
          </a:xfrm>
        </p:grpSpPr>
        <p:sp>
          <p:nvSpPr>
            <p:cNvPr id="49" name="Flowchart: Alternate Process 48">
              <a:extLst>
                <a:ext uri="{FF2B5EF4-FFF2-40B4-BE49-F238E27FC236}">
                  <a16:creationId xmlns:a16="http://schemas.microsoft.com/office/drawing/2014/main" id="{0C61EC1C-92FB-4251-A97E-FF0242C2ACF2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Product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Updated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D9F76AF-23E2-47B5-95A0-7AD2E8A37174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E308B25-3B65-44F9-9A73-B0104ED6EBF4}"/>
              </a:ext>
            </a:extLst>
          </p:cNvPr>
          <p:cNvCxnSpPr>
            <a:cxnSpLocks/>
            <a:stCxn id="49" idx="2"/>
            <a:endCxn id="13" idx="4"/>
          </p:cNvCxnSpPr>
          <p:nvPr/>
        </p:nvCxnSpPr>
        <p:spPr>
          <a:xfrm>
            <a:off x="829847" y="2205511"/>
            <a:ext cx="851387" cy="393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A2711B45-CF6C-4E9F-8FDC-FAA7661C9109}"/>
              </a:ext>
            </a:extLst>
          </p:cNvPr>
          <p:cNvSpPr/>
          <p:nvPr/>
        </p:nvSpPr>
        <p:spPr>
          <a:xfrm>
            <a:off x="588915" y="4480128"/>
            <a:ext cx="3906798" cy="1516318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Inventory Domain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FE73DABE-14AB-4B83-AFCE-2857C8DEC5D8}"/>
              </a:ext>
            </a:extLst>
          </p:cNvPr>
          <p:cNvSpPr/>
          <p:nvPr/>
        </p:nvSpPr>
        <p:spPr>
          <a:xfrm>
            <a:off x="3001819" y="5166817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6927CBA-FB04-4796-901F-23967023CB47}"/>
              </a:ext>
            </a:extLst>
          </p:cNvPr>
          <p:cNvCxnSpPr>
            <a:cxnSpLocks/>
            <a:stCxn id="55" idx="3"/>
            <a:endCxn id="53" idx="1"/>
          </p:cNvCxnSpPr>
          <p:nvPr/>
        </p:nvCxnSpPr>
        <p:spPr>
          <a:xfrm>
            <a:off x="2361345" y="5459176"/>
            <a:ext cx="6404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D383B05F-29C2-47A1-B852-882658A8C898}"/>
              </a:ext>
            </a:extLst>
          </p:cNvPr>
          <p:cNvSpPr/>
          <p:nvPr/>
        </p:nvSpPr>
        <p:spPr>
          <a:xfrm>
            <a:off x="912612" y="5166817"/>
            <a:ext cx="1448733" cy="5847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E678AE-4D3C-4963-8F86-326DAF4BEEA0}"/>
              </a:ext>
            </a:extLst>
          </p:cNvPr>
          <p:cNvSpPr txBox="1"/>
          <p:nvPr/>
        </p:nvSpPr>
        <p:spPr>
          <a:xfrm>
            <a:off x="8467461" y="1972059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74D81F0-ABB3-4E9A-9803-2E31783F191B}"/>
              </a:ext>
            </a:extLst>
          </p:cNvPr>
          <p:cNvGrpSpPr/>
          <p:nvPr/>
        </p:nvGrpSpPr>
        <p:grpSpPr>
          <a:xfrm>
            <a:off x="1813240" y="3655594"/>
            <a:ext cx="1239593" cy="425046"/>
            <a:chOff x="2941206" y="1507663"/>
            <a:chExt cx="1239593" cy="425046"/>
          </a:xfrm>
        </p:grpSpPr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9A98BF0F-46EC-4D22-82E6-3271E281533E}"/>
                </a:ext>
              </a:extLst>
            </p:cNvPr>
            <p:cNvSpPr/>
            <p:nvPr/>
          </p:nvSpPr>
          <p:spPr>
            <a:xfrm>
              <a:off x="2941206" y="1507663"/>
              <a:ext cx="1239593" cy="425046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err="1">
                  <a:solidFill>
                    <a:schemeClr val="bg1"/>
                  </a:solidFill>
                </a:rPr>
                <a:t>OrderPlaced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FEC396A-9E07-463F-AE68-E4CE52C74B8B}"/>
                </a:ext>
              </a:extLst>
            </p:cNvPr>
            <p:cNvCxnSpPr/>
            <p:nvPr/>
          </p:nvCxnSpPr>
          <p:spPr>
            <a:xfrm>
              <a:off x="3088481" y="1507663"/>
              <a:ext cx="0" cy="42504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9FAE6C4-11F7-41D9-AD41-5A47BC0582B4}"/>
              </a:ext>
            </a:extLst>
          </p:cNvPr>
          <p:cNvCxnSpPr>
            <a:cxnSpLocks/>
            <a:stCxn id="57" idx="0"/>
            <a:endCxn id="13" idx="3"/>
          </p:cNvCxnSpPr>
          <p:nvPr/>
        </p:nvCxnSpPr>
        <p:spPr>
          <a:xfrm flipH="1" flipV="1">
            <a:off x="2301030" y="2908951"/>
            <a:ext cx="132007" cy="746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422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112A-1F29-448A-80AE-91B2ED47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3C825-74BF-42FE-A137-4B3BC94A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 an </a:t>
            </a:r>
            <a:r>
              <a:rPr lang="en-US" dirty="0" err="1"/>
              <a:t>OrderPlaced</a:t>
            </a:r>
            <a:r>
              <a:rPr lang="en-US" dirty="0"/>
              <a:t> event and decrease </a:t>
            </a:r>
            <a:r>
              <a:rPr lang="en-US" dirty="0" err="1"/>
              <a:t>UnitsInStock</a:t>
            </a:r>
            <a:r>
              <a:rPr lang="en-US" dirty="0"/>
              <a:t> appropriately</a:t>
            </a:r>
          </a:p>
          <a:p>
            <a:r>
              <a:rPr lang="en-US" dirty="0"/>
              <a:t>Receive a </a:t>
            </a:r>
            <a:r>
              <a:rPr lang="en-US" dirty="0" err="1"/>
              <a:t>ProductCreated</a:t>
            </a:r>
            <a:r>
              <a:rPr lang="en-US" dirty="0"/>
              <a:t> event and add the product to its table</a:t>
            </a:r>
          </a:p>
          <a:p>
            <a:r>
              <a:rPr lang="en-US" dirty="0"/>
              <a:t>Receive a </a:t>
            </a:r>
            <a:r>
              <a:rPr lang="en-US" dirty="0" err="1"/>
              <a:t>ProductUpdated</a:t>
            </a:r>
            <a:r>
              <a:rPr lang="en-US" dirty="0"/>
              <a:t> event and update the product information in its table</a:t>
            </a:r>
          </a:p>
          <a:p>
            <a:r>
              <a:rPr lang="en-US" dirty="0"/>
              <a:t>When </a:t>
            </a:r>
            <a:r>
              <a:rPr lang="en-US" dirty="0" err="1"/>
              <a:t>UnitsInStock</a:t>
            </a:r>
            <a:r>
              <a:rPr lang="en-US" dirty="0"/>
              <a:t> updated to 0,  a </a:t>
            </a:r>
            <a:r>
              <a:rPr lang="en-US" dirty="0" err="1"/>
              <a:t>ProductOutOfStock</a:t>
            </a:r>
            <a:r>
              <a:rPr lang="en-US" dirty="0"/>
              <a:t> event should be published to the event bus</a:t>
            </a:r>
          </a:p>
          <a:p>
            <a:r>
              <a:rPr lang="en-US" dirty="0"/>
              <a:t>When </a:t>
            </a:r>
            <a:r>
              <a:rPr lang="en-US" dirty="0" err="1"/>
              <a:t>UnitsInStock</a:t>
            </a:r>
            <a:r>
              <a:rPr lang="en-US" dirty="0"/>
              <a:t> is update from 0 to a number &gt; 0, a </a:t>
            </a:r>
            <a:r>
              <a:rPr lang="en-US" dirty="0" err="1"/>
              <a:t>ProductInStock</a:t>
            </a:r>
            <a:r>
              <a:rPr lang="en-US" dirty="0"/>
              <a:t> event should be published to the event bus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75C2A-1D15-441D-AF86-2DB36CC1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42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1DC19-7301-4A76-B7B6-014CEED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214E-977A-482D-A3DE-7361432E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A1-E29D-4CBB-84B3-17CEEDE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4025-A36F-48DD-BB09-6D3DC7AA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Milestone – Shameless plug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625E-7EA0-42C6-B0A3-B482F474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Consultancy founded in 2009</a:t>
            </a:r>
          </a:p>
          <a:p>
            <a:r>
              <a:rPr lang="en-US" dirty="0"/>
              <a:t>Application development – Enterprise, Mobile, Web</a:t>
            </a:r>
          </a:p>
          <a:p>
            <a:r>
              <a:rPr lang="en-US" dirty="0"/>
              <a:t>Cloud consulting and management</a:t>
            </a:r>
          </a:p>
          <a:p>
            <a:r>
              <a:rPr lang="en-US" dirty="0"/>
              <a:t>Architecture analysis</a:t>
            </a:r>
          </a:p>
          <a:p>
            <a:endParaRPr lang="en-US" dirty="0"/>
          </a:p>
          <a:p>
            <a:r>
              <a:rPr lang="en-US" dirty="0"/>
              <a:t>Web: https://www.milestonetg.com</a:t>
            </a:r>
          </a:p>
          <a:p>
            <a:r>
              <a:rPr lang="en-US" dirty="0"/>
              <a:t>Twitter: @</a:t>
            </a:r>
            <a:r>
              <a:rPr lang="en-US" dirty="0" err="1"/>
              <a:t>milestonetg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/>
              <a:t>milestonetg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1988-2F70-45D2-AC3F-DC0F8B5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6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239F89-1300-43D0-9C48-5062A1FE1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0C0824-D6A1-48EB-9296-F6A5A7EAF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0AAAD-017C-4120-A6CB-BDF96673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2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63E5-5855-46DA-8044-2976C2EC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Our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1935-FAA6-4A73-896A-850515E61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3843"/>
            <a:ext cx="5181600" cy="165879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Northwind Traders</a:t>
            </a:r>
          </a:p>
          <a:p>
            <a:r>
              <a:rPr lang="en-US" dirty="0"/>
              <a:t>Provide organic grocery goods to restaurants and markets</a:t>
            </a:r>
          </a:p>
        </p:txBody>
      </p:sp>
      <p:pic>
        <p:nvPicPr>
          <p:cNvPr id="5" name="Picture 4" descr="A close up of a tower&#10;&#10;Description automatically generated">
            <a:extLst>
              <a:ext uri="{FF2B5EF4-FFF2-40B4-BE49-F238E27FC236}">
                <a16:creationId xmlns:a16="http://schemas.microsoft.com/office/drawing/2014/main" id="{5CBEBFF7-42A5-4E91-B1AA-9B0D9BEDC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585" y="1825625"/>
            <a:ext cx="1686143" cy="43513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ACA6A-C300-4A6C-989C-3CC89B0A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45DE137-1981-4A6E-942B-1AACE174637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12DB24D-0C27-4AC0-8D77-5818227AE53A}"/>
              </a:ext>
            </a:extLst>
          </p:cNvPr>
          <p:cNvSpPr txBox="1">
            <a:spLocks/>
          </p:cNvSpPr>
          <p:nvPr/>
        </p:nvSpPr>
        <p:spPr>
          <a:xfrm>
            <a:off x="838200" y="30576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Task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25B54D-78DC-4974-9DEB-F7474ACFE158}"/>
              </a:ext>
            </a:extLst>
          </p:cNvPr>
          <p:cNvSpPr txBox="1">
            <a:spLocks/>
          </p:cNvSpPr>
          <p:nvPr/>
        </p:nvSpPr>
        <p:spPr>
          <a:xfrm>
            <a:off x="838199" y="4144096"/>
            <a:ext cx="8825346" cy="1658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 their next-generation Sales Order System</a:t>
            </a:r>
          </a:p>
          <a:p>
            <a:r>
              <a:rPr lang="en-US" dirty="0"/>
              <a:t>Data has been migrated from the legacy system to a set of MySQL databases by the data team.</a:t>
            </a:r>
          </a:p>
        </p:txBody>
      </p:sp>
    </p:spTree>
    <p:extLst>
      <p:ext uri="{BB962C8B-B14F-4D97-AF65-F5344CB8AC3E}">
        <p14:creationId xmlns:p14="http://schemas.microsoft.com/office/powerpoint/2010/main" val="304830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6803-B57A-4BB4-998F-048B66C1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892"/>
          </a:xfrm>
        </p:spPr>
        <p:txBody>
          <a:bodyPr/>
          <a:lstStyle/>
          <a:p>
            <a:r>
              <a:rPr lang="en-US" dirty="0"/>
              <a:t>Business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8C91A-5C11-4DBD-B6DE-1EE633B4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6</a:t>
            </a:fld>
            <a:endParaRPr lang="en-US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AE9F3195-D996-4777-89C5-1AE60FD76938}"/>
              </a:ext>
            </a:extLst>
          </p:cNvPr>
          <p:cNvSpPr/>
          <p:nvPr/>
        </p:nvSpPr>
        <p:spPr>
          <a:xfrm>
            <a:off x="1761868" y="1696867"/>
            <a:ext cx="1812324" cy="101956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  <a:p>
            <a:pPr algn="ctr"/>
            <a:r>
              <a:rPr lang="en-US" dirty="0"/>
              <a:t>Places an Order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21DAE33-7295-415A-8E84-1F177B2E17A5}"/>
              </a:ext>
            </a:extLst>
          </p:cNvPr>
          <p:cNvSpPr/>
          <p:nvPr/>
        </p:nvSpPr>
        <p:spPr>
          <a:xfrm>
            <a:off x="3406344" y="3400295"/>
            <a:ext cx="1812324" cy="10195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is</a:t>
            </a:r>
          </a:p>
          <a:p>
            <a:pPr algn="ctr"/>
            <a:r>
              <a:rPr lang="en-US" dirty="0"/>
              <a:t>Fulfilled in the Warehouse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ABDC0384-A9B5-415D-86C3-E5F6B17FC78C}"/>
              </a:ext>
            </a:extLst>
          </p:cNvPr>
          <p:cNvSpPr/>
          <p:nvPr/>
        </p:nvSpPr>
        <p:spPr>
          <a:xfrm>
            <a:off x="5202192" y="5253809"/>
            <a:ext cx="1812324" cy="10195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Freight is calculated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CC1C1D5-2288-42D3-9C75-3A371F0FC95E}"/>
              </a:ext>
            </a:extLst>
          </p:cNvPr>
          <p:cNvSpPr/>
          <p:nvPr/>
        </p:nvSpPr>
        <p:spPr>
          <a:xfrm>
            <a:off x="6734434" y="198358"/>
            <a:ext cx="1812324" cy="101956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is invoiced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F7991BD-3AA7-4013-AB10-D7BD0E9FF497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2440364" y="2944094"/>
            <a:ext cx="1193647" cy="738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FA9CBA1-5711-4B07-8BE6-FACB49E0037F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4085482" y="4646879"/>
            <a:ext cx="1343734" cy="8896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7ADBF42E-3739-486C-9FE9-A8F41A10D3D7}"/>
              </a:ext>
            </a:extLst>
          </p:cNvPr>
          <p:cNvSpPr/>
          <p:nvPr/>
        </p:nvSpPr>
        <p:spPr>
          <a:xfrm>
            <a:off x="6734433" y="1727697"/>
            <a:ext cx="1812324" cy="10195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is updated with shipping info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0FD7A86-D94A-4A48-9CAC-2D92CCCF5832}"/>
              </a:ext>
            </a:extLst>
          </p:cNvPr>
          <p:cNvCxnSpPr>
            <a:cxnSpLocks/>
            <a:stCxn id="7" idx="0"/>
            <a:endCxn id="21" idx="1"/>
          </p:cNvCxnSpPr>
          <p:nvPr/>
        </p:nvCxnSpPr>
        <p:spPr>
          <a:xfrm rot="5400000" flipH="1" flipV="1">
            <a:off x="4913227" y="3432604"/>
            <a:ext cx="3016332" cy="626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D5EEB5-E8F8-48CA-A056-96D250EE4BD0}"/>
              </a:ext>
            </a:extLst>
          </p:cNvPr>
          <p:cNvCxnSpPr/>
          <p:nvPr/>
        </p:nvCxnSpPr>
        <p:spPr>
          <a:xfrm>
            <a:off x="708454" y="3122141"/>
            <a:ext cx="1064534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FFE05F-B947-48B2-88D3-2E7EFCBCBF82}"/>
              </a:ext>
            </a:extLst>
          </p:cNvPr>
          <p:cNvCxnSpPr/>
          <p:nvPr/>
        </p:nvCxnSpPr>
        <p:spPr>
          <a:xfrm>
            <a:off x="708454" y="4773827"/>
            <a:ext cx="1064534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5277295-4075-4845-9C99-7867DC9204C1}"/>
              </a:ext>
            </a:extLst>
          </p:cNvPr>
          <p:cNvSpPr/>
          <p:nvPr/>
        </p:nvSpPr>
        <p:spPr>
          <a:xfrm rot="16200000">
            <a:off x="39739" y="3797035"/>
            <a:ext cx="1647567" cy="31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487572-D3EC-4BC8-AC48-2B2B20D33705}"/>
              </a:ext>
            </a:extLst>
          </p:cNvPr>
          <p:cNvSpPr/>
          <p:nvPr/>
        </p:nvSpPr>
        <p:spPr>
          <a:xfrm rot="16200000">
            <a:off x="40160" y="2154617"/>
            <a:ext cx="1647567" cy="31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C7C6-B403-46AE-A8C2-4940FA4FDECA}"/>
              </a:ext>
            </a:extLst>
          </p:cNvPr>
          <p:cNvSpPr/>
          <p:nvPr/>
        </p:nvSpPr>
        <p:spPr>
          <a:xfrm rot="16200000">
            <a:off x="39739" y="5444602"/>
            <a:ext cx="1647567" cy="31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4C3E6C-CC9B-480C-9863-BDE8CFF034E6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7640595" y="1217918"/>
            <a:ext cx="1" cy="50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13A1268B-FC1E-4115-8F5D-994F2D60184A}"/>
              </a:ext>
            </a:extLst>
          </p:cNvPr>
          <p:cNvSpPr/>
          <p:nvPr/>
        </p:nvSpPr>
        <p:spPr>
          <a:xfrm>
            <a:off x="7904200" y="5253809"/>
            <a:ext cx="1812324" cy="10195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Fulfillments</a:t>
            </a:r>
          </a:p>
          <a:p>
            <a:pPr algn="ctr"/>
            <a:r>
              <a:rPr lang="en-US" dirty="0"/>
              <a:t>Are Shipped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DE142D-D963-4931-A3CA-A9D00E506AEF}"/>
              </a:ext>
            </a:extLst>
          </p:cNvPr>
          <p:cNvCxnSpPr>
            <a:stCxn id="7" idx="3"/>
            <a:endCxn id="50" idx="1"/>
          </p:cNvCxnSpPr>
          <p:nvPr/>
        </p:nvCxnSpPr>
        <p:spPr>
          <a:xfrm>
            <a:off x="7014516" y="5763589"/>
            <a:ext cx="889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4CCA3ECC-465F-4E78-86F9-B6B684509372}"/>
              </a:ext>
            </a:extLst>
          </p:cNvPr>
          <p:cNvSpPr/>
          <p:nvPr/>
        </p:nvSpPr>
        <p:spPr>
          <a:xfrm>
            <a:off x="9523970" y="1744235"/>
            <a:ext cx="1812324" cy="10195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status is updated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60DE103-0C0C-4DF3-AACD-3FC7A2EBD03A}"/>
              </a:ext>
            </a:extLst>
          </p:cNvPr>
          <p:cNvCxnSpPr>
            <a:stCxn id="50" idx="3"/>
            <a:endCxn id="57" idx="1"/>
          </p:cNvCxnSpPr>
          <p:nvPr/>
        </p:nvCxnSpPr>
        <p:spPr>
          <a:xfrm flipH="1" flipV="1">
            <a:off x="9523970" y="2254015"/>
            <a:ext cx="192554" cy="3509574"/>
          </a:xfrm>
          <a:prstGeom prst="bentConnector5">
            <a:avLst>
              <a:gd name="adj1" fmla="val -118720"/>
              <a:gd name="adj2" fmla="val 50000"/>
              <a:gd name="adj3" fmla="val 329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8353327-7B6A-49A6-AB16-5F11B88CF738}"/>
              </a:ext>
            </a:extLst>
          </p:cNvPr>
          <p:cNvCxnSpPr/>
          <p:nvPr/>
        </p:nvCxnSpPr>
        <p:spPr>
          <a:xfrm>
            <a:off x="699186" y="1481784"/>
            <a:ext cx="1064534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94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4025-A36F-48DD-BB09-6D3DC7AA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Solution Approach…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625E-7EA0-42C6-B0A3-B482F474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Microservices Architecture</a:t>
            </a:r>
          </a:p>
          <a:p>
            <a:r>
              <a:rPr lang="en-US" dirty="0" err="1"/>
              <a:t>ReST-ful</a:t>
            </a:r>
            <a:r>
              <a:rPr lang="en-US" dirty="0"/>
              <a:t> JSON over HTTP APIs for synchronous communication </a:t>
            </a:r>
          </a:p>
          <a:p>
            <a:r>
              <a:rPr lang="en-US" dirty="0"/>
              <a:t>Event Bus for asynchronous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1988-2F70-45D2-AC3F-DC0F8B5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7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DAEE-4332-46C6-B280-A9D76BD7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 - Infrastructure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23241-56CF-4D8D-94E8-355E0A938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9105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Datastore = MySQL</a:t>
            </a:r>
          </a:p>
          <a:p>
            <a:pPr lvl="1"/>
            <a:r>
              <a:rPr lang="en-US" dirty="0"/>
              <a:t>Every microservice will get it’s own database, but each database will be created in the same MySQL server instance locally to conserve developer workstation resources.</a:t>
            </a:r>
          </a:p>
          <a:p>
            <a:pPr lvl="1"/>
            <a:r>
              <a:rPr lang="en-US" dirty="0"/>
              <a:t>Deployed using Docker for ease of spin-up, tear-down, rebuilds, etc.</a:t>
            </a:r>
          </a:p>
          <a:p>
            <a:r>
              <a:rPr lang="en-US" dirty="0"/>
              <a:t>Event Bus = RabbitMQ</a:t>
            </a:r>
          </a:p>
          <a:p>
            <a:pPr lvl="1"/>
            <a:r>
              <a:rPr lang="en-US" dirty="0"/>
              <a:t>Deployed using Docker for ease of spin-up, tear-down, rebuilds, etc.</a:t>
            </a:r>
          </a:p>
          <a:p>
            <a:r>
              <a:rPr lang="en-US" dirty="0"/>
              <a:t>Logging and Metrics = Splunk</a:t>
            </a:r>
          </a:p>
          <a:p>
            <a:pPr lvl="1"/>
            <a:r>
              <a:rPr lang="en-US" dirty="0"/>
              <a:t>Deployed using Docker for ease of spin-up, tear-down, rebuilds, etc.</a:t>
            </a:r>
          </a:p>
          <a:p>
            <a:r>
              <a:rPr lang="en-US" dirty="0"/>
              <a:t>Tracing = </a:t>
            </a:r>
            <a:r>
              <a:rPr lang="en-US" dirty="0" err="1"/>
              <a:t>Zipkin</a:t>
            </a:r>
            <a:endParaRPr lang="en-US" dirty="0"/>
          </a:p>
          <a:p>
            <a:pPr lvl="1"/>
            <a:r>
              <a:rPr lang="en-US" dirty="0"/>
              <a:t>Deployed using Docker for ease of spin-up, tear-down, rebuilds, etc.</a:t>
            </a:r>
          </a:p>
          <a:p>
            <a:r>
              <a:rPr lang="en-US" dirty="0"/>
              <a:t>Microservice Deployment</a:t>
            </a:r>
          </a:p>
          <a:p>
            <a:pPr lvl="1"/>
            <a:r>
              <a:rPr lang="en-US" dirty="0"/>
              <a:t>Self-Contained deployable</a:t>
            </a:r>
          </a:p>
          <a:p>
            <a:pPr lvl="1"/>
            <a:r>
              <a:rPr lang="en-US" dirty="0"/>
              <a:t>Docker Containers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05D275-DF0B-431E-81AE-62AB078E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Image result for mysql logo">
            <a:extLst>
              <a:ext uri="{FF2B5EF4-FFF2-40B4-BE49-F238E27FC236}">
                <a16:creationId xmlns:a16="http://schemas.microsoft.com/office/drawing/2014/main" id="{A7352099-142A-4FC9-BDDB-CC588F201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237" y="1825625"/>
            <a:ext cx="678894" cy="66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raBBITMQ logo">
            <a:extLst>
              <a:ext uri="{FF2B5EF4-FFF2-40B4-BE49-F238E27FC236}">
                <a16:creationId xmlns:a16="http://schemas.microsoft.com/office/drawing/2014/main" id="{E32C1D3E-723B-4789-89AB-E065F4751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987" y="2790514"/>
            <a:ext cx="631313" cy="66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docker  logo">
            <a:extLst>
              <a:ext uri="{FF2B5EF4-FFF2-40B4-BE49-F238E27FC236}">
                <a16:creationId xmlns:a16="http://schemas.microsoft.com/office/drawing/2014/main" id="{D95491D8-7315-4796-8071-899E41B12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237" y="5645956"/>
            <a:ext cx="796789" cy="57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209A37-08E6-4C90-BB86-82C3CC2ED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9759" y="3610856"/>
            <a:ext cx="964044" cy="918318"/>
          </a:xfrm>
          <a:prstGeom prst="rect">
            <a:avLst/>
          </a:prstGeom>
        </p:spPr>
      </p:pic>
      <p:pic>
        <p:nvPicPr>
          <p:cNvPr id="1026" name="Picture 2" descr="Image result for zipkin logo">
            <a:extLst>
              <a:ext uri="{FF2B5EF4-FFF2-40B4-BE49-F238E27FC236}">
                <a16:creationId xmlns:a16="http://schemas.microsoft.com/office/drawing/2014/main" id="{2C9509AB-8BC1-4F15-9B64-F13D19E16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85" y="4510356"/>
            <a:ext cx="918318" cy="91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62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85FB-5AF7-4F51-9D16-59ED1012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2" y="365126"/>
            <a:ext cx="10693398" cy="686874"/>
          </a:xfrm>
        </p:spPr>
        <p:txBody>
          <a:bodyPr>
            <a:normAutofit fontScale="90000"/>
          </a:bodyPr>
          <a:lstStyle/>
          <a:p>
            <a:r>
              <a:rPr lang="en-US" dirty="0"/>
              <a:t>Domain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55A9E-2CD7-4D3A-A9FC-CE365C8C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9</a:t>
            </a:fld>
            <a:endParaRPr lang="en-US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9C0CBAE-1B75-4EAF-B90D-C72AEFDF2E0F}"/>
              </a:ext>
            </a:extLst>
          </p:cNvPr>
          <p:cNvSpPr/>
          <p:nvPr/>
        </p:nvSpPr>
        <p:spPr>
          <a:xfrm>
            <a:off x="2110122" y="1336715"/>
            <a:ext cx="1448733" cy="584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0A04DA0-1BF0-4401-995E-DFB32D5F0A67}"/>
              </a:ext>
            </a:extLst>
          </p:cNvPr>
          <p:cNvSpPr/>
          <p:nvPr/>
        </p:nvSpPr>
        <p:spPr>
          <a:xfrm>
            <a:off x="4537003" y="1336715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448C69-B8E8-4438-9532-8D87B616F77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558855" y="1629074"/>
            <a:ext cx="97814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24DFE8A-FA1B-4CC9-91C0-3C3E24D92748}"/>
              </a:ext>
            </a:extLst>
          </p:cNvPr>
          <p:cNvSpPr/>
          <p:nvPr/>
        </p:nvSpPr>
        <p:spPr>
          <a:xfrm>
            <a:off x="2129182" y="4276625"/>
            <a:ext cx="1410612" cy="608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Shippers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77D1D8B-F283-47EB-8DB8-5B6D75F72B4A}"/>
              </a:ext>
            </a:extLst>
          </p:cNvPr>
          <p:cNvSpPr/>
          <p:nvPr/>
        </p:nvSpPr>
        <p:spPr>
          <a:xfrm>
            <a:off x="4401774" y="4260214"/>
            <a:ext cx="1577998" cy="6062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ShippingRates</a:t>
            </a:r>
            <a:endParaRPr lang="en-US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590205C-7519-43B5-85B7-9A95B01A8CD2}"/>
              </a:ext>
            </a:extLst>
          </p:cNvPr>
          <p:cNvSpPr/>
          <p:nvPr/>
        </p:nvSpPr>
        <p:spPr>
          <a:xfrm>
            <a:off x="2110122" y="5219438"/>
            <a:ext cx="1410612" cy="608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PackingSlips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8D8D3A-5F5B-4E26-A154-2E4CE0837E16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520734" y="5523463"/>
            <a:ext cx="8690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EC08A7D6-8816-4A03-9942-3CB17FC9FCF4}"/>
              </a:ext>
            </a:extLst>
          </p:cNvPr>
          <p:cNvSpPr/>
          <p:nvPr/>
        </p:nvSpPr>
        <p:spPr>
          <a:xfrm>
            <a:off x="4389807" y="5219438"/>
            <a:ext cx="1859631" cy="608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PackingSlipDetails</a:t>
            </a:r>
            <a:endParaRPr lang="en-US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021516C7-C88E-46AF-80DE-7E77B9876656}"/>
              </a:ext>
            </a:extLst>
          </p:cNvPr>
          <p:cNvSpPr/>
          <p:nvPr/>
        </p:nvSpPr>
        <p:spPr>
          <a:xfrm>
            <a:off x="7044225" y="2860295"/>
            <a:ext cx="1648410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8BE99A96-F0E3-47DA-A026-C6E986AF8EC2}"/>
              </a:ext>
            </a:extLst>
          </p:cNvPr>
          <p:cNvSpPr/>
          <p:nvPr/>
        </p:nvSpPr>
        <p:spPr>
          <a:xfrm>
            <a:off x="10078617" y="2860295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00FFC4-9AB4-4058-8030-A49018C3DCB7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8692635" y="3152654"/>
            <a:ext cx="13859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D56C37D-60FC-4C6A-8264-A1695D032A08}"/>
              </a:ext>
            </a:extLst>
          </p:cNvPr>
          <p:cNvSpPr/>
          <p:nvPr/>
        </p:nvSpPr>
        <p:spPr>
          <a:xfrm>
            <a:off x="7230838" y="1523829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C79243-AC34-4954-B3AA-84A7E2E042F6}"/>
              </a:ext>
            </a:extLst>
          </p:cNvPr>
          <p:cNvCxnSpPr>
            <a:cxnSpLocks/>
            <a:stCxn id="16" idx="0"/>
            <a:endCxn id="21" idx="2"/>
          </p:cNvCxnSpPr>
          <p:nvPr/>
        </p:nvCxnSpPr>
        <p:spPr>
          <a:xfrm flipV="1">
            <a:off x="7868430" y="2108547"/>
            <a:ext cx="0" cy="751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5BFE542E-CB8E-4048-846A-C7D4DC5A8610}"/>
              </a:ext>
            </a:extLst>
          </p:cNvPr>
          <p:cNvSpPr/>
          <p:nvPr/>
        </p:nvSpPr>
        <p:spPr>
          <a:xfrm>
            <a:off x="7044225" y="4091516"/>
            <a:ext cx="1648410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ProductImages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ED8414-0AC3-4EED-BE29-1FB128A16837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7868430" y="3445013"/>
            <a:ext cx="0" cy="6465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1C29D55F-3B04-4409-8202-5BF49D637668}"/>
              </a:ext>
            </a:extLst>
          </p:cNvPr>
          <p:cNvSpPr/>
          <p:nvPr/>
        </p:nvSpPr>
        <p:spPr>
          <a:xfrm>
            <a:off x="4389807" y="2867474"/>
            <a:ext cx="148273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OrderDetails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6070D3-8B9D-44BF-B8CB-84864E8CE3CA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>
            <a:off x="3558855" y="3159833"/>
            <a:ext cx="8309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3D2E1BAE-08C4-4FC6-B5E9-449A486ABC60}"/>
              </a:ext>
            </a:extLst>
          </p:cNvPr>
          <p:cNvSpPr/>
          <p:nvPr/>
        </p:nvSpPr>
        <p:spPr>
          <a:xfrm>
            <a:off x="2110122" y="2867474"/>
            <a:ext cx="144873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3F1BDF-18EE-4B45-9DB3-9FF361CC36D9}"/>
              </a:ext>
            </a:extLst>
          </p:cNvPr>
          <p:cNvSpPr txBox="1"/>
          <p:nvPr/>
        </p:nvSpPr>
        <p:spPr>
          <a:xfrm>
            <a:off x="8881305" y="2805564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 to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35AB3B-82A8-43A7-9170-C64915E04E8F}"/>
              </a:ext>
            </a:extLst>
          </p:cNvPr>
          <p:cNvCxnSpPr>
            <a:cxnSpLocks/>
            <a:stCxn id="6" idx="2"/>
            <a:endCxn id="43" idx="0"/>
          </p:cNvCxnSpPr>
          <p:nvPr/>
        </p:nvCxnSpPr>
        <p:spPr>
          <a:xfrm>
            <a:off x="2834489" y="1921434"/>
            <a:ext cx="0" cy="946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44D25D0-E2EF-42F4-A2A4-52EE4C1BA699}"/>
              </a:ext>
            </a:extLst>
          </p:cNvPr>
          <p:cNvSpPr txBox="1"/>
          <p:nvPr/>
        </p:nvSpPr>
        <p:spPr>
          <a:xfrm>
            <a:off x="2110122" y="215626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FEA822-426F-4395-9D9B-EEA08BE60F1E}"/>
              </a:ext>
            </a:extLst>
          </p:cNvPr>
          <p:cNvSpPr txBox="1"/>
          <p:nvPr/>
        </p:nvSpPr>
        <p:spPr>
          <a:xfrm>
            <a:off x="3600525" y="2805564"/>
            <a:ext cx="63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1BDE50-31EF-4224-A4F4-987DFD498247}"/>
              </a:ext>
            </a:extLst>
          </p:cNvPr>
          <p:cNvCxnSpPr>
            <a:cxnSpLocks/>
            <a:stCxn id="41" idx="3"/>
            <a:endCxn id="16" idx="1"/>
          </p:cNvCxnSpPr>
          <p:nvPr/>
        </p:nvCxnSpPr>
        <p:spPr>
          <a:xfrm flipV="1">
            <a:off x="5872540" y="3152654"/>
            <a:ext cx="1171685" cy="7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E6C0D41-0894-4992-9A19-3EF6B71A1BD7}"/>
              </a:ext>
            </a:extLst>
          </p:cNvPr>
          <p:cNvSpPr txBox="1"/>
          <p:nvPr/>
        </p:nvSpPr>
        <p:spPr>
          <a:xfrm>
            <a:off x="5843255" y="2796882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defined by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7053CA-BBA7-423F-A6B9-B594361B623D}"/>
              </a:ext>
            </a:extLst>
          </p:cNvPr>
          <p:cNvSpPr txBox="1"/>
          <p:nvPr/>
        </p:nvSpPr>
        <p:spPr>
          <a:xfrm>
            <a:off x="3732618" y="1300676"/>
            <a:ext cx="63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72B56A-154B-4B0B-98F0-F38AC38E5003}"/>
              </a:ext>
            </a:extLst>
          </p:cNvPr>
          <p:cNvSpPr txBox="1"/>
          <p:nvPr/>
        </p:nvSpPr>
        <p:spPr>
          <a:xfrm>
            <a:off x="7843547" y="2245024"/>
            <a:ext cx="166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purchased from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25BC34-51B6-44CA-B2F0-4D64124234F8}"/>
              </a:ext>
            </a:extLst>
          </p:cNvPr>
          <p:cNvSpPr txBox="1"/>
          <p:nvPr/>
        </p:nvSpPr>
        <p:spPr>
          <a:xfrm>
            <a:off x="7868429" y="3614491"/>
            <a:ext cx="63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247221-6B67-4D31-9565-0EE2AB0C37A2}"/>
              </a:ext>
            </a:extLst>
          </p:cNvPr>
          <p:cNvSpPr txBox="1"/>
          <p:nvPr/>
        </p:nvSpPr>
        <p:spPr>
          <a:xfrm>
            <a:off x="3637709" y="5154131"/>
            <a:ext cx="63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52BA18-C974-440F-B2E9-09538E2983F4}"/>
              </a:ext>
            </a:extLst>
          </p:cNvPr>
          <p:cNvCxnSpPr>
            <a:cxnSpLocks/>
            <a:stCxn id="43" idx="2"/>
            <a:endCxn id="10" idx="0"/>
          </p:cNvCxnSpPr>
          <p:nvPr/>
        </p:nvCxnSpPr>
        <p:spPr>
          <a:xfrm flipH="1">
            <a:off x="2834488" y="3452192"/>
            <a:ext cx="1" cy="8244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011934D-A4B6-4F84-A26C-BEB2D2545303}"/>
              </a:ext>
            </a:extLst>
          </p:cNvPr>
          <p:cNvSpPr txBox="1"/>
          <p:nvPr/>
        </p:nvSpPr>
        <p:spPr>
          <a:xfrm>
            <a:off x="1980052" y="3586920"/>
            <a:ext cx="120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shipped by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13612EB-1ABB-42F6-8BAC-06926FFFF46D}"/>
              </a:ext>
            </a:extLst>
          </p:cNvPr>
          <p:cNvCxnSpPr>
            <a:stCxn id="43" idx="1"/>
            <a:endCxn id="12" idx="1"/>
          </p:cNvCxnSpPr>
          <p:nvPr/>
        </p:nvCxnSpPr>
        <p:spPr>
          <a:xfrm rot="10800000" flipV="1">
            <a:off x="2110122" y="3159833"/>
            <a:ext cx="12700" cy="2363630"/>
          </a:xfrm>
          <a:prstGeom prst="bentConnector3">
            <a:avLst>
              <a:gd name="adj1" fmla="val 380815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12ED244-19F0-4E18-BF44-0A4518CEDC53}"/>
              </a:ext>
            </a:extLst>
          </p:cNvPr>
          <p:cNvSpPr txBox="1"/>
          <p:nvPr/>
        </p:nvSpPr>
        <p:spPr>
          <a:xfrm>
            <a:off x="173248" y="3772762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picked using</a:t>
            </a:r>
          </a:p>
          <a:p>
            <a:pPr algn="r"/>
            <a:r>
              <a:rPr lang="en-US" dirty="0"/>
              <a:t>and</a:t>
            </a:r>
          </a:p>
          <a:p>
            <a:pPr algn="r"/>
            <a:r>
              <a:rPr lang="en-US" dirty="0"/>
              <a:t>shipped with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BA0199-92AF-4D3D-8E4E-DD3F001B0259}"/>
              </a:ext>
            </a:extLst>
          </p:cNvPr>
          <p:cNvCxnSpPr>
            <a:cxnSpLocks/>
          </p:cNvCxnSpPr>
          <p:nvPr/>
        </p:nvCxnSpPr>
        <p:spPr>
          <a:xfrm>
            <a:off x="3577570" y="3463859"/>
            <a:ext cx="812237" cy="796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46BDA90-C082-45B0-95F2-94B4A7AD48F7}"/>
              </a:ext>
            </a:extLst>
          </p:cNvPr>
          <p:cNvSpPr txBox="1"/>
          <p:nvPr/>
        </p:nvSpPr>
        <p:spPr>
          <a:xfrm>
            <a:off x="4108886" y="3771524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 a cost to ship</a:t>
            </a:r>
          </a:p>
        </p:txBody>
      </p:sp>
    </p:spTree>
    <p:extLst>
      <p:ext uri="{BB962C8B-B14F-4D97-AF65-F5344CB8AC3E}">
        <p14:creationId xmlns:p14="http://schemas.microsoft.com/office/powerpoint/2010/main" val="401950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lestone Template" id="{18827EBC-B822-47D4-953A-B9D98C81EE4E}" vid="{FE05D6D4-B37A-4D42-ABA7-4A0921DD99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16496</TotalTime>
  <Words>1308</Words>
  <Application>Microsoft Office PowerPoint</Application>
  <PresentationFormat>Widescreen</PresentationFormat>
  <Paragraphs>367</Paragraphs>
  <Slides>24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Northwind Microservices Case Study</vt:lpstr>
      <vt:lpstr>About Me</vt:lpstr>
      <vt:lpstr>About Milestone – Shameless plug</vt:lpstr>
      <vt:lpstr>Background…</vt:lpstr>
      <vt:lpstr>Our Client</vt:lpstr>
      <vt:lpstr>Business Process</vt:lpstr>
      <vt:lpstr>High-Level Solution Approach…</vt:lpstr>
      <vt:lpstr>Technology Stack - Infrastructure</vt:lpstr>
      <vt:lpstr>Domain Model</vt:lpstr>
      <vt:lpstr>Business Domain – Bounded Contexts</vt:lpstr>
      <vt:lpstr>Catalog and Inventory Bounded Contexts</vt:lpstr>
      <vt:lpstr>System Architecture Overview</vt:lpstr>
      <vt:lpstr>Production-Ready Checklist</vt:lpstr>
      <vt:lpstr>Customers</vt:lpstr>
      <vt:lpstr>Customers</vt:lpstr>
      <vt:lpstr>Orders</vt:lpstr>
      <vt:lpstr>Orders</vt:lpstr>
      <vt:lpstr>Shipping</vt:lpstr>
      <vt:lpstr>Shipping</vt:lpstr>
      <vt:lpstr>Catalog</vt:lpstr>
      <vt:lpstr>Catalog Service</vt:lpstr>
      <vt:lpstr>Inventory</vt:lpstr>
      <vt:lpstr>Inventory Service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Penniman</dc:creator>
  <cp:lastModifiedBy>Jason Penniman</cp:lastModifiedBy>
  <cp:revision>7</cp:revision>
  <dcterms:created xsi:type="dcterms:W3CDTF">2020-01-11T18:08:11Z</dcterms:created>
  <dcterms:modified xsi:type="dcterms:W3CDTF">2020-02-11T16:14:20Z</dcterms:modified>
</cp:coreProperties>
</file>