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Open Sans Ligh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A48179-F63B-46FA-86F3-DE9B9734CB46}">
  <a:tblStyle styleId="{C3A48179-F63B-46FA-86F3-DE9B9734C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OpenSans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Light-bold.fntdata"/><Relationship Id="rId16" Type="http://schemas.openxmlformats.org/officeDocument/2006/relationships/slide" Target="slides/slide10.xml"/><Relationship Id="rId38" Type="http://schemas.openxmlformats.org/officeDocument/2006/relationships/font" Target="fonts/OpenSans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9a112fb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9a112fb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b3eb27d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b3eb27d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4313ea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4313ea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b3eb27d9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b3eb27d9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3eb280b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b3eb280b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57764e6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57764e6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b3eb280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b3eb280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c57764e6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c57764e6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3eb280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b3eb280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c57764e6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c57764e6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b3eb280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b3eb280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4b325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4b325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4b3252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4b3252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a4b3252f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a4b3252f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4b3252f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4b3252f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4313ea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c4313ea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c4313ea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c4313ea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4313ea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c4313ea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3eb27d9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b3eb27d9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4650" y="1690250"/>
            <a:ext cx="4794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2400"/>
              <a:buFont typeface="Open Sans Light"/>
              <a:buNone/>
              <a:defRPr sz="2400">
                <a:solidFill>
                  <a:srgbClr val="263E8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3025" y="2651796"/>
            <a:ext cx="3248575" cy="204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9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775" y="208525"/>
            <a:ext cx="1037725" cy="10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050" y="4268200"/>
            <a:ext cx="424375" cy="4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669875" y="-27823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5743025" y="383825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3" type="subTitle"/>
          </p:nvPr>
        </p:nvSpPr>
        <p:spPr>
          <a:xfrm>
            <a:off x="6924650" y="351940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24650" y="941450"/>
            <a:ext cx="8256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subTitle"/>
          </p:nvPr>
        </p:nvSpPr>
        <p:spPr>
          <a:xfrm>
            <a:off x="3616975" y="3460550"/>
            <a:ext cx="20529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1800"/>
              <a:buFont typeface="Open Sans Light"/>
              <a:buNone/>
              <a:defRPr sz="1800">
                <a:solidFill>
                  <a:srgbClr val="263E8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 type="secHead">
  <p:cSld name="SECTION_HEADER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418000" y="2912575"/>
            <a:ext cx="82164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2950" y="3855350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0" y="3855350"/>
            <a:ext cx="18453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 rot="5400000">
            <a:off x="7766350" y="771274"/>
            <a:ext cx="930300" cy="805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63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E86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 rot="5400000">
            <a:off x="7540800" y="258599"/>
            <a:ext cx="612000" cy="530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rgbClr val="263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E86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7567350" y="1585724"/>
            <a:ext cx="612000" cy="530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rgbClr val="263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E86"/>
              </a:solidFill>
            </a:endParaRPr>
          </a:p>
        </p:txBody>
      </p:sp>
      <p:sp>
        <p:nvSpPr>
          <p:cNvPr id="29" name="Google Shape;29;p3"/>
          <p:cNvSpPr txBox="1"/>
          <p:nvPr>
            <p:ph idx="2" type="title"/>
          </p:nvPr>
        </p:nvSpPr>
        <p:spPr>
          <a:xfrm>
            <a:off x="7966450" y="829649"/>
            <a:ext cx="5301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4490" r="-4490" t="0"/>
          <a:stretch/>
        </p:blipFill>
        <p:spPr>
          <a:xfrm>
            <a:off x="2346150" y="755975"/>
            <a:ext cx="18553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lumn Text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00855" y="176104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15134" y="176104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type="ctrTitle"/>
          </p:nvPr>
        </p:nvSpPr>
        <p:spPr>
          <a:xfrm>
            <a:off x="424650" y="941450"/>
            <a:ext cx="76881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99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488100" y="928175"/>
            <a:ext cx="84831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99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00850" y="2571825"/>
            <a:ext cx="75345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jor Concept">
  <p:cSld name="ONE_COLUMN_TEXT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type="ctrTitle"/>
          </p:nvPr>
        </p:nvSpPr>
        <p:spPr>
          <a:xfrm>
            <a:off x="415100" y="2925850"/>
            <a:ext cx="84831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4800"/>
              <a:buNone/>
              <a:defRPr sz="4800">
                <a:solidFill>
                  <a:srgbClr val="263E8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None/>
              <a:defRPr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9875" y="3875250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5" y="3875250"/>
            <a:ext cx="18453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idx="1" type="body"/>
          </p:nvPr>
        </p:nvSpPr>
        <p:spPr>
          <a:xfrm>
            <a:off x="419000" y="4084775"/>
            <a:ext cx="84753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161900" y="9414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 txBox="1"/>
          <p:nvPr>
            <p:ph type="ctrTitle"/>
          </p:nvPr>
        </p:nvSpPr>
        <p:spPr>
          <a:xfrm>
            <a:off x="424650" y="941450"/>
            <a:ext cx="39969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1204" y="755975"/>
            <a:ext cx="995448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6" y="755975"/>
            <a:ext cx="99544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>
            <p:ph idx="2" type="subTitle"/>
          </p:nvPr>
        </p:nvSpPr>
        <p:spPr>
          <a:xfrm>
            <a:off x="499800" y="1503950"/>
            <a:ext cx="3846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2400"/>
              <a:buFont typeface="Open Sans Light"/>
              <a:buNone/>
              <a:defRPr sz="2400">
                <a:solidFill>
                  <a:srgbClr val="263E8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424650" y="1690250"/>
            <a:ext cx="4794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2400"/>
              <a:buFont typeface="Open Sans Light"/>
              <a:buNone/>
              <a:defRPr sz="2400">
                <a:solidFill>
                  <a:srgbClr val="263E8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3025" y="2651796"/>
            <a:ext cx="3248575" cy="204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9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0" y="755975"/>
            <a:ext cx="18453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775" y="208525"/>
            <a:ext cx="1037725" cy="10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050" y="4268200"/>
            <a:ext cx="424375" cy="4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5669875" y="-27823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0"/>
          <p:cNvSpPr txBox="1"/>
          <p:nvPr>
            <p:ph idx="2" type="subTitle"/>
          </p:nvPr>
        </p:nvSpPr>
        <p:spPr>
          <a:xfrm>
            <a:off x="5743025" y="383825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3" type="subTitle"/>
          </p:nvPr>
        </p:nvSpPr>
        <p:spPr>
          <a:xfrm>
            <a:off x="6924650" y="351940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7200"/>
            </a:lvl9pPr>
          </a:lstStyle>
          <a:p/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24650" y="941450"/>
            <a:ext cx="8256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>
            <a:off x="3616975" y="3460550"/>
            <a:ext cx="20529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1800"/>
              <a:buFont typeface="Open Sans Light"/>
              <a:buNone/>
              <a:defRPr sz="1800">
                <a:solidFill>
                  <a:srgbClr val="263E8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63E86"/>
              </a:buClr>
              <a:buSzPts val="2800"/>
              <a:buFont typeface="Open Sans"/>
              <a:buNone/>
              <a:defRPr b="1" sz="2800">
                <a:solidFill>
                  <a:srgbClr val="263E8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2" type="subTitle"/>
          </p:nvPr>
        </p:nvSpPr>
        <p:spPr>
          <a:xfrm>
            <a:off x="5743025" y="3838250"/>
            <a:ext cx="18699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84" name="Google Shape;84;p11"/>
          <p:cNvSpPr txBox="1"/>
          <p:nvPr>
            <p:ph idx="3" type="subTitle"/>
          </p:nvPr>
        </p:nvSpPr>
        <p:spPr>
          <a:xfrm>
            <a:off x="6952875" y="346055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85" name="Google Shape;85;p11"/>
          <p:cNvSpPr txBox="1"/>
          <p:nvPr>
            <p:ph type="ctrTitle"/>
          </p:nvPr>
        </p:nvSpPr>
        <p:spPr>
          <a:xfrm>
            <a:off x="424650" y="941450"/>
            <a:ext cx="8256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Signatures Classification</a:t>
            </a:r>
            <a:endParaRPr/>
          </a:p>
        </p:txBody>
      </p:sp>
      <p:sp>
        <p:nvSpPr>
          <p:cNvPr id="86" name="Google Shape;86;p11"/>
          <p:cNvSpPr txBox="1"/>
          <p:nvPr>
            <p:ph idx="4" type="subTitle"/>
          </p:nvPr>
        </p:nvSpPr>
        <p:spPr>
          <a:xfrm>
            <a:off x="3098825" y="3460550"/>
            <a:ext cx="25641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Zhou and Yujie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Operate on the current feature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Reduction in dimension and thus computation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Capture the main features. Reduce noise.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Max Pooling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1427"/>
            <a:ext cx="3701025" cy="1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Flattening 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1"/>
          <p:cNvSpPr txBox="1"/>
          <p:nvPr>
            <p:ph type="ctrTitle"/>
          </p:nvPr>
        </p:nvSpPr>
        <p:spPr>
          <a:xfrm>
            <a:off x="358025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Flattening 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288" y="0"/>
            <a:ext cx="16201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/>
              <a:t> 0.91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 = 0.956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</a:t>
            </a:r>
            <a:endParaRPr/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424650" y="17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{C3A48179-F63B-46FA-86F3-DE9B9734CB46}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results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63" y="1632946"/>
            <a:ext cx="6443476" cy="32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false negatives, the model does believe, at least to some extent, that those signatures could be for</a:t>
            </a:r>
            <a:r>
              <a:rPr lang="en"/>
              <a:t>ged (positive), and is not so confident that they are real compared to the true negatives.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setting an arbitrary threshold for the sigmoid function.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 If there is a significant probability that a signature can be forged</a:t>
            </a:r>
            <a:r>
              <a:rPr lang="en"/>
              <a:t>, mark it as forged.</a:t>
            </a:r>
            <a:endParaRPr/>
          </a:p>
        </p:txBody>
      </p:sp>
      <p:sp>
        <p:nvSpPr>
          <p:cNvPr id="184" name="Google Shape;184;p24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Setting a threshold for the sigmoid function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results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00" y="1562250"/>
            <a:ext cx="6930525" cy="34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arbitrary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hreshold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             Precision = 1, recall = 0.911, accuracy = 0.956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arbitrary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threshold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   Precision = 1, recall = 0.948, accuracy = 0.974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</a:t>
            </a:r>
            <a:endParaRPr/>
          </a:p>
        </p:txBody>
      </p:sp>
      <p:graphicFrame>
        <p:nvGraphicFramePr>
          <p:cNvPr id="198" name="Google Shape;198;p26"/>
          <p:cNvGraphicFramePr/>
          <p:nvPr/>
        </p:nvGraphicFramePr>
        <p:xfrm>
          <a:off x="2016150" y="17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{C3A48179-F63B-46FA-86F3-DE9B9734CB46}</a:tableStyleId>
              </a:tblPr>
              <a:tblGrid>
                <a:gridCol w="1524150"/>
                <a:gridCol w="1524150"/>
                <a:gridCol w="1524150"/>
                <a:gridCol w="1524150"/>
              </a:tblGrid>
              <a:tr h="3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26"/>
          <p:cNvGraphicFramePr/>
          <p:nvPr/>
        </p:nvGraphicFramePr>
        <p:xfrm>
          <a:off x="2016150" y="319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{C3A48179-F63B-46FA-86F3-DE9B9734CB46}</a:tableStyleId>
              </a:tblPr>
              <a:tblGrid>
                <a:gridCol w="1524150"/>
                <a:gridCol w="1524150"/>
                <a:gridCol w="1524150"/>
                <a:gridCol w="1524150"/>
              </a:tblGrid>
              <a:tr h="3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 larger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Customize loss function to penalize FN</a:t>
            </a:r>
            <a:endParaRPr/>
          </a:p>
        </p:txBody>
      </p:sp>
      <p:sp>
        <p:nvSpPr>
          <p:cNvPr id="205" name="Google Shape;205;p27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670750"/>
            <a:ext cx="4290350" cy="38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" type="subTitle"/>
          </p:nvPr>
        </p:nvSpPr>
        <p:spPr>
          <a:xfrm>
            <a:off x="424650" y="1690250"/>
            <a:ext cx="4794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orged signatures in contracts, checks, etc.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 a model that can identify signatures as real or forged.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importantly, catch forged signatures. Reduce the likeliness of fraudulent signatures.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92" name="Google Shape;92;p12"/>
          <p:cNvSpPr txBox="1"/>
          <p:nvPr>
            <p:ph idx="2" type="subTitle"/>
          </p:nvPr>
        </p:nvSpPr>
        <p:spPr>
          <a:xfrm>
            <a:off x="5743025" y="383825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 txBox="1"/>
          <p:nvPr>
            <p:ph idx="3" type="subTitle"/>
          </p:nvPr>
        </p:nvSpPr>
        <p:spPr>
          <a:xfrm>
            <a:off x="6924650" y="351940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ctrTitle"/>
          </p:nvPr>
        </p:nvSpPr>
        <p:spPr>
          <a:xfrm>
            <a:off x="424650" y="941450"/>
            <a:ext cx="8256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5" name="Google Shape;95;p12"/>
          <p:cNvSpPr txBox="1"/>
          <p:nvPr>
            <p:ph idx="4" type="subTitle"/>
          </p:nvPr>
        </p:nvSpPr>
        <p:spPr>
          <a:xfrm>
            <a:off x="3616975" y="3460550"/>
            <a:ext cx="20529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424650" y="1690250"/>
            <a:ext cx="81855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Images of repeated signatures of 69 different people.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Images are various in size.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Half real, half forge.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1649 train images, 500 test images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01" name="Google Shape;101;p13"/>
          <p:cNvSpPr txBox="1"/>
          <p:nvPr>
            <p:ph idx="2" type="subTitle"/>
          </p:nvPr>
        </p:nvSpPr>
        <p:spPr>
          <a:xfrm>
            <a:off x="5743025" y="383825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idx="3" type="subTitle"/>
          </p:nvPr>
        </p:nvSpPr>
        <p:spPr>
          <a:xfrm>
            <a:off x="6924650" y="3519400"/>
            <a:ext cx="126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>
            <p:ph type="ctrTitle"/>
          </p:nvPr>
        </p:nvSpPr>
        <p:spPr>
          <a:xfrm>
            <a:off x="424650" y="941450"/>
            <a:ext cx="8256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4" name="Google Shape;104;p13"/>
          <p:cNvSpPr txBox="1"/>
          <p:nvPr>
            <p:ph idx="4" type="subTitle"/>
          </p:nvPr>
        </p:nvSpPr>
        <p:spPr>
          <a:xfrm>
            <a:off x="3616975" y="3460550"/>
            <a:ext cx="20529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73884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10" name="Google Shape;110;p14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Real                        Forged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98" y="1723174"/>
            <a:ext cx="3392950" cy="1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515" y="3272951"/>
            <a:ext cx="3369722" cy="16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200" y="3325288"/>
            <a:ext cx="3474425" cy="15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400" y="1737012"/>
            <a:ext cx="3093225" cy="1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gray scale                                                                            2. resize</a:t>
            </a:r>
            <a:endParaRPr/>
          </a:p>
        </p:txBody>
      </p:sp>
      <p:sp>
        <p:nvSpPr>
          <p:cNvPr id="120" name="Google Shape;120;p15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5" y="2354325"/>
            <a:ext cx="3943600" cy="24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025" y="2221775"/>
            <a:ext cx="307088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Suitable for image classification (pattern detection)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Patterns can be smaller than the whole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patterns can appear in different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Subsampling will be change the image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odel: Convolutional Neural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pooling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ctivation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Flattening </a:t>
            </a:r>
            <a:endParaRPr/>
          </a:p>
        </p:txBody>
      </p:sp>
      <p:sp>
        <p:nvSpPr>
          <p:cNvPr id="134" name="Google Shape;134;p17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General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Filter: walk through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Capture certain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 the filters to the input image. Dot product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a feature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		Image credit: Codebasics</a:t>
            </a:r>
            <a:endParaRPr/>
          </a:p>
        </p:txBody>
      </p:sp>
      <p:sp>
        <p:nvSpPr>
          <p:cNvPr id="140" name="Google Shape;140;p18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Convolutional Layers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75" y="1513025"/>
            <a:ext cx="2622574" cy="147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767" y="2987500"/>
            <a:ext cx="2622584" cy="14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24359" y="172316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nonlinear factors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Activation: ReLU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 slop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Less </a:t>
            </a:r>
            <a:r>
              <a:rPr lang="en"/>
              <a:t>computation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activation function: sigmoid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Binary classification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type="ctrTitle"/>
          </p:nvPr>
        </p:nvSpPr>
        <p:spPr>
          <a:xfrm>
            <a:off x="424650" y="941450"/>
            <a:ext cx="76881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Activation Functions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475" y="266500"/>
            <a:ext cx="2627975" cy="17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375" y="2289825"/>
            <a:ext cx="2468074" cy="1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UCSB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