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68" r:id="rId4"/>
    <p:sldId id="291" r:id="rId5"/>
    <p:sldId id="298" r:id="rId6"/>
    <p:sldId id="303" r:id="rId7"/>
    <p:sldId id="260" r:id="rId8"/>
    <p:sldId id="261" r:id="rId9"/>
    <p:sldId id="305" r:id="rId10"/>
    <p:sldId id="267" r:id="rId11"/>
    <p:sldId id="306" r:id="rId12"/>
    <p:sldId id="308" r:id="rId13"/>
    <p:sldId id="307" r:id="rId14"/>
    <p:sldId id="310" r:id="rId15"/>
    <p:sldId id="343" r:id="rId16"/>
    <p:sldId id="311" r:id="rId17"/>
    <p:sldId id="344" r:id="rId18"/>
    <p:sldId id="345" r:id="rId19"/>
    <p:sldId id="348" r:id="rId20"/>
    <p:sldId id="347" r:id="rId21"/>
    <p:sldId id="309" r:id="rId22"/>
    <p:sldId id="265" r:id="rId23"/>
    <p:sldId id="266" r:id="rId24"/>
    <p:sldId id="351" r:id="rId25"/>
    <p:sldId id="350" r:id="rId26"/>
    <p:sldId id="349" r:id="rId27"/>
  </p:sldIdLst>
  <p:sldSz cx="9144000" cy="5143500" type="screen16x9"/>
  <p:notesSz cx="6858000" cy="9144000"/>
  <p:embeddedFontLst>
    <p:embeddedFont>
      <p:font typeface="MS Reference Sans Serif" panose="020B0604030504040204" pitchFamily="34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itka Heading" panose="02000505000000020004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33"/>
    <a:srgbClr val="99FFCC"/>
    <a:srgbClr val="FF7C80"/>
    <a:srgbClr val="5BC60A"/>
    <a:srgbClr val="1D9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2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51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9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9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74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42d1758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42d1758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9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5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99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842d1758d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842d1758d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10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45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136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33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06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842d1758d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842d1758d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0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1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42d15e65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42d15e65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42d15e65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42d15e65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842d15e65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842d15e65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3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311700" y="1331137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dirty="0">
                <a:solidFill>
                  <a:srgbClr val="C00000"/>
                </a:solidFill>
                <a:effectLst/>
                <a:latin typeface="Sitka Heading" panose="02000505000000020004" pitchFamily="2" charset="0"/>
              </a:rPr>
              <a:t>Red Wine Quality</a:t>
            </a:r>
            <a:r>
              <a:rPr lang="en-IN" sz="4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​</a:t>
            </a:r>
            <a:endParaRPr sz="4000" b="1" dirty="0">
              <a:solidFill>
                <a:srgbClr val="FF6A0E"/>
              </a:solidFill>
            </a:endParaRPr>
          </a:p>
        </p:txBody>
      </p:sp>
      <p:grpSp>
        <p:nvGrpSpPr>
          <p:cNvPr id="331" name="Google Shape;331;p13"/>
          <p:cNvGrpSpPr/>
          <p:nvPr/>
        </p:nvGrpSpPr>
        <p:grpSpPr>
          <a:xfrm>
            <a:off x="8132911" y="158973"/>
            <a:ext cx="766538" cy="690701"/>
            <a:chOff x="7108350" y="159138"/>
            <a:chExt cx="927900" cy="863700"/>
          </a:xfrm>
        </p:grpSpPr>
        <p:sp>
          <p:nvSpPr>
            <p:cNvPr id="332" name="Google Shape;332;p13"/>
            <p:cNvSpPr/>
            <p:nvPr/>
          </p:nvSpPr>
          <p:spPr>
            <a:xfrm>
              <a:off x="7108350" y="159138"/>
              <a:ext cx="927900" cy="863700"/>
            </a:xfrm>
            <a:prstGeom prst="ellipse">
              <a:avLst/>
            </a:prstGeom>
            <a:solidFill>
              <a:srgbClr val="FF6A0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" name="Google Shape;33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5075" y="194700"/>
              <a:ext cx="874450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173432" y="3604617"/>
            <a:ext cx="23792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Presenting by </a:t>
            </a:r>
            <a:r>
              <a:rPr lang="en-US" b="1" dirty="0">
                <a:solidFill>
                  <a:srgbClr val="FF6A0E"/>
                </a:solidFill>
              </a:rPr>
              <a:t>:</a:t>
            </a:r>
          </a:p>
          <a:p>
            <a:endParaRPr lang="en-US" b="1" dirty="0">
              <a:solidFill>
                <a:srgbClr val="FF6A0E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Jay Zade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Rutuja Shete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Vaishnavi Choudhari</a:t>
            </a:r>
          </a:p>
          <a:p>
            <a:endParaRPr lang="en-US" b="1" dirty="0">
              <a:solidFill>
                <a:srgbClr val="FF6A0E"/>
              </a:solidFill>
            </a:endParaRPr>
          </a:p>
          <a:p>
            <a:endParaRPr lang="en-IN" b="1" dirty="0">
              <a:solidFill>
                <a:srgbClr val="FF6A0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64843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Dispersion (Example)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98888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2D5C6-194D-4504-BE76-FDE8FD94E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" y="993400"/>
            <a:ext cx="2772229" cy="29714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5BC60A">
                <a:alpha val="6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0289A-DD54-4427-80AE-D599187A7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300" y="873144"/>
            <a:ext cx="2688421" cy="389971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27000">
              <a:schemeClr val="accent5">
                <a:lumMod val="40000"/>
                <a:lumOff val="6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CC378-3331-4473-A85D-3654BDD1A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338" y="798888"/>
            <a:ext cx="2483158" cy="118585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7593C-6182-4775-A7E2-760338527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1795" y="2179256"/>
            <a:ext cx="2920409" cy="258304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FF7C8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77490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92412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</a:t>
            </a:r>
            <a:r>
              <a:rPr lang="en-IN" sz="3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Position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224532" y="380949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</a:t>
            </a:r>
            <a:r>
              <a:rPr lang="en-IN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Position</a:t>
            </a: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includes :-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Quartiles :-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Quartiles split the values into four equal parts.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‘First Quartile (Q1)’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divide the smallest 25% of the values from other 75%.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‘Second Quartile (Q2)’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median. 50% of the values are smaller than or equal and 50% are larger than or equal to the median.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‘Third Quartile (Q3)’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divide the smallest 75% of the values from larger 25%.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72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Q</a:t>
            </a:r>
            <a:r>
              <a:rPr lang="en-IN" sz="32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uartiles</a:t>
            </a:r>
            <a:r>
              <a:rPr lang="en-IN" sz="3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(Example)</a:t>
            </a:r>
            <a:endParaRPr sz="30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664150"/>
            <a:ext cx="9144000" cy="417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51829-C986-4CFF-8250-8AAF6C8E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993399"/>
            <a:ext cx="4180579" cy="334789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101600">
              <a:srgbClr val="FF5050">
                <a:alpha val="60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5670C-A322-48CD-A035-F5577E51A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885" y="993398"/>
            <a:ext cx="4117523" cy="334789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2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128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92412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</a:t>
            </a:r>
            <a:r>
              <a:rPr lang="en-IN" sz="3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Position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224532" y="380949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Interquartile Range</a:t>
            </a:r>
            <a:r>
              <a:rPr lang="en-US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Also called as 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-US" sz="1600" b="1" dirty="0" err="1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midspread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 the difference in the center of a distribution between the third and first quartiles.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(IQR = Q3 – Q1)  </a:t>
            </a:r>
            <a:endParaRPr lang="en-US" sz="1600" b="1" baseline="-25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IQR</a:t>
            </a: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2588;p113">
            <a:extLst>
              <a:ext uri="{FF2B5EF4-FFF2-40B4-BE49-F238E27FC236}">
                <a16:creationId xmlns:a16="http://schemas.microsoft.com/office/drawing/2014/main" id="{4D88802A-6963-4D60-8761-80F90DA569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6364" t="17712" r="30043" b="5412"/>
          <a:stretch/>
        </p:blipFill>
        <p:spPr>
          <a:xfrm>
            <a:off x="163200" y="2230230"/>
            <a:ext cx="3304039" cy="253232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76EEFF-E25B-4D01-BABE-9EA758295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01" y="3206993"/>
            <a:ext cx="4173291" cy="94310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562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324735"/>
            <a:ext cx="9144000" cy="7940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Skewness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70904" y="186134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Skewness measure the extent to which the data values are not </a:t>
            </a:r>
            <a:r>
              <a:rPr lang="en-US" sz="18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‘symmetrical’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around the mean.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three possibilities about skewness. </a:t>
            </a: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&lt; median (Negative Skewness / Left skewed)</a:t>
            </a: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= median (symmetrical distribution)</a:t>
            </a: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&gt; median (Positive skewness/ Right skewed)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a skewed distribution there is an imbalance of data values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‘below &amp; above’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the mean and skewness is a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‘non-zero’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Less than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‘zero’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for a </a:t>
            </a:r>
            <a:r>
              <a:rPr lang="en-US" sz="18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left-skewed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distribution.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Greater than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‘zero’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for a </a:t>
            </a:r>
            <a:r>
              <a:rPr lang="en-US" sz="18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right-skewed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distribution. 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8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00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Skewness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10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10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0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00"/>
          <p:cNvSpPr txBox="1"/>
          <p:nvPr/>
        </p:nvSpPr>
        <p:spPr>
          <a:xfrm>
            <a:off x="-150" y="667500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Graphical Representation</a:t>
            </a:r>
            <a:endParaRPr lang="en-US" sz="4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100"/>
          <p:cNvSpPr/>
          <p:nvPr/>
        </p:nvSpPr>
        <p:spPr>
          <a:xfrm>
            <a:off x="326400" y="1288975"/>
            <a:ext cx="2796600" cy="174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3" name="Google Shape;2043;p100"/>
          <p:cNvCxnSpPr/>
          <p:nvPr/>
        </p:nvCxnSpPr>
        <p:spPr>
          <a:xfrm>
            <a:off x="414229" y="1358945"/>
            <a:ext cx="0" cy="157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100"/>
          <p:cNvCxnSpPr/>
          <p:nvPr/>
        </p:nvCxnSpPr>
        <p:spPr>
          <a:xfrm>
            <a:off x="414229" y="2931973"/>
            <a:ext cx="2474100" cy="11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5" name="Google Shape;2045;p100"/>
          <p:cNvSpPr/>
          <p:nvPr/>
        </p:nvSpPr>
        <p:spPr>
          <a:xfrm>
            <a:off x="1790320" y="1942317"/>
            <a:ext cx="294600" cy="9693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00"/>
          <p:cNvSpPr/>
          <p:nvPr/>
        </p:nvSpPr>
        <p:spPr>
          <a:xfrm>
            <a:off x="2065452" y="1522394"/>
            <a:ext cx="294600" cy="13890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100"/>
          <p:cNvSpPr/>
          <p:nvPr/>
        </p:nvSpPr>
        <p:spPr>
          <a:xfrm>
            <a:off x="2340585" y="2621888"/>
            <a:ext cx="294600" cy="2895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100"/>
          <p:cNvSpPr/>
          <p:nvPr/>
        </p:nvSpPr>
        <p:spPr>
          <a:xfrm>
            <a:off x="1515188" y="2167021"/>
            <a:ext cx="294600" cy="7443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100"/>
          <p:cNvSpPr/>
          <p:nvPr/>
        </p:nvSpPr>
        <p:spPr>
          <a:xfrm>
            <a:off x="1240055" y="2361107"/>
            <a:ext cx="294600" cy="5505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00"/>
          <p:cNvSpPr/>
          <p:nvPr/>
        </p:nvSpPr>
        <p:spPr>
          <a:xfrm>
            <a:off x="964923" y="2621805"/>
            <a:ext cx="294600" cy="2895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100"/>
          <p:cNvSpPr/>
          <p:nvPr/>
        </p:nvSpPr>
        <p:spPr>
          <a:xfrm>
            <a:off x="689790" y="2779897"/>
            <a:ext cx="294600" cy="131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00"/>
          <p:cNvSpPr/>
          <p:nvPr/>
        </p:nvSpPr>
        <p:spPr>
          <a:xfrm>
            <a:off x="3385025" y="1289025"/>
            <a:ext cx="2740800" cy="174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3" name="Google Shape;2053;p100"/>
          <p:cNvCxnSpPr/>
          <p:nvPr/>
        </p:nvCxnSpPr>
        <p:spPr>
          <a:xfrm>
            <a:off x="3471095" y="1358993"/>
            <a:ext cx="0" cy="157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100"/>
          <p:cNvCxnSpPr/>
          <p:nvPr/>
        </p:nvCxnSpPr>
        <p:spPr>
          <a:xfrm>
            <a:off x="3471095" y="2931976"/>
            <a:ext cx="2424600" cy="11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100"/>
          <p:cNvSpPr/>
          <p:nvPr/>
        </p:nvSpPr>
        <p:spPr>
          <a:xfrm>
            <a:off x="4819624" y="1962766"/>
            <a:ext cx="288600" cy="9486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00"/>
          <p:cNvSpPr/>
          <p:nvPr/>
        </p:nvSpPr>
        <p:spPr>
          <a:xfrm>
            <a:off x="5089245" y="2297916"/>
            <a:ext cx="288600" cy="6135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00"/>
          <p:cNvSpPr/>
          <p:nvPr/>
        </p:nvSpPr>
        <p:spPr>
          <a:xfrm>
            <a:off x="5358867" y="2626844"/>
            <a:ext cx="288600" cy="284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00"/>
          <p:cNvSpPr/>
          <p:nvPr/>
        </p:nvSpPr>
        <p:spPr>
          <a:xfrm>
            <a:off x="4550002" y="1522437"/>
            <a:ext cx="288600" cy="13890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100"/>
          <p:cNvSpPr/>
          <p:nvPr/>
        </p:nvSpPr>
        <p:spPr>
          <a:xfrm>
            <a:off x="4280380" y="1962766"/>
            <a:ext cx="288600" cy="9486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100"/>
          <p:cNvSpPr/>
          <p:nvPr/>
        </p:nvSpPr>
        <p:spPr>
          <a:xfrm>
            <a:off x="4035195" y="2329607"/>
            <a:ext cx="288600" cy="6135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100"/>
          <p:cNvSpPr/>
          <p:nvPr/>
        </p:nvSpPr>
        <p:spPr>
          <a:xfrm>
            <a:off x="3741137" y="2626916"/>
            <a:ext cx="288600" cy="284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100"/>
          <p:cNvSpPr/>
          <p:nvPr/>
        </p:nvSpPr>
        <p:spPr>
          <a:xfrm>
            <a:off x="6356825" y="1212825"/>
            <a:ext cx="2661600" cy="181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3" name="Google Shape;2063;p100"/>
          <p:cNvCxnSpPr/>
          <p:nvPr/>
        </p:nvCxnSpPr>
        <p:spPr>
          <a:xfrm>
            <a:off x="6440404" y="1285857"/>
            <a:ext cx="0" cy="164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100"/>
          <p:cNvCxnSpPr/>
          <p:nvPr/>
        </p:nvCxnSpPr>
        <p:spPr>
          <a:xfrm>
            <a:off x="6440404" y="2927713"/>
            <a:ext cx="2354400" cy="1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100"/>
          <p:cNvSpPr/>
          <p:nvPr/>
        </p:nvSpPr>
        <p:spPr>
          <a:xfrm>
            <a:off x="7749903" y="2419029"/>
            <a:ext cx="280200" cy="4872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100"/>
          <p:cNvSpPr/>
          <p:nvPr/>
        </p:nvSpPr>
        <p:spPr>
          <a:xfrm>
            <a:off x="8011721" y="2589329"/>
            <a:ext cx="280200" cy="316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100"/>
          <p:cNvSpPr/>
          <p:nvPr/>
        </p:nvSpPr>
        <p:spPr>
          <a:xfrm>
            <a:off x="8273540" y="2744317"/>
            <a:ext cx="280200" cy="1623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100"/>
          <p:cNvSpPr/>
          <p:nvPr/>
        </p:nvSpPr>
        <p:spPr>
          <a:xfrm>
            <a:off x="7488085" y="2177419"/>
            <a:ext cx="280200" cy="7287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100"/>
          <p:cNvSpPr/>
          <p:nvPr/>
        </p:nvSpPr>
        <p:spPr>
          <a:xfrm>
            <a:off x="7226267" y="1906991"/>
            <a:ext cx="280200" cy="9993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00"/>
          <p:cNvSpPr/>
          <p:nvPr/>
        </p:nvSpPr>
        <p:spPr>
          <a:xfrm>
            <a:off x="6964449" y="1456457"/>
            <a:ext cx="280200" cy="14499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100"/>
          <p:cNvSpPr/>
          <p:nvPr/>
        </p:nvSpPr>
        <p:spPr>
          <a:xfrm>
            <a:off x="6702630" y="2657221"/>
            <a:ext cx="280200" cy="2490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100"/>
          <p:cNvSpPr txBox="1"/>
          <p:nvPr/>
        </p:nvSpPr>
        <p:spPr>
          <a:xfrm>
            <a:off x="429275" y="756025"/>
            <a:ext cx="2577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6A0E"/>
                </a:solidFill>
              </a:rPr>
              <a:t>Left Skewed</a:t>
            </a:r>
            <a:endParaRPr sz="2000" b="1">
              <a:solidFill>
                <a:srgbClr val="FF6A0E"/>
              </a:solidFill>
            </a:endParaRPr>
          </a:p>
        </p:txBody>
      </p:sp>
      <p:sp>
        <p:nvSpPr>
          <p:cNvPr id="2073" name="Google Shape;2073;p100"/>
          <p:cNvSpPr txBox="1"/>
          <p:nvPr/>
        </p:nvSpPr>
        <p:spPr>
          <a:xfrm>
            <a:off x="3341875" y="768425"/>
            <a:ext cx="2740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6A0E"/>
                </a:solidFill>
              </a:rPr>
              <a:t>Symmetric</a:t>
            </a:r>
            <a:endParaRPr sz="2000" b="1" dirty="0">
              <a:solidFill>
                <a:srgbClr val="FF6A0E"/>
              </a:solidFill>
            </a:endParaRPr>
          </a:p>
        </p:txBody>
      </p:sp>
      <p:sp>
        <p:nvSpPr>
          <p:cNvPr id="2074" name="Google Shape;2074;p100"/>
          <p:cNvSpPr txBox="1"/>
          <p:nvPr/>
        </p:nvSpPr>
        <p:spPr>
          <a:xfrm>
            <a:off x="6313675" y="768425"/>
            <a:ext cx="27408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6A0E"/>
                </a:solidFill>
              </a:rPr>
              <a:t>Right Skewed</a:t>
            </a:r>
            <a:endParaRPr sz="2000" b="1">
              <a:solidFill>
                <a:srgbClr val="FF6A0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324735"/>
            <a:ext cx="9144000" cy="7940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Skewness(Graphical Representation)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865564" y="186134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FA618-A97C-4053-865D-FA311C1B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73" y="802200"/>
            <a:ext cx="5599646" cy="33479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64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324735"/>
            <a:ext cx="9144000" cy="7940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Skewness(Graphical Representation)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865564" y="186134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0F67E-43CA-4E9F-8A2C-BFC32DC6F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53" y="664150"/>
            <a:ext cx="6450971" cy="389626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57601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324735"/>
            <a:ext cx="9144000" cy="7940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Skewness(Graphical Representation)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865564" y="186134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C7805-96F7-4BCD-9BE5-29C81D20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05" y="652194"/>
            <a:ext cx="7087589" cy="383911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3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116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640919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Kurtosis</a:t>
            </a:r>
            <a:endParaRPr sz="24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0" y="168549"/>
            <a:ext cx="9164099" cy="456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In statistics, kurtosis is defined as the parameter of relative sharpness of the peak of the probability distribution curve. 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Compares the shape of the peak to the shape of the peak of a 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bell-shaped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normal distribution.</a:t>
            </a: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It is used to indicate the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Flatness or </a:t>
            </a:r>
            <a:r>
              <a:rPr lang="en-US" sz="1600" b="1" dirty="0" err="1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Peakedness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of the frequency distribution curve and measures the tails or outliers of the distribution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Types of Kurtosis:</a:t>
            </a:r>
          </a:p>
          <a:p>
            <a:pPr lvl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Mesokurtic</a:t>
            </a: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 value is equal to zero called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Mesokurtic</a:t>
            </a:r>
          </a:p>
          <a:p>
            <a:pPr lvl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GB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Leptokurtic</a:t>
            </a:r>
            <a:r>
              <a:rPr lang="en-GB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A value that is greater than </a:t>
            </a:r>
            <a:r>
              <a:rPr lang="en-GB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lang="en-GB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called as </a:t>
            </a:r>
            <a:r>
              <a:rPr lang="en-GB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‘Leptokurtic’.</a:t>
            </a:r>
          </a:p>
          <a:p>
            <a:pPr lvl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Platykurtic :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values is less than zero called 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‘Platykurtic’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101600" algn="just">
              <a:lnSpc>
                <a:spcPct val="150000"/>
              </a:lnSpc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8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70175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r>
              <a:rPr lang="en-GB" sz="28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on Red Wine Quality</a:t>
            </a:r>
            <a:endParaRPr sz="28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-10050" y="439480"/>
            <a:ext cx="9144000" cy="447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Contents :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Introduction to EDA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Types of Data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Measure of Central Tendency ( Mean , Median, Mode )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Measure of Dispersion ( Range, Variance, Standard Deviation)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Measure of Position (Quartiles, IQR)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 Skewness and Kurtosis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Outliers Treatment(Z-score , IQR)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IN"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10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10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6414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572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3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Kurtosis(Example)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10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8" name="Google Shape;2118;p10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10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104"/>
          <p:cNvSpPr txBox="1"/>
          <p:nvPr/>
        </p:nvSpPr>
        <p:spPr>
          <a:xfrm>
            <a:off x="-150" y="667512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3F688-F26E-473C-A9C7-FE66E69F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423" y="883242"/>
            <a:ext cx="6239746" cy="345805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99FFCC">
                <a:alpha val="60000"/>
              </a:srgbClr>
            </a:glo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92412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Outliers Treatment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723849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Z Score or Standard Score:-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 Z-score is the number of standard deviations from the mean a data point is.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   (</a:t>
            </a:r>
            <a:r>
              <a:rPr lang="pl-PL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Z Score = (x - μ) / σ</a:t>
            </a:r>
            <a:r>
              <a:rPr lang="pl-PL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A z-score of zero tells you the values is exactly average while a score of +3 tells you that  the value is much higher than average.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If a z-score is a +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ve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or -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ve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number, it indicates whether the value is above or below the mean and by how many standard deviations. 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Z-score help identify </a:t>
            </a:r>
            <a:r>
              <a:rPr lang="en-US" sz="16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‘outliers’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As general rule, a Z-score that is </a:t>
            </a:r>
            <a:r>
              <a:rPr lang="en-US" sz="1600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less than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-3.0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sz="1600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greater than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+3.0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indicates as outlier value.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69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Z-Score(detecting Outliers)</a:t>
            </a:r>
            <a:endParaRPr sz="30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685800"/>
            <a:ext cx="9144000" cy="417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5E9E7-BF12-4818-942C-931FE6539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77" y="930706"/>
            <a:ext cx="6861546" cy="366498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6238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Graphical Representation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8811E-2C36-4223-A55C-5435A60B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0" y="1041180"/>
            <a:ext cx="4206666" cy="345942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99FFCC">
                <a:alpha val="60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43396-1830-4ADB-9C1C-E2E4C4FD8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38" y="1089092"/>
            <a:ext cx="4117524" cy="334789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660033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2384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92412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IQR(detecting Outliers)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9287" y="392969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To detect the outliers using this method, we define a new range, let’s call it decision range, and any data point lying outside this range is considered as outlier and is accordingly dealt with. The range is as given below:</a:t>
            </a:r>
          </a:p>
          <a:p>
            <a:pPr marL="1016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solidFill>
                  <a:srgbClr val="292929"/>
                </a:solidFill>
                <a:latin typeface="charter"/>
              </a:rPr>
              <a:t>Lower bound = (Q1 – 1.5*IQR)</a:t>
            </a:r>
          </a:p>
          <a:p>
            <a:pPr marL="1016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Upper bound = (Q3 + 1.5*IQR)</a:t>
            </a:r>
          </a:p>
          <a:p>
            <a:pPr marL="1016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dirty="0">
                <a:solidFill>
                  <a:srgbClr val="292929"/>
                </a:solidFill>
                <a:latin typeface="charter"/>
              </a:rPr>
              <a:t>Any d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ata point less than the </a:t>
            </a:r>
            <a:r>
              <a:rPr lang="en-US" sz="1600" b="0" i="1" dirty="0">
                <a:solidFill>
                  <a:srgbClr val="292929"/>
                </a:solidFill>
                <a:effectLst/>
                <a:latin typeface="charter"/>
              </a:rPr>
              <a:t>Lower Bound or 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more than the </a:t>
            </a:r>
            <a:r>
              <a:rPr lang="en-US" sz="1600" b="0" i="1" dirty="0">
                <a:solidFill>
                  <a:srgbClr val="292929"/>
                </a:solidFill>
                <a:effectLst/>
                <a:latin typeface="charter"/>
              </a:rPr>
              <a:t>Upper Bound 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is considered as an outlier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101600" algn="just">
              <a:lnSpc>
                <a:spcPct val="150000"/>
              </a:lnSpc>
              <a:buSzPts val="2000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65ECB-A653-4459-8C44-7E7830E0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22" y="2773284"/>
            <a:ext cx="2934585" cy="169730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862C5D-039B-48C0-9E63-BF85A3FC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7" y="2521681"/>
            <a:ext cx="3437861" cy="22288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170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Graphical Representation</a:t>
            </a:r>
            <a:endParaRPr sz="30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685800"/>
            <a:ext cx="9144000" cy="417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A2B31-37A2-44E0-88EC-860EBDC45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9" y="1105032"/>
            <a:ext cx="4467077" cy="318179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lumMod val="75000"/>
                <a:alpha val="6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2FB10-C152-48FB-8BD0-7FA607BC3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432" y="1105032"/>
            <a:ext cx="3799368" cy="31246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FF5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8547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10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p10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8" name="Google Shape;2118;p10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10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104"/>
          <p:cNvSpPr txBox="1"/>
          <p:nvPr/>
        </p:nvSpPr>
        <p:spPr>
          <a:xfrm>
            <a:off x="262270" y="97749"/>
            <a:ext cx="9144000" cy="473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D3F88-A454-4B93-A920-5BAE90C124FB}"/>
              </a:ext>
            </a:extLst>
          </p:cNvPr>
          <p:cNvSpPr/>
          <p:nvPr/>
        </p:nvSpPr>
        <p:spPr>
          <a:xfrm>
            <a:off x="702961" y="2003859"/>
            <a:ext cx="80586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Roboto"/>
                <a:ea typeface="Roboto"/>
                <a:cs typeface="Roboto"/>
                <a:sym typeface="Roboto"/>
              </a:rPr>
              <a:t>!!! THANK YOU !!!</a:t>
            </a:r>
            <a:endParaRPr lang="en-IN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56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10050" y="-5672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Introduction to EDA</a:t>
            </a:r>
            <a:endParaRPr sz="28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-10050" y="212651"/>
            <a:ext cx="9144000" cy="453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Is an approach to analyzing data.</a:t>
            </a:r>
          </a:p>
          <a:p>
            <a:pPr lvl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 of EDA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To check null values.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TO check assumptions associated with any model fitting or hypothesis test.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Create a list of outliers.</a:t>
            </a: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  <a:p>
            <a:pPr marL="3873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MS Reference Sans Serif" panose="020B0604030504040204" pitchFamily="34" charset="0"/>
                <a:ea typeface="Roboto"/>
                <a:cs typeface="Roboto"/>
                <a:sym typeface="Roboto"/>
              </a:rPr>
              <a:t>Find parameter estimators.</a:t>
            </a:r>
            <a:endParaRPr sz="1600" dirty="0">
              <a:solidFill>
                <a:schemeClr val="dk1"/>
              </a:solidFill>
              <a:latin typeface="MS Reference Sans Serif" panose="020B060403050404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8"/>
          <p:cNvSpPr txBox="1">
            <a:spLocks noGrp="1"/>
          </p:cNvSpPr>
          <p:nvPr>
            <p:ph type="ctrTitle"/>
          </p:nvPr>
        </p:nvSpPr>
        <p:spPr>
          <a:xfrm>
            <a:off x="0" y="-215755"/>
            <a:ext cx="9144000" cy="879895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3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Types Of Variable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4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4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8"/>
          <p:cNvSpPr txBox="1"/>
          <p:nvPr/>
        </p:nvSpPr>
        <p:spPr>
          <a:xfrm>
            <a:off x="2846100" y="1983029"/>
            <a:ext cx="6297900" cy="28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48"/>
          <p:cNvSpPr/>
          <p:nvPr/>
        </p:nvSpPr>
        <p:spPr>
          <a:xfrm>
            <a:off x="3622721" y="860725"/>
            <a:ext cx="1929600" cy="8088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1501970" y="2388474"/>
            <a:ext cx="1929600" cy="80880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Categorical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5743352" y="2388474"/>
            <a:ext cx="1929600" cy="80880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Numerical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6772725" y="3798475"/>
            <a:ext cx="1929600" cy="80880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Ratio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48"/>
          <p:cNvSpPr/>
          <p:nvPr/>
        </p:nvSpPr>
        <p:spPr>
          <a:xfrm>
            <a:off x="4683057" y="3798523"/>
            <a:ext cx="1929600" cy="80880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Interval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48"/>
          <p:cNvSpPr/>
          <p:nvPr/>
        </p:nvSpPr>
        <p:spPr>
          <a:xfrm>
            <a:off x="2562359" y="3798523"/>
            <a:ext cx="1929600" cy="808800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Roboto"/>
                <a:ea typeface="Roboto"/>
                <a:cs typeface="Roboto"/>
                <a:sym typeface="Roboto"/>
              </a:rPr>
              <a:t>Ordinal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8"/>
          <p:cNvSpPr/>
          <p:nvPr/>
        </p:nvSpPr>
        <p:spPr>
          <a:xfrm>
            <a:off x="441675" y="3798523"/>
            <a:ext cx="1929600" cy="808752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Nominal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48"/>
          <p:cNvCxnSpPr>
            <a:stCxn id="943" idx="2"/>
            <a:endCxn id="945" idx="0"/>
          </p:cNvCxnSpPr>
          <p:nvPr/>
        </p:nvCxnSpPr>
        <p:spPr>
          <a:xfrm rot="-5400000" flipH="1">
            <a:off x="5288471" y="968575"/>
            <a:ext cx="718800" cy="2120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1" name="Google Shape;951;p48"/>
          <p:cNvCxnSpPr>
            <a:stCxn id="944" idx="0"/>
            <a:endCxn id="943" idx="2"/>
          </p:cNvCxnSpPr>
          <p:nvPr/>
        </p:nvCxnSpPr>
        <p:spPr>
          <a:xfrm rot="-5400000">
            <a:off x="3167720" y="968724"/>
            <a:ext cx="718800" cy="2120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2" name="Google Shape;952;p48"/>
          <p:cNvCxnSpPr>
            <a:stCxn id="944" idx="2"/>
            <a:endCxn id="948" idx="0"/>
          </p:cNvCxnSpPr>
          <p:nvPr/>
        </p:nvCxnSpPr>
        <p:spPr>
          <a:xfrm rot="-5400000" flipH="1">
            <a:off x="2696420" y="2967624"/>
            <a:ext cx="601200" cy="1060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3" name="Google Shape;953;p48"/>
          <p:cNvCxnSpPr>
            <a:cxnSpLocks/>
            <a:stCxn id="949" idx="0"/>
            <a:endCxn id="944" idx="2"/>
          </p:cNvCxnSpPr>
          <p:nvPr/>
        </p:nvCxnSpPr>
        <p:spPr>
          <a:xfrm rot="5400000" flipH="1" flipV="1">
            <a:off x="1635998" y="2967752"/>
            <a:ext cx="601249" cy="10602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4" name="Google Shape;954;p48"/>
          <p:cNvCxnSpPr>
            <a:stCxn id="945" idx="2"/>
            <a:endCxn id="946" idx="0"/>
          </p:cNvCxnSpPr>
          <p:nvPr/>
        </p:nvCxnSpPr>
        <p:spPr>
          <a:xfrm rot="16200000" flipH="1">
            <a:off x="6922238" y="2983187"/>
            <a:ext cx="601201" cy="10293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5" name="Google Shape;955;p48"/>
          <p:cNvCxnSpPr>
            <a:stCxn id="947" idx="0"/>
            <a:endCxn id="945" idx="2"/>
          </p:cNvCxnSpPr>
          <p:nvPr/>
        </p:nvCxnSpPr>
        <p:spPr>
          <a:xfrm rot="-5400000">
            <a:off x="5877357" y="2967823"/>
            <a:ext cx="601200" cy="1060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6414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3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Quantitative (or Numerical) Variable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5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55"/>
          <p:cNvSpPr txBox="1"/>
          <p:nvPr/>
        </p:nvSpPr>
        <p:spPr>
          <a:xfrm>
            <a:off x="-150" y="667500"/>
            <a:ext cx="91641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Quantitative (or Numerical) Variables Height, Weight, number of siblings of these variables yield numerical information (yield numerical measurements)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55"/>
          <p:cNvCxnSpPr>
            <a:stCxn id="1026" idx="2"/>
            <a:endCxn id="1027" idx="0"/>
          </p:cNvCxnSpPr>
          <p:nvPr/>
        </p:nvCxnSpPr>
        <p:spPr>
          <a:xfrm rot="-5400000" flipH="1">
            <a:off x="5292309" y="2241200"/>
            <a:ext cx="1023900" cy="2458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28" name="Google Shape;1028;p55"/>
          <p:cNvCxnSpPr>
            <a:stCxn id="1029" idx="0"/>
            <a:endCxn id="1026" idx="2"/>
          </p:cNvCxnSpPr>
          <p:nvPr/>
        </p:nvCxnSpPr>
        <p:spPr>
          <a:xfrm rot="-5400000">
            <a:off x="2833975" y="2241140"/>
            <a:ext cx="1023900" cy="2458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26" name="Google Shape;1026;p55"/>
          <p:cNvSpPr txBox="1"/>
          <p:nvPr/>
        </p:nvSpPr>
        <p:spPr>
          <a:xfrm>
            <a:off x="3505509" y="2379650"/>
            <a:ext cx="2139300" cy="57870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Quantitative Variable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55"/>
          <p:cNvSpPr txBox="1"/>
          <p:nvPr/>
        </p:nvSpPr>
        <p:spPr>
          <a:xfrm>
            <a:off x="1048975" y="3982190"/>
            <a:ext cx="2135700" cy="57870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Roboto"/>
                <a:ea typeface="Roboto"/>
                <a:cs typeface="Roboto"/>
                <a:sym typeface="Roboto"/>
              </a:rPr>
              <a:t>Discrete Variable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55"/>
          <p:cNvSpPr txBox="1"/>
          <p:nvPr/>
        </p:nvSpPr>
        <p:spPr>
          <a:xfrm>
            <a:off x="5965376" y="3982190"/>
            <a:ext cx="2135700" cy="57870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chemeClr val="accent6">
                  <a:lumMod val="60000"/>
                  <a:lumOff val="40000"/>
                </a:schemeClr>
              </a:gs>
              <a:gs pos="83000">
                <a:schemeClr val="bg1"/>
              </a:gs>
              <a:gs pos="7474">
                <a:schemeClr val="accent5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Continuous Variable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" name="Google Shape;1165;p60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60"/>
          <p:cNvSpPr txBox="1">
            <a:spLocks noGrp="1"/>
          </p:cNvSpPr>
          <p:nvPr>
            <p:ph type="ctrTitle"/>
          </p:nvPr>
        </p:nvSpPr>
        <p:spPr>
          <a:xfrm>
            <a:off x="0" y="-169539"/>
            <a:ext cx="9144000" cy="833679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4572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34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Central Tendency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6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6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6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0"/>
          <p:cNvSpPr txBox="1"/>
          <p:nvPr/>
        </p:nvSpPr>
        <p:spPr>
          <a:xfrm>
            <a:off x="-150" y="438912"/>
            <a:ext cx="9144000" cy="4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It describes a whole set of data with a single value that represents the centre of its distribution. 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There are three main measures of central tendency: the mode, the median and the mean.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6A0E"/>
              </a:buClr>
              <a:buSzPts val="2000"/>
              <a:buFont typeface="Roboto"/>
              <a:buChar char="●"/>
            </a:pPr>
            <a:r>
              <a:rPr lang="en-GB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Mean : Average Value </a:t>
            </a:r>
            <a:endParaRPr sz="2000" b="1" dirty="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A0E"/>
              </a:buClr>
              <a:buSzPts val="2000"/>
              <a:buFont typeface="Roboto"/>
              <a:buChar char="●"/>
            </a:pPr>
            <a:r>
              <a:rPr lang="en-GB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Median : Middle Value </a:t>
            </a:r>
            <a:endParaRPr sz="2000" b="1" dirty="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A0E"/>
              </a:buClr>
              <a:buSzPts val="2000"/>
              <a:buFont typeface="Roboto"/>
              <a:buChar char="●"/>
            </a:pPr>
            <a:r>
              <a:rPr lang="en-GB" sz="2000" b="1" dirty="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Mode : Most Frequent Value</a:t>
            </a:r>
            <a:endParaRPr sz="2000" b="1" dirty="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30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50" y="764318"/>
            <a:ext cx="9144000" cy="403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5B37C-69D8-45D9-A5C9-E1DED235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3" y="928577"/>
            <a:ext cx="6946605" cy="371430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Central Tendency (Example)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253200" y="1165148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3C0F7-CCD2-4426-9FE0-C4B126F7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4" y="993400"/>
            <a:ext cx="1970400" cy="17128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41CC9-A7CE-4D27-A2FC-687EC6B4A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48" y="993400"/>
            <a:ext cx="2139704" cy="19504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BF843-0C2C-423E-860B-87CCD3E3A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973" y="934313"/>
            <a:ext cx="2407627" cy="222853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E0C76-9B6A-4012-8424-255D6F0CA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1" y="3430479"/>
            <a:ext cx="8938437" cy="12547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-259970"/>
            <a:ext cx="9144000" cy="92412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3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Dispersion</a:t>
            </a:r>
            <a:endParaRPr sz="36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723849"/>
            <a:ext cx="9061704" cy="44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Measure of Dispersion includes :-</a:t>
            </a: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Range :-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 It is a Difference between Maximum and Minimum value in a distribution. i.e.(</a:t>
            </a:r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Team1 → 2, 4, 10, 15, 24, 25, 40 → Range → 40 - 2 = 38 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445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Standard Deviation: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Standard Deviation is a measure of how spread out numbers are. </a:t>
            </a:r>
          </a:p>
          <a:p>
            <a:pPr marL="444500" indent="-342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Variance: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 The average of the squared differences from the Mean. </a:t>
            </a:r>
            <a:r>
              <a:rPr lang="en-GB" sz="2000" dirty="0" err="1"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 the Square of the Standard Deviation.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sz="20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602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1191</Words>
  <Application>Microsoft Office PowerPoint</Application>
  <PresentationFormat>On-screen Show (16:9)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Verdana</vt:lpstr>
      <vt:lpstr>MS Reference Sans Serif</vt:lpstr>
      <vt:lpstr>Wingdings</vt:lpstr>
      <vt:lpstr>charter</vt:lpstr>
      <vt:lpstr>Sitka Heading</vt:lpstr>
      <vt:lpstr>Roboto</vt:lpstr>
      <vt:lpstr>Arial</vt:lpstr>
      <vt:lpstr>Simple Light</vt:lpstr>
      <vt:lpstr>PowerPoint Presentation</vt:lpstr>
      <vt:lpstr>Exploratory Data Analysis on Red Wine Quality</vt:lpstr>
      <vt:lpstr>Introduction to EDA</vt:lpstr>
      <vt:lpstr>Types Of Variable</vt:lpstr>
      <vt:lpstr>Quantitative (or Numerical) Variable</vt:lpstr>
      <vt:lpstr>Measure Of Central Tendency</vt:lpstr>
      <vt:lpstr>DATASET</vt:lpstr>
      <vt:lpstr>Measure Of Central Tendency (Example)</vt:lpstr>
      <vt:lpstr>Measure of Dispersion</vt:lpstr>
      <vt:lpstr>Measure of Dispersion (Example)</vt:lpstr>
      <vt:lpstr>Measure of Position</vt:lpstr>
      <vt:lpstr>Quartiles(Example)</vt:lpstr>
      <vt:lpstr>Measure of Position</vt:lpstr>
      <vt:lpstr>Skewness</vt:lpstr>
      <vt:lpstr>Skewness</vt:lpstr>
      <vt:lpstr>Skewness(Graphical Representation)</vt:lpstr>
      <vt:lpstr>Skewness(Graphical Representation)</vt:lpstr>
      <vt:lpstr>Skewness(Graphical Representation)</vt:lpstr>
      <vt:lpstr>Kurtosis</vt:lpstr>
      <vt:lpstr>Kurtosis(Example)</vt:lpstr>
      <vt:lpstr>Outliers Treatment</vt:lpstr>
      <vt:lpstr>Z-Score(detecting Outliers)</vt:lpstr>
      <vt:lpstr>Graphical Representation</vt:lpstr>
      <vt:lpstr>IQR(detecting Outliers)</vt:lpstr>
      <vt:lpstr>Graphical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vaishnavi choudhari</cp:lastModifiedBy>
  <cp:revision>9</cp:revision>
  <dcterms:modified xsi:type="dcterms:W3CDTF">2021-12-16T09:14:53Z</dcterms:modified>
</cp:coreProperties>
</file>