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73" r:id="rId8"/>
    <p:sldId id="263" r:id="rId9"/>
    <p:sldId id="264" r:id="rId10"/>
    <p:sldId id="265" r:id="rId11"/>
    <p:sldId id="266" r:id="rId12"/>
    <p:sldId id="267" r:id="rId13"/>
    <p:sldId id="268" r:id="rId14"/>
    <p:sldId id="269"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dhip Vadakkan" userId="797311295de48855" providerId="LiveId" clId="{959D9A2E-C73E-4BB1-B213-BE09E8D2E3ED}"/>
    <pc:docChg chg="undo custSel addSld delSld modSld">
      <pc:chgData name="Randhip Vadakkan" userId="797311295de48855" providerId="LiveId" clId="{959D9A2E-C73E-4BB1-B213-BE09E8D2E3ED}" dt="2021-01-04T01:18:44.930" v="3334"/>
      <pc:docMkLst>
        <pc:docMk/>
      </pc:docMkLst>
      <pc:sldChg chg="modSp mod">
        <pc:chgData name="Randhip Vadakkan" userId="797311295de48855" providerId="LiveId" clId="{959D9A2E-C73E-4BB1-B213-BE09E8D2E3ED}" dt="2021-01-04T00:20:23.577" v="2976" actId="5793"/>
        <pc:sldMkLst>
          <pc:docMk/>
          <pc:sldMk cId="3332493396" sldId="257"/>
        </pc:sldMkLst>
        <pc:spChg chg="mod">
          <ac:chgData name="Randhip Vadakkan" userId="797311295de48855" providerId="LiveId" clId="{959D9A2E-C73E-4BB1-B213-BE09E8D2E3ED}" dt="2021-01-04T00:20:23.577" v="2976" actId="5793"/>
          <ac:spMkLst>
            <pc:docMk/>
            <pc:sldMk cId="3332493396" sldId="257"/>
            <ac:spMk id="3" creationId="{827874B6-7544-46AD-ACD1-224302C20016}"/>
          </ac:spMkLst>
        </pc:spChg>
      </pc:sldChg>
      <pc:sldChg chg="del">
        <pc:chgData name="Randhip Vadakkan" userId="797311295de48855" providerId="LiveId" clId="{959D9A2E-C73E-4BB1-B213-BE09E8D2E3ED}" dt="2021-01-03T22:13:55.562" v="2961" actId="2696"/>
        <pc:sldMkLst>
          <pc:docMk/>
          <pc:sldMk cId="4216467219" sldId="258"/>
        </pc:sldMkLst>
      </pc:sldChg>
      <pc:sldChg chg="modSp mod">
        <pc:chgData name="Randhip Vadakkan" userId="797311295de48855" providerId="LiveId" clId="{959D9A2E-C73E-4BB1-B213-BE09E8D2E3ED}" dt="2021-01-04T00:30:14.346" v="3068" actId="20577"/>
        <pc:sldMkLst>
          <pc:docMk/>
          <pc:sldMk cId="3044617511" sldId="259"/>
        </pc:sldMkLst>
        <pc:spChg chg="mod">
          <ac:chgData name="Randhip Vadakkan" userId="797311295de48855" providerId="LiveId" clId="{959D9A2E-C73E-4BB1-B213-BE09E8D2E3ED}" dt="2021-01-04T00:30:14.346" v="3068" actId="20577"/>
          <ac:spMkLst>
            <pc:docMk/>
            <pc:sldMk cId="3044617511" sldId="259"/>
            <ac:spMk id="2" creationId="{77E1B61F-7387-4A68-BA26-C4CF99ED6E63}"/>
          </ac:spMkLst>
        </pc:spChg>
      </pc:sldChg>
      <pc:sldChg chg="addSp delSp modSp new mod">
        <pc:chgData name="Randhip Vadakkan" userId="797311295de48855" providerId="LiveId" clId="{959D9A2E-C73E-4BB1-B213-BE09E8D2E3ED}" dt="2021-01-04T00:21:13.069" v="2981" actId="255"/>
        <pc:sldMkLst>
          <pc:docMk/>
          <pc:sldMk cId="2179452024" sldId="260"/>
        </pc:sldMkLst>
        <pc:spChg chg="mod">
          <ac:chgData name="Randhip Vadakkan" userId="797311295de48855" providerId="LiveId" clId="{959D9A2E-C73E-4BB1-B213-BE09E8D2E3ED}" dt="2021-01-03T21:05:21.366" v="11" actId="20577"/>
          <ac:spMkLst>
            <pc:docMk/>
            <pc:sldMk cId="2179452024" sldId="260"/>
            <ac:spMk id="2" creationId="{A306998F-CF54-43AB-8952-AC012911DD80}"/>
          </ac:spMkLst>
        </pc:spChg>
        <pc:spChg chg="mod">
          <ac:chgData name="Randhip Vadakkan" userId="797311295de48855" providerId="LiveId" clId="{959D9A2E-C73E-4BB1-B213-BE09E8D2E3ED}" dt="2021-01-04T00:21:13.069" v="2981" actId="255"/>
          <ac:spMkLst>
            <pc:docMk/>
            <pc:sldMk cId="2179452024" sldId="260"/>
            <ac:spMk id="3" creationId="{E5E36C61-4EBE-40C9-9100-CAE5EBA77EB5}"/>
          </ac:spMkLst>
        </pc:spChg>
        <pc:spChg chg="add del">
          <ac:chgData name="Randhip Vadakkan" userId="797311295de48855" providerId="LiveId" clId="{959D9A2E-C73E-4BB1-B213-BE09E8D2E3ED}" dt="2021-01-03T21:07:31.395" v="50"/>
          <ac:spMkLst>
            <pc:docMk/>
            <pc:sldMk cId="2179452024" sldId="260"/>
            <ac:spMk id="4" creationId="{7E5E1059-7595-4957-8675-3EE319F6CEE0}"/>
          </ac:spMkLst>
        </pc:spChg>
      </pc:sldChg>
      <pc:sldChg chg="addSp delSp modSp new mod">
        <pc:chgData name="Randhip Vadakkan" userId="797311295de48855" providerId="LiveId" clId="{959D9A2E-C73E-4BB1-B213-BE09E8D2E3ED}" dt="2021-01-04T00:31:26.200" v="3128" actId="20577"/>
        <pc:sldMkLst>
          <pc:docMk/>
          <pc:sldMk cId="1905926892" sldId="261"/>
        </pc:sldMkLst>
        <pc:spChg chg="mod">
          <ac:chgData name="Randhip Vadakkan" userId="797311295de48855" providerId="LiveId" clId="{959D9A2E-C73E-4BB1-B213-BE09E8D2E3ED}" dt="2021-01-03T21:10:20.462" v="112" actId="20577"/>
          <ac:spMkLst>
            <pc:docMk/>
            <pc:sldMk cId="1905926892" sldId="261"/>
            <ac:spMk id="2" creationId="{D0025B2B-C46E-4375-A5A3-41C7E3C3B010}"/>
          </ac:spMkLst>
        </pc:spChg>
        <pc:spChg chg="mod">
          <ac:chgData name="Randhip Vadakkan" userId="797311295de48855" providerId="LiveId" clId="{959D9A2E-C73E-4BB1-B213-BE09E8D2E3ED}" dt="2021-01-04T00:31:26.200" v="3128" actId="20577"/>
          <ac:spMkLst>
            <pc:docMk/>
            <pc:sldMk cId="1905926892" sldId="261"/>
            <ac:spMk id="3" creationId="{7A9A6C10-B6A5-4AD2-A54F-CC41EBE3E5C0}"/>
          </ac:spMkLst>
        </pc:spChg>
        <pc:spChg chg="add del mod">
          <ac:chgData name="Randhip Vadakkan" userId="797311295de48855" providerId="LiveId" clId="{959D9A2E-C73E-4BB1-B213-BE09E8D2E3ED}" dt="2021-01-03T21:15:47.252" v="580"/>
          <ac:spMkLst>
            <pc:docMk/>
            <pc:sldMk cId="1905926892" sldId="261"/>
            <ac:spMk id="4" creationId="{43BDBF2E-C4CD-466D-946F-22CD3EE3D4FC}"/>
          </ac:spMkLst>
        </pc:spChg>
        <pc:graphicFrameChg chg="add del mod">
          <ac:chgData name="Randhip Vadakkan" userId="797311295de48855" providerId="LiveId" clId="{959D9A2E-C73E-4BB1-B213-BE09E8D2E3ED}" dt="2021-01-03T21:16:53.331" v="590" actId="478"/>
          <ac:graphicFrameMkLst>
            <pc:docMk/>
            <pc:sldMk cId="1905926892" sldId="261"/>
            <ac:graphicFrameMk id="5" creationId="{5EFD8DF3-E0F8-4FE4-99E0-546458473147}"/>
          </ac:graphicFrameMkLst>
        </pc:graphicFrameChg>
      </pc:sldChg>
      <pc:sldChg chg="addSp modSp new mod">
        <pc:chgData name="Randhip Vadakkan" userId="797311295de48855" providerId="LiveId" clId="{959D9A2E-C73E-4BB1-B213-BE09E8D2E3ED}" dt="2021-01-04T00:38:59.321" v="3309" actId="114"/>
        <pc:sldMkLst>
          <pc:docMk/>
          <pc:sldMk cId="1440109137" sldId="262"/>
        </pc:sldMkLst>
        <pc:spChg chg="add mod">
          <ac:chgData name="Randhip Vadakkan" userId="797311295de48855" providerId="LiveId" clId="{959D9A2E-C73E-4BB1-B213-BE09E8D2E3ED}" dt="2021-01-04T00:38:59.321" v="3309" actId="114"/>
          <ac:spMkLst>
            <pc:docMk/>
            <pc:sldMk cId="1440109137" sldId="262"/>
            <ac:spMk id="2" creationId="{67A49710-B936-4936-AB0D-A73330B96E61}"/>
          </ac:spMkLst>
        </pc:spChg>
        <pc:graphicFrameChg chg="add mod modGraphic">
          <ac:chgData name="Randhip Vadakkan" userId="797311295de48855" providerId="LiveId" clId="{959D9A2E-C73E-4BB1-B213-BE09E8D2E3ED}" dt="2021-01-04T00:37:05.411" v="3170" actId="14861"/>
          <ac:graphicFrameMkLst>
            <pc:docMk/>
            <pc:sldMk cId="1440109137" sldId="262"/>
            <ac:graphicFrameMk id="3" creationId="{6E9D0511-9576-444B-BD87-340624238F1D}"/>
          </ac:graphicFrameMkLst>
        </pc:graphicFrameChg>
      </pc:sldChg>
      <pc:sldChg chg="addSp modSp new mod">
        <pc:chgData name="Randhip Vadakkan" userId="797311295de48855" providerId="LiveId" clId="{959D9A2E-C73E-4BB1-B213-BE09E8D2E3ED}" dt="2021-01-04T00:28:35.813" v="3047" actId="255"/>
        <pc:sldMkLst>
          <pc:docMk/>
          <pc:sldMk cId="1108474516" sldId="263"/>
        </pc:sldMkLst>
        <pc:spChg chg="add mod">
          <ac:chgData name="Randhip Vadakkan" userId="797311295de48855" providerId="LiveId" clId="{959D9A2E-C73E-4BB1-B213-BE09E8D2E3ED}" dt="2021-01-04T00:28:35.813" v="3047" actId="255"/>
          <ac:spMkLst>
            <pc:docMk/>
            <pc:sldMk cId="1108474516" sldId="263"/>
            <ac:spMk id="2" creationId="{05BA5971-A41D-4D46-B155-BA0C3F3045FD}"/>
          </ac:spMkLst>
        </pc:spChg>
        <pc:picChg chg="add mod">
          <ac:chgData name="Randhip Vadakkan" userId="797311295de48855" providerId="LiveId" clId="{959D9A2E-C73E-4BB1-B213-BE09E8D2E3ED}" dt="2021-01-03T21:28:32.924" v="825" actId="1076"/>
          <ac:picMkLst>
            <pc:docMk/>
            <pc:sldMk cId="1108474516" sldId="263"/>
            <ac:picMk id="4" creationId="{FA38656A-5D42-46C0-B742-9DC3CBB57C61}"/>
          </ac:picMkLst>
        </pc:picChg>
      </pc:sldChg>
      <pc:sldChg chg="addSp modSp new mod">
        <pc:chgData name="Randhip Vadakkan" userId="797311295de48855" providerId="LiveId" clId="{959D9A2E-C73E-4BB1-B213-BE09E8D2E3ED}" dt="2021-01-04T00:28:51.564" v="3050" actId="14100"/>
        <pc:sldMkLst>
          <pc:docMk/>
          <pc:sldMk cId="2490518908" sldId="264"/>
        </pc:sldMkLst>
        <pc:spChg chg="add mod">
          <ac:chgData name="Randhip Vadakkan" userId="797311295de48855" providerId="LiveId" clId="{959D9A2E-C73E-4BB1-B213-BE09E8D2E3ED}" dt="2021-01-04T00:28:46.306" v="3049" actId="2711"/>
          <ac:spMkLst>
            <pc:docMk/>
            <pc:sldMk cId="2490518908" sldId="264"/>
            <ac:spMk id="2" creationId="{B8692A00-85EF-43BF-A31C-EC10F70CB3D3}"/>
          </ac:spMkLst>
        </pc:spChg>
        <pc:picChg chg="add mod">
          <ac:chgData name="Randhip Vadakkan" userId="797311295de48855" providerId="LiveId" clId="{959D9A2E-C73E-4BB1-B213-BE09E8D2E3ED}" dt="2021-01-04T00:28:51.564" v="3050" actId="14100"/>
          <ac:picMkLst>
            <pc:docMk/>
            <pc:sldMk cId="2490518908" sldId="264"/>
            <ac:picMk id="4" creationId="{0AFED866-2B42-43DE-B51C-15A610BF1685}"/>
          </ac:picMkLst>
        </pc:picChg>
      </pc:sldChg>
      <pc:sldChg chg="addSp delSp modSp new mod">
        <pc:chgData name="Randhip Vadakkan" userId="797311295de48855" providerId="LiveId" clId="{959D9A2E-C73E-4BB1-B213-BE09E8D2E3ED}" dt="2021-01-04T00:29:05.738" v="3052" actId="255"/>
        <pc:sldMkLst>
          <pc:docMk/>
          <pc:sldMk cId="2193760391" sldId="265"/>
        </pc:sldMkLst>
        <pc:spChg chg="add del mod">
          <ac:chgData name="Randhip Vadakkan" userId="797311295de48855" providerId="LiveId" clId="{959D9A2E-C73E-4BB1-B213-BE09E8D2E3ED}" dt="2021-01-03T21:32:05.844" v="886" actId="767"/>
          <ac:spMkLst>
            <pc:docMk/>
            <pc:sldMk cId="2193760391" sldId="265"/>
            <ac:spMk id="2" creationId="{35FBDE75-B6EB-4434-8A83-69D55CFE3E12}"/>
          </ac:spMkLst>
        </pc:spChg>
        <pc:spChg chg="add mod">
          <ac:chgData name="Randhip Vadakkan" userId="797311295de48855" providerId="LiveId" clId="{959D9A2E-C73E-4BB1-B213-BE09E8D2E3ED}" dt="2021-01-04T00:29:05.738" v="3052" actId="255"/>
          <ac:spMkLst>
            <pc:docMk/>
            <pc:sldMk cId="2193760391" sldId="265"/>
            <ac:spMk id="3" creationId="{3989179C-A1F8-4678-9D94-8E8D2A3FE380}"/>
          </ac:spMkLst>
        </pc:spChg>
        <pc:picChg chg="add mod">
          <ac:chgData name="Randhip Vadakkan" userId="797311295de48855" providerId="LiveId" clId="{959D9A2E-C73E-4BB1-B213-BE09E8D2E3ED}" dt="2021-01-03T21:38:20.699" v="1105" actId="1076"/>
          <ac:picMkLst>
            <pc:docMk/>
            <pc:sldMk cId="2193760391" sldId="265"/>
            <ac:picMk id="5" creationId="{604BE330-638D-438B-9459-A52522D07EE4}"/>
          </ac:picMkLst>
        </pc:picChg>
        <pc:picChg chg="add mod">
          <ac:chgData name="Randhip Vadakkan" userId="797311295de48855" providerId="LiveId" clId="{959D9A2E-C73E-4BB1-B213-BE09E8D2E3ED}" dt="2021-01-03T21:37:58.212" v="1104" actId="14100"/>
          <ac:picMkLst>
            <pc:docMk/>
            <pc:sldMk cId="2193760391" sldId="265"/>
            <ac:picMk id="7" creationId="{F259E092-44AD-499B-812F-17798A3E3EF2}"/>
          </ac:picMkLst>
        </pc:picChg>
      </pc:sldChg>
      <pc:sldChg chg="addSp modSp new mod">
        <pc:chgData name="Randhip Vadakkan" userId="797311295de48855" providerId="LiveId" clId="{959D9A2E-C73E-4BB1-B213-BE09E8D2E3ED}" dt="2021-01-03T21:40:29.508" v="1113" actId="1076"/>
        <pc:sldMkLst>
          <pc:docMk/>
          <pc:sldMk cId="1123441784" sldId="266"/>
        </pc:sldMkLst>
        <pc:picChg chg="add mod">
          <ac:chgData name="Randhip Vadakkan" userId="797311295de48855" providerId="LiveId" clId="{959D9A2E-C73E-4BB1-B213-BE09E8D2E3ED}" dt="2021-01-03T21:40:29.508" v="1113" actId="1076"/>
          <ac:picMkLst>
            <pc:docMk/>
            <pc:sldMk cId="1123441784" sldId="266"/>
            <ac:picMk id="3" creationId="{3B006A15-9A0D-4DE6-B787-E8D9BF1735D0}"/>
          </ac:picMkLst>
        </pc:picChg>
      </pc:sldChg>
      <pc:sldChg chg="modSp new del mod">
        <pc:chgData name="Randhip Vadakkan" userId="797311295de48855" providerId="LiveId" clId="{959D9A2E-C73E-4BB1-B213-BE09E8D2E3ED}" dt="2021-01-03T21:38:31.399" v="1106" actId="2696"/>
        <pc:sldMkLst>
          <pc:docMk/>
          <pc:sldMk cId="4249341516" sldId="266"/>
        </pc:sldMkLst>
        <pc:spChg chg="mod">
          <ac:chgData name="Randhip Vadakkan" userId="797311295de48855" providerId="LiveId" clId="{959D9A2E-C73E-4BB1-B213-BE09E8D2E3ED}" dt="2021-01-03T21:33:50.602" v="1085" actId="27636"/>
          <ac:spMkLst>
            <pc:docMk/>
            <pc:sldMk cId="4249341516" sldId="266"/>
            <ac:spMk id="2" creationId="{F4F0F2FF-5E55-4281-A831-0BF248276BAA}"/>
          </ac:spMkLst>
        </pc:spChg>
      </pc:sldChg>
      <pc:sldChg chg="addSp delSp modSp new mod">
        <pc:chgData name="Randhip Vadakkan" userId="797311295de48855" providerId="LiveId" clId="{959D9A2E-C73E-4BB1-B213-BE09E8D2E3ED}" dt="2021-01-04T00:29:15.476" v="3054" actId="2711"/>
        <pc:sldMkLst>
          <pc:docMk/>
          <pc:sldMk cId="582532889" sldId="267"/>
        </pc:sldMkLst>
        <pc:spChg chg="add mod">
          <ac:chgData name="Randhip Vadakkan" userId="797311295de48855" providerId="LiveId" clId="{959D9A2E-C73E-4BB1-B213-BE09E8D2E3ED}" dt="2021-01-04T00:29:15.476" v="3054" actId="2711"/>
          <ac:spMkLst>
            <pc:docMk/>
            <pc:sldMk cId="582532889" sldId="267"/>
            <ac:spMk id="6" creationId="{7D95D830-2306-4F79-904A-E450D9CB15B2}"/>
          </ac:spMkLst>
        </pc:spChg>
        <pc:picChg chg="add del mod">
          <ac:chgData name="Randhip Vadakkan" userId="797311295de48855" providerId="LiveId" clId="{959D9A2E-C73E-4BB1-B213-BE09E8D2E3ED}" dt="2021-01-03T21:43:47.470" v="1119" actId="478"/>
          <ac:picMkLst>
            <pc:docMk/>
            <pc:sldMk cId="582532889" sldId="267"/>
            <ac:picMk id="3" creationId="{989FB610-387E-4E89-9459-647F9A1F1D4D}"/>
          </ac:picMkLst>
        </pc:picChg>
        <pc:picChg chg="add mod">
          <ac:chgData name="Randhip Vadakkan" userId="797311295de48855" providerId="LiveId" clId="{959D9A2E-C73E-4BB1-B213-BE09E8D2E3ED}" dt="2021-01-03T21:43:58.044" v="1121" actId="1076"/>
          <ac:picMkLst>
            <pc:docMk/>
            <pc:sldMk cId="582532889" sldId="267"/>
            <ac:picMk id="5" creationId="{1B2526FE-5855-4E68-8E71-299436C9A62F}"/>
          </ac:picMkLst>
        </pc:picChg>
      </pc:sldChg>
      <pc:sldChg chg="addSp modSp new mod">
        <pc:chgData name="Randhip Vadakkan" userId="797311295de48855" providerId="LiveId" clId="{959D9A2E-C73E-4BB1-B213-BE09E8D2E3ED}" dt="2021-01-04T00:29:26.003" v="3056" actId="2711"/>
        <pc:sldMkLst>
          <pc:docMk/>
          <pc:sldMk cId="2748616881" sldId="268"/>
        </pc:sldMkLst>
        <pc:spChg chg="add mod">
          <ac:chgData name="Randhip Vadakkan" userId="797311295de48855" providerId="LiveId" clId="{959D9A2E-C73E-4BB1-B213-BE09E8D2E3ED}" dt="2021-01-04T00:29:26.003" v="3056" actId="2711"/>
          <ac:spMkLst>
            <pc:docMk/>
            <pc:sldMk cId="2748616881" sldId="268"/>
            <ac:spMk id="2" creationId="{994482C0-4589-4AE6-9D7B-7C347F62CEE8}"/>
          </ac:spMkLst>
        </pc:spChg>
        <pc:picChg chg="add mod">
          <ac:chgData name="Randhip Vadakkan" userId="797311295de48855" providerId="LiveId" clId="{959D9A2E-C73E-4BB1-B213-BE09E8D2E3ED}" dt="2021-01-03T21:50:18.156" v="1331" actId="1076"/>
          <ac:picMkLst>
            <pc:docMk/>
            <pc:sldMk cId="2748616881" sldId="268"/>
            <ac:picMk id="4" creationId="{AAFB5282-3011-4BA5-A415-0D7F0080AAE5}"/>
          </ac:picMkLst>
        </pc:picChg>
      </pc:sldChg>
      <pc:sldChg chg="addSp modSp new mod">
        <pc:chgData name="Randhip Vadakkan" userId="797311295de48855" providerId="LiveId" clId="{959D9A2E-C73E-4BB1-B213-BE09E8D2E3ED}" dt="2021-01-03T21:53:02.773" v="1337" actId="14100"/>
        <pc:sldMkLst>
          <pc:docMk/>
          <pc:sldMk cId="956062655" sldId="269"/>
        </pc:sldMkLst>
        <pc:picChg chg="add mod">
          <ac:chgData name="Randhip Vadakkan" userId="797311295de48855" providerId="LiveId" clId="{959D9A2E-C73E-4BB1-B213-BE09E8D2E3ED}" dt="2021-01-03T21:53:02.773" v="1337" actId="14100"/>
          <ac:picMkLst>
            <pc:docMk/>
            <pc:sldMk cId="956062655" sldId="269"/>
            <ac:picMk id="3" creationId="{00BD6D1B-E5A7-4F1E-BDB6-ABB0BE8CD3ED}"/>
          </ac:picMkLst>
        </pc:picChg>
      </pc:sldChg>
      <pc:sldChg chg="new del">
        <pc:chgData name="Randhip Vadakkan" userId="797311295de48855" providerId="LiveId" clId="{959D9A2E-C73E-4BB1-B213-BE09E8D2E3ED}" dt="2021-01-04T00:25:20.834" v="2996" actId="2696"/>
        <pc:sldMkLst>
          <pc:docMk/>
          <pc:sldMk cId="2766792288" sldId="270"/>
        </pc:sldMkLst>
      </pc:sldChg>
      <pc:sldChg chg="modSp new mod">
        <pc:chgData name="Randhip Vadakkan" userId="797311295de48855" providerId="LiveId" clId="{959D9A2E-C73E-4BB1-B213-BE09E8D2E3ED}" dt="2021-01-04T00:32:47.061" v="3133" actId="1076"/>
        <pc:sldMkLst>
          <pc:docMk/>
          <pc:sldMk cId="3294500894" sldId="271"/>
        </pc:sldMkLst>
        <pc:spChg chg="mod">
          <ac:chgData name="Randhip Vadakkan" userId="797311295de48855" providerId="LiveId" clId="{959D9A2E-C73E-4BB1-B213-BE09E8D2E3ED}" dt="2021-01-03T21:57:31.047" v="1361" actId="20577"/>
          <ac:spMkLst>
            <pc:docMk/>
            <pc:sldMk cId="3294500894" sldId="271"/>
            <ac:spMk id="2" creationId="{A2998F7D-4351-49E0-9894-040371598B6A}"/>
          </ac:spMkLst>
        </pc:spChg>
        <pc:spChg chg="mod">
          <ac:chgData name="Randhip Vadakkan" userId="797311295de48855" providerId="LiveId" clId="{959D9A2E-C73E-4BB1-B213-BE09E8D2E3ED}" dt="2021-01-04T00:32:47.061" v="3133" actId="1076"/>
          <ac:spMkLst>
            <pc:docMk/>
            <pc:sldMk cId="3294500894" sldId="271"/>
            <ac:spMk id="3" creationId="{F40457E8-EDC7-4704-A88E-33696105A0B2}"/>
          </ac:spMkLst>
        </pc:spChg>
      </pc:sldChg>
      <pc:sldChg chg="modSp new mod">
        <pc:chgData name="Randhip Vadakkan" userId="797311295de48855" providerId="LiveId" clId="{959D9A2E-C73E-4BB1-B213-BE09E8D2E3ED}" dt="2021-01-04T01:18:44.930" v="3334"/>
        <pc:sldMkLst>
          <pc:docMk/>
          <pc:sldMk cId="50657409" sldId="272"/>
        </pc:sldMkLst>
        <pc:spChg chg="mod">
          <ac:chgData name="Randhip Vadakkan" userId="797311295de48855" providerId="LiveId" clId="{959D9A2E-C73E-4BB1-B213-BE09E8D2E3ED}" dt="2021-01-03T22:05:31.573" v="2154" actId="20577"/>
          <ac:spMkLst>
            <pc:docMk/>
            <pc:sldMk cId="50657409" sldId="272"/>
            <ac:spMk id="2" creationId="{AB6F88D7-ECF3-429A-8F96-EF66D24601E9}"/>
          </ac:spMkLst>
        </pc:spChg>
        <pc:spChg chg="mod">
          <ac:chgData name="Randhip Vadakkan" userId="797311295de48855" providerId="LiveId" clId="{959D9A2E-C73E-4BB1-B213-BE09E8D2E3ED}" dt="2021-01-04T01:18:44.930" v="3334"/>
          <ac:spMkLst>
            <pc:docMk/>
            <pc:sldMk cId="50657409" sldId="272"/>
            <ac:spMk id="3" creationId="{64068F0A-7A01-4EE4-8A17-A09C9321E392}"/>
          </ac:spMkLst>
        </pc:spChg>
      </pc:sldChg>
      <pc:sldChg chg="addSp modSp new mod">
        <pc:chgData name="Randhip Vadakkan" userId="797311295de48855" providerId="LiveId" clId="{959D9A2E-C73E-4BB1-B213-BE09E8D2E3ED}" dt="2021-01-04T00:38:26.607" v="3306" actId="20577"/>
        <pc:sldMkLst>
          <pc:docMk/>
          <pc:sldMk cId="3575056534" sldId="273"/>
        </pc:sldMkLst>
        <pc:spChg chg="add mod">
          <ac:chgData name="Randhip Vadakkan" userId="797311295de48855" providerId="LiveId" clId="{959D9A2E-C73E-4BB1-B213-BE09E8D2E3ED}" dt="2021-01-04T00:38:26.607" v="3306" actId="20577"/>
          <ac:spMkLst>
            <pc:docMk/>
            <pc:sldMk cId="3575056534" sldId="273"/>
            <ac:spMk id="3" creationId="{27B82306-33D9-4FDB-9E4D-F83BBEA675BD}"/>
          </ac:spMkLst>
        </pc:spChg>
        <pc:graphicFrameChg chg="add mod modGraphic">
          <ac:chgData name="Randhip Vadakkan" userId="797311295de48855" providerId="LiveId" clId="{959D9A2E-C73E-4BB1-B213-BE09E8D2E3ED}" dt="2021-01-04T00:37:38.565" v="3172" actId="1076"/>
          <ac:graphicFrameMkLst>
            <pc:docMk/>
            <pc:sldMk cId="3575056534" sldId="273"/>
            <ac:graphicFrameMk id="2" creationId="{CEC8E840-D5DC-4FF3-9781-E5A90EAEEC59}"/>
          </ac:graphicFrameMkLst>
        </pc:graphicFrame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Manhatta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E8EE-8CBC-4D4A-ABEE-7736D89C3150}"/>
              </a:ext>
            </a:extLst>
          </p:cNvPr>
          <p:cNvSpPr>
            <a:spLocks noGrp="1"/>
          </p:cNvSpPr>
          <p:nvPr>
            <p:ph type="ctrTitle"/>
          </p:nvPr>
        </p:nvSpPr>
        <p:spPr/>
        <p:txBody>
          <a:bodyPr/>
          <a:lstStyle/>
          <a:p>
            <a:r>
              <a:rPr lang="en-US" sz="1800" b="1" kern="1800" spc="-15" dirty="0">
                <a:solidFill>
                  <a:srgbClr val="292929"/>
                </a:solidFill>
                <a:effectLst/>
                <a:latin typeface="Helvetica" panose="020B0604020202020204" pitchFamily="34" charset="0"/>
                <a:ea typeface="Times New Roman" panose="02020603050405020304" pitchFamily="18" charset="0"/>
                <a:cs typeface="Times New Roman" panose="02020603050405020304" pitchFamily="18" charset="0"/>
              </a:rPr>
              <a:t>Capstone Project — The Battle of Neighborhoods in New York City: Indian Restaurants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BFC758CD-F1DB-4D59-AD62-D6112BBB08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25337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89179C-A1F8-4678-9D94-8E8D2A3FE380}"/>
              </a:ext>
            </a:extLst>
          </p:cNvPr>
          <p:cNvSpPr txBox="1"/>
          <p:nvPr/>
        </p:nvSpPr>
        <p:spPr>
          <a:xfrm>
            <a:off x="1199626" y="830510"/>
            <a:ext cx="9781563" cy="523220"/>
          </a:xfrm>
          <a:prstGeom prst="rect">
            <a:avLst/>
          </a:prstGeom>
          <a:noFill/>
        </p:spPr>
        <p:txBody>
          <a:bodyPr wrap="square" rtlCol="0">
            <a:spAutoFit/>
          </a:bodyPr>
          <a:lstStyle/>
          <a:p>
            <a:r>
              <a:rPr lang="en-US" sz="1400" u="sng" dirty="0">
                <a:latin typeface="Helvetica" panose="020B0604020202020204" pitchFamily="34" charset="0"/>
                <a:cs typeface="Helvetica" panose="020B0604020202020204" pitchFamily="34" charset="0"/>
              </a:rPr>
              <a:t>Analysis of all Indian restaurants in New York city</a:t>
            </a:r>
            <a:r>
              <a:rPr lang="en-US" sz="1400" dirty="0">
                <a:latin typeface="Helvetica" panose="020B0604020202020204" pitchFamily="34" charset="0"/>
                <a:cs typeface="Helvetica" panose="020B0604020202020204" pitchFamily="34" charset="0"/>
              </a:rPr>
              <a:t>: Once again the </a:t>
            </a:r>
            <a:r>
              <a:rPr lang="en-US" sz="1400" dirty="0" err="1">
                <a:latin typeface="Helvetica" panose="020B0604020202020204" pitchFamily="34" charset="0"/>
                <a:cs typeface="Helvetica" panose="020B0604020202020204" pitchFamily="34" charset="0"/>
              </a:rPr>
              <a:t>foursquareAPI</a:t>
            </a:r>
            <a:r>
              <a:rPr lang="en-US" sz="1400" dirty="0">
                <a:latin typeface="Helvetica" panose="020B0604020202020204" pitchFamily="34" charset="0"/>
                <a:cs typeface="Helvetica" panose="020B0604020202020204" pitchFamily="34" charset="0"/>
              </a:rPr>
              <a:t> is employed to collect data and Pandas frame is constructed based on it</a:t>
            </a:r>
          </a:p>
        </p:txBody>
      </p:sp>
      <p:pic>
        <p:nvPicPr>
          <p:cNvPr id="5" name="Picture 4">
            <a:extLst>
              <a:ext uri="{FF2B5EF4-FFF2-40B4-BE49-F238E27FC236}">
                <a16:creationId xmlns:a16="http://schemas.microsoft.com/office/drawing/2014/main" id="{604BE330-638D-438B-9459-A52522D07EE4}"/>
              </a:ext>
            </a:extLst>
          </p:cNvPr>
          <p:cNvPicPr>
            <a:picLocks noChangeAspect="1"/>
          </p:cNvPicPr>
          <p:nvPr/>
        </p:nvPicPr>
        <p:blipFill>
          <a:blip r:embed="rId2"/>
          <a:stretch>
            <a:fillRect/>
          </a:stretch>
        </p:blipFill>
        <p:spPr>
          <a:xfrm>
            <a:off x="1834392" y="1627464"/>
            <a:ext cx="4423794" cy="3934437"/>
          </a:xfrm>
          <a:prstGeom prst="rect">
            <a:avLst/>
          </a:prstGeom>
        </p:spPr>
      </p:pic>
      <p:pic>
        <p:nvPicPr>
          <p:cNvPr id="7" name="Picture 6">
            <a:extLst>
              <a:ext uri="{FF2B5EF4-FFF2-40B4-BE49-F238E27FC236}">
                <a16:creationId xmlns:a16="http://schemas.microsoft.com/office/drawing/2014/main" id="{F259E092-44AD-499B-812F-17798A3E3EF2}"/>
              </a:ext>
            </a:extLst>
          </p:cNvPr>
          <p:cNvPicPr>
            <a:picLocks noChangeAspect="1"/>
          </p:cNvPicPr>
          <p:nvPr/>
        </p:nvPicPr>
        <p:blipFill>
          <a:blip r:embed="rId3"/>
          <a:stretch>
            <a:fillRect/>
          </a:stretch>
        </p:blipFill>
        <p:spPr>
          <a:xfrm>
            <a:off x="5441659" y="1694576"/>
            <a:ext cx="4541240" cy="3934437"/>
          </a:xfrm>
          <a:prstGeom prst="rect">
            <a:avLst/>
          </a:prstGeom>
        </p:spPr>
      </p:pic>
    </p:spTree>
    <p:extLst>
      <p:ext uri="{BB962C8B-B14F-4D97-AF65-F5344CB8AC3E}">
        <p14:creationId xmlns:p14="http://schemas.microsoft.com/office/powerpoint/2010/main" val="2193760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06A15-9A0D-4DE6-B787-E8D9BF1735D0}"/>
              </a:ext>
            </a:extLst>
          </p:cNvPr>
          <p:cNvPicPr>
            <a:picLocks noChangeAspect="1"/>
          </p:cNvPicPr>
          <p:nvPr/>
        </p:nvPicPr>
        <p:blipFill>
          <a:blip r:embed="rId2"/>
          <a:stretch>
            <a:fillRect/>
          </a:stretch>
        </p:blipFill>
        <p:spPr>
          <a:xfrm>
            <a:off x="2060896" y="1827750"/>
            <a:ext cx="8970627" cy="3985820"/>
          </a:xfrm>
          <a:prstGeom prst="rect">
            <a:avLst/>
          </a:prstGeom>
        </p:spPr>
      </p:pic>
    </p:spTree>
    <p:extLst>
      <p:ext uri="{BB962C8B-B14F-4D97-AF65-F5344CB8AC3E}">
        <p14:creationId xmlns:p14="http://schemas.microsoft.com/office/powerpoint/2010/main" val="112344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2526FE-5855-4E68-8E71-299436C9A62F}"/>
              </a:ext>
            </a:extLst>
          </p:cNvPr>
          <p:cNvPicPr>
            <a:picLocks noChangeAspect="1"/>
          </p:cNvPicPr>
          <p:nvPr/>
        </p:nvPicPr>
        <p:blipFill>
          <a:blip r:embed="rId2"/>
          <a:stretch>
            <a:fillRect/>
          </a:stretch>
        </p:blipFill>
        <p:spPr>
          <a:xfrm>
            <a:off x="1251357" y="2368185"/>
            <a:ext cx="6400800" cy="3228975"/>
          </a:xfrm>
          <a:prstGeom prst="rect">
            <a:avLst/>
          </a:prstGeom>
        </p:spPr>
      </p:pic>
      <p:sp>
        <p:nvSpPr>
          <p:cNvPr id="6" name="TextBox 5">
            <a:extLst>
              <a:ext uri="{FF2B5EF4-FFF2-40B4-BE49-F238E27FC236}">
                <a16:creationId xmlns:a16="http://schemas.microsoft.com/office/drawing/2014/main" id="{7D95D830-2306-4F79-904A-E450D9CB15B2}"/>
              </a:ext>
            </a:extLst>
          </p:cNvPr>
          <p:cNvSpPr txBox="1"/>
          <p:nvPr/>
        </p:nvSpPr>
        <p:spPr>
          <a:xfrm>
            <a:off x="1251357" y="838899"/>
            <a:ext cx="6751740" cy="523220"/>
          </a:xfrm>
          <a:prstGeom prst="rect">
            <a:avLst/>
          </a:prstGeom>
          <a:noFill/>
        </p:spPr>
        <p:txBody>
          <a:bodyPr wrap="square" rtlCol="0">
            <a:spAutoFit/>
          </a:bodyPr>
          <a:lstStyle/>
          <a:p>
            <a:r>
              <a:rPr lang="en-US" sz="1400" dirty="0">
                <a:latin typeface="Helvetica" panose="020B0604020202020204" pitchFamily="34" charset="0"/>
                <a:cs typeface="Helvetica" panose="020B0604020202020204" pitchFamily="34" charset="0"/>
              </a:rPr>
              <a:t>A bar graph has been plotted to give a snapshot of the Indian restaurant spread across the boroughs</a:t>
            </a:r>
          </a:p>
        </p:txBody>
      </p:sp>
    </p:spTree>
    <p:extLst>
      <p:ext uri="{BB962C8B-B14F-4D97-AF65-F5344CB8AC3E}">
        <p14:creationId xmlns:p14="http://schemas.microsoft.com/office/powerpoint/2010/main" val="58253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4482C0-4589-4AE6-9D7B-7C347F62CEE8}"/>
              </a:ext>
            </a:extLst>
          </p:cNvPr>
          <p:cNvSpPr txBox="1"/>
          <p:nvPr/>
        </p:nvSpPr>
        <p:spPr>
          <a:xfrm>
            <a:off x="1275127" y="964734"/>
            <a:ext cx="9085277" cy="307777"/>
          </a:xfrm>
          <a:prstGeom prst="rect">
            <a:avLst/>
          </a:prstGeom>
          <a:noFill/>
        </p:spPr>
        <p:txBody>
          <a:bodyPr wrap="square" rtlCol="0">
            <a:spAutoFit/>
          </a:bodyPr>
          <a:lstStyle/>
          <a:p>
            <a:r>
              <a:rPr lang="en-US" sz="1400" dirty="0" err="1">
                <a:latin typeface="Helvetica" panose="020B0604020202020204" pitchFamily="34" charset="0"/>
                <a:cs typeface="Helvetica" panose="020B0604020202020204" pitchFamily="34" charset="0"/>
              </a:rPr>
              <a:t>FoursquareAPi</a:t>
            </a:r>
            <a:r>
              <a:rPr lang="en-US" sz="1400" dirty="0">
                <a:latin typeface="Helvetica" panose="020B0604020202020204" pitchFamily="34" charset="0"/>
                <a:cs typeface="Helvetica" panose="020B0604020202020204" pitchFamily="34" charset="0"/>
              </a:rPr>
              <a:t> has been used to obtain data like tips , ratings </a:t>
            </a:r>
            <a:r>
              <a:rPr lang="en-US" sz="1400" dirty="0" err="1">
                <a:latin typeface="Helvetica" panose="020B0604020202020204" pitchFamily="34" charset="0"/>
                <a:cs typeface="Helvetica" panose="020B0604020202020204" pitchFamily="34" charset="0"/>
              </a:rPr>
              <a:t>etc</a:t>
            </a:r>
            <a:r>
              <a:rPr lang="en-US" sz="1400" dirty="0">
                <a:latin typeface="Helvetica" panose="020B0604020202020204" pitchFamily="34" charset="0"/>
                <a:cs typeface="Helvetica" panose="020B0604020202020204" pitchFamily="34" charset="0"/>
              </a:rPr>
              <a:t> to decide the top ones.</a:t>
            </a:r>
          </a:p>
        </p:txBody>
      </p:sp>
      <p:pic>
        <p:nvPicPr>
          <p:cNvPr id="4" name="Picture 3">
            <a:extLst>
              <a:ext uri="{FF2B5EF4-FFF2-40B4-BE49-F238E27FC236}">
                <a16:creationId xmlns:a16="http://schemas.microsoft.com/office/drawing/2014/main" id="{AAFB5282-3011-4BA5-A415-0D7F0080AAE5}"/>
              </a:ext>
            </a:extLst>
          </p:cNvPr>
          <p:cNvPicPr>
            <a:picLocks noChangeAspect="1"/>
          </p:cNvPicPr>
          <p:nvPr/>
        </p:nvPicPr>
        <p:blipFill>
          <a:blip r:embed="rId2"/>
          <a:stretch>
            <a:fillRect/>
          </a:stretch>
        </p:blipFill>
        <p:spPr>
          <a:xfrm>
            <a:off x="1142694" y="1435566"/>
            <a:ext cx="8715375" cy="4457700"/>
          </a:xfrm>
          <a:prstGeom prst="rect">
            <a:avLst/>
          </a:prstGeom>
        </p:spPr>
      </p:pic>
    </p:spTree>
    <p:extLst>
      <p:ext uri="{BB962C8B-B14F-4D97-AF65-F5344CB8AC3E}">
        <p14:creationId xmlns:p14="http://schemas.microsoft.com/office/powerpoint/2010/main" val="2748616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BD6D1B-E5A7-4F1E-BDB6-ABB0BE8CD3ED}"/>
              </a:ext>
            </a:extLst>
          </p:cNvPr>
          <p:cNvPicPr>
            <a:picLocks noChangeAspect="1"/>
          </p:cNvPicPr>
          <p:nvPr/>
        </p:nvPicPr>
        <p:blipFill>
          <a:blip r:embed="rId2"/>
          <a:stretch>
            <a:fillRect/>
          </a:stretch>
        </p:blipFill>
        <p:spPr>
          <a:xfrm>
            <a:off x="2306885" y="813732"/>
            <a:ext cx="7390788" cy="5251508"/>
          </a:xfrm>
          <a:prstGeom prst="rect">
            <a:avLst/>
          </a:prstGeom>
        </p:spPr>
      </p:pic>
    </p:spTree>
    <p:extLst>
      <p:ext uri="{BB962C8B-B14F-4D97-AF65-F5344CB8AC3E}">
        <p14:creationId xmlns:p14="http://schemas.microsoft.com/office/powerpoint/2010/main" val="956062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8F7D-4351-49E0-9894-040371598B6A}"/>
              </a:ext>
            </a:extLst>
          </p:cNvPr>
          <p:cNvSpPr>
            <a:spLocks noGrp="1"/>
          </p:cNvSpPr>
          <p:nvPr>
            <p:ph type="title"/>
          </p:nvPr>
        </p:nvSpPr>
        <p:spPr/>
        <p:txBody>
          <a:bodyPr/>
          <a:lstStyle/>
          <a:p>
            <a:r>
              <a:rPr lang="en-US" dirty="0"/>
              <a:t>Results and Discussion</a:t>
            </a:r>
          </a:p>
        </p:txBody>
      </p:sp>
      <p:sp>
        <p:nvSpPr>
          <p:cNvPr id="3" name="Content Placeholder 2">
            <a:extLst>
              <a:ext uri="{FF2B5EF4-FFF2-40B4-BE49-F238E27FC236}">
                <a16:creationId xmlns:a16="http://schemas.microsoft.com/office/drawing/2014/main" id="{F40457E8-EDC7-4704-A88E-33696105A0B2}"/>
              </a:ext>
            </a:extLst>
          </p:cNvPr>
          <p:cNvSpPr>
            <a:spLocks noGrp="1"/>
          </p:cNvSpPr>
          <p:nvPr>
            <p:ph idx="1"/>
          </p:nvPr>
        </p:nvSpPr>
        <p:spPr>
          <a:xfrm>
            <a:off x="1295402" y="2403444"/>
            <a:ext cx="9601196" cy="3821186"/>
          </a:xfrm>
        </p:spPr>
        <p:txBody>
          <a:bodyPr>
            <a:normAutofit fontScale="25000" lnSpcReduction="20000"/>
          </a:bodyPr>
          <a:lstStyle/>
          <a:p>
            <a:pPr marL="0" indent="0" algn="l">
              <a:buNone/>
            </a:pPr>
            <a:r>
              <a:rPr lang="en-US" sz="4300" b="1" i="0" u="sng" dirty="0">
                <a:solidFill>
                  <a:srgbClr val="292929"/>
                </a:solidFill>
                <a:effectLst/>
                <a:latin typeface="Helvetica" panose="020B0604020202020204" pitchFamily="34" charset="0"/>
                <a:cs typeface="Helvetica" panose="020B0604020202020204" pitchFamily="34" charset="0"/>
              </a:rPr>
              <a:t>Results</a:t>
            </a:r>
          </a:p>
          <a:p>
            <a:pPr marL="0" indent="0" algn="l">
              <a:buNone/>
            </a:pPr>
            <a:r>
              <a:rPr lang="en-US" sz="5600" b="0" i="0" dirty="0">
                <a:solidFill>
                  <a:srgbClr val="292929"/>
                </a:solidFill>
                <a:effectLst/>
                <a:latin typeface="Helvetica" panose="020B0604020202020204" pitchFamily="34" charset="0"/>
                <a:cs typeface="Helvetica" panose="020B0604020202020204" pitchFamily="34" charset="0"/>
              </a:rPr>
              <a:t>We got to study the distribution of Indian restaurants in NYC and were able to make some inferences which will be useful to both travelers and persons </a:t>
            </a:r>
            <a:r>
              <a:rPr lang="en-US" sz="5600" dirty="0">
                <a:solidFill>
                  <a:srgbClr val="292929"/>
                </a:solidFill>
                <a:latin typeface="Helvetica" panose="020B0604020202020204" pitchFamily="34" charset="0"/>
                <a:cs typeface="Helvetica" panose="020B0604020202020204" pitchFamily="34" charset="0"/>
              </a:rPr>
              <a:t>having business interest in Indian restaurants in NYC.</a:t>
            </a:r>
            <a:r>
              <a:rPr lang="en-US" sz="5600" b="0" i="0" dirty="0">
                <a:solidFill>
                  <a:srgbClr val="292929"/>
                </a:solidFill>
                <a:effectLst/>
                <a:latin typeface="Helvetica" panose="020B0604020202020204" pitchFamily="34" charset="0"/>
                <a:cs typeface="Helvetica" panose="020B0604020202020204" pitchFamily="34" charset="0"/>
              </a:rPr>
              <a:t> Let’s summarize our findings:</a:t>
            </a:r>
          </a:p>
          <a:p>
            <a:pPr algn="l"/>
            <a:r>
              <a:rPr lang="en-US" sz="5600" dirty="0">
                <a:solidFill>
                  <a:srgbClr val="292929"/>
                </a:solidFill>
                <a:latin typeface="Helvetica" panose="020B0604020202020204" pitchFamily="34" charset="0"/>
                <a:cs typeface="Helvetica" panose="020B0604020202020204" pitchFamily="34" charset="0"/>
              </a:rPr>
              <a:t>Manhattan is the borough in NYC that has least number of neighborhoods.</a:t>
            </a:r>
          </a:p>
          <a:p>
            <a:pPr algn="l"/>
            <a:r>
              <a:rPr lang="en-US" sz="5600" b="0" i="0" dirty="0">
                <a:solidFill>
                  <a:srgbClr val="292929"/>
                </a:solidFill>
                <a:effectLst/>
                <a:latin typeface="Helvetica" panose="020B0604020202020204" pitchFamily="34" charset="0"/>
                <a:cs typeface="Helvetica" panose="020B0604020202020204" pitchFamily="34" charset="0"/>
              </a:rPr>
              <a:t>Manhattan has the maximum number of Indi</a:t>
            </a:r>
            <a:r>
              <a:rPr lang="en-US" sz="5600" dirty="0">
                <a:solidFill>
                  <a:srgbClr val="292929"/>
                </a:solidFill>
                <a:latin typeface="Helvetica" panose="020B0604020202020204" pitchFamily="34" charset="0"/>
                <a:cs typeface="Helvetica" panose="020B0604020202020204" pitchFamily="34" charset="0"/>
              </a:rPr>
              <a:t>an restaurants.</a:t>
            </a:r>
          </a:p>
          <a:p>
            <a:pPr algn="l"/>
            <a:r>
              <a:rPr lang="en-US" sz="5600" b="0" i="0" dirty="0">
                <a:solidFill>
                  <a:srgbClr val="292929"/>
                </a:solidFill>
                <a:effectLst/>
                <a:latin typeface="Helvetica" panose="020B0604020202020204" pitchFamily="34" charset="0"/>
                <a:cs typeface="Helvetica" panose="020B0604020202020204" pitchFamily="34" charset="0"/>
              </a:rPr>
              <a:t>Staten Island has the least number of Indian restaurants.</a:t>
            </a:r>
          </a:p>
          <a:p>
            <a:pPr algn="l"/>
            <a:r>
              <a:rPr lang="en-US" sz="5600" b="0" i="0" dirty="0">
                <a:solidFill>
                  <a:srgbClr val="292929"/>
                </a:solidFill>
                <a:effectLst/>
                <a:latin typeface="Helvetica" panose="020B0604020202020204" pitchFamily="34" charset="0"/>
                <a:cs typeface="Helvetica" panose="020B0604020202020204" pitchFamily="34" charset="0"/>
              </a:rPr>
              <a:t>The </a:t>
            </a:r>
            <a:r>
              <a:rPr lang="en-US" sz="5600" b="0" i="0" dirty="0" err="1">
                <a:solidFill>
                  <a:srgbClr val="292929"/>
                </a:solidFill>
                <a:effectLst/>
                <a:latin typeface="Helvetica" panose="020B0604020202020204" pitchFamily="34" charset="0"/>
                <a:cs typeface="Helvetica" panose="020B0604020202020204" pitchFamily="34" charset="0"/>
              </a:rPr>
              <a:t>Katti</a:t>
            </a:r>
            <a:r>
              <a:rPr lang="en-US" sz="5600" b="0" i="0" dirty="0">
                <a:solidFill>
                  <a:srgbClr val="292929"/>
                </a:solidFill>
                <a:effectLst/>
                <a:latin typeface="Helvetica" panose="020B0604020202020204" pitchFamily="34" charset="0"/>
                <a:cs typeface="Helvetica" panose="020B0604020202020204" pitchFamily="34" charset="0"/>
              </a:rPr>
              <a:t> roll Company in Manhattan has the most number of likes.</a:t>
            </a:r>
          </a:p>
          <a:p>
            <a:pPr algn="l"/>
            <a:r>
              <a:rPr lang="en-US" sz="5600" dirty="0">
                <a:solidFill>
                  <a:srgbClr val="292929"/>
                </a:solidFill>
                <a:latin typeface="Helvetica" panose="020B0604020202020204" pitchFamily="34" charset="0"/>
                <a:cs typeface="Helvetica" panose="020B0604020202020204" pitchFamily="34" charset="0"/>
              </a:rPr>
              <a:t>Tamarind Tribeca in Manhattan has the highest rating.</a:t>
            </a:r>
            <a:endParaRPr lang="en-US" sz="5600" b="0" i="0" dirty="0">
              <a:solidFill>
                <a:srgbClr val="292929"/>
              </a:solidFill>
              <a:effectLst/>
              <a:latin typeface="Helvetica" panose="020B0604020202020204" pitchFamily="34" charset="0"/>
              <a:cs typeface="Helvetica" panose="020B0604020202020204" pitchFamily="34" charset="0"/>
            </a:endParaRPr>
          </a:p>
          <a:p>
            <a:pPr algn="l"/>
            <a:endParaRPr lang="en-US" sz="4300" b="0" i="0" dirty="0">
              <a:solidFill>
                <a:srgbClr val="292929"/>
              </a:solidFill>
              <a:effectLst/>
              <a:latin typeface="Helvetica" panose="020B0604020202020204" pitchFamily="34" charset="0"/>
              <a:cs typeface="Helvetica" panose="020B0604020202020204" pitchFamily="34" charset="0"/>
            </a:endParaRPr>
          </a:p>
          <a:p>
            <a:pPr marL="0" indent="0" algn="l">
              <a:buNone/>
            </a:pPr>
            <a:r>
              <a:rPr lang="en-US" sz="4300" b="1" u="sng" dirty="0">
                <a:solidFill>
                  <a:srgbClr val="292929"/>
                </a:solidFill>
                <a:latin typeface="Helvetica" panose="020B0604020202020204" pitchFamily="34" charset="0"/>
                <a:cs typeface="Helvetica" panose="020B0604020202020204" pitchFamily="34" charset="0"/>
              </a:rPr>
              <a:t>Discussion: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5600" dirty="0">
                <a:effectLst/>
                <a:latin typeface="Helvetica" panose="020B0604020202020204" pitchFamily="34" charset="0"/>
                <a:ea typeface="Calibri" panose="020F0502020204030204" pitchFamily="34" charset="0"/>
                <a:cs typeface="Helvetica" panose="020B0604020202020204" pitchFamily="34" charset="0"/>
              </a:rPr>
              <a:t>In further analysis we can explore more data facts about restaurants like menu, prices, convenience to reach from important locations etc. Also, we are highly dependent on the accuracy of Foursquare data.</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5600" dirty="0">
                <a:effectLst/>
                <a:latin typeface="Helvetica" panose="020B0604020202020204" pitchFamily="34" charset="0"/>
                <a:ea typeface="Calibri" panose="020F0502020204030204" pitchFamily="34" charset="0"/>
                <a:cs typeface="Helvetica" panose="020B0604020202020204" pitchFamily="34" charset="0"/>
              </a:rPr>
              <a:t>Maybe census data also can be employed to obtain facts which can play another factor.</a:t>
            </a:r>
          </a:p>
          <a:p>
            <a:endParaRPr lang="en-US" dirty="0"/>
          </a:p>
        </p:txBody>
      </p:sp>
    </p:spTree>
    <p:extLst>
      <p:ext uri="{BB962C8B-B14F-4D97-AF65-F5344CB8AC3E}">
        <p14:creationId xmlns:p14="http://schemas.microsoft.com/office/powerpoint/2010/main" val="329450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88D7-ECF3-429A-8F96-EF66D24601E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4068F0A-7A01-4EE4-8A17-A09C9321E392}"/>
              </a:ext>
            </a:extLst>
          </p:cNvPr>
          <p:cNvSpPr>
            <a:spLocks noGrp="1"/>
          </p:cNvSpPr>
          <p:nvPr>
            <p:ph idx="1"/>
          </p:nvPr>
        </p:nvSpPr>
        <p:spPr/>
        <p:txBody>
          <a:bodyPr>
            <a:normAutofit/>
          </a:bodyPr>
          <a:lstStyle/>
          <a:p>
            <a:pPr algn="l"/>
            <a:r>
              <a:rPr lang="en-US" sz="1500" b="0" i="0" dirty="0">
                <a:solidFill>
                  <a:srgbClr val="292929"/>
                </a:solidFill>
                <a:effectLst/>
                <a:latin typeface="Helvetica" panose="020B0604020202020204" pitchFamily="34" charset="0"/>
                <a:cs typeface="Helvetica" panose="020B0604020202020204" pitchFamily="34" charset="0"/>
              </a:rPr>
              <a:t>In todays world, data and its analysis can be used to find the solutions to many problems.</a:t>
            </a:r>
          </a:p>
          <a:p>
            <a:pPr algn="l"/>
            <a:r>
              <a:rPr lang="en-US" sz="1500" b="0" i="0" dirty="0">
                <a:solidFill>
                  <a:srgbClr val="292929"/>
                </a:solidFill>
                <a:effectLst/>
                <a:latin typeface="Helvetica" panose="020B0604020202020204" pitchFamily="34" charset="0"/>
                <a:cs typeface="Helvetica" panose="020B0604020202020204" pitchFamily="34" charset="0"/>
              </a:rPr>
              <a:t>Like seen in this project, we could project the distribution of the various Indian restaurants and its locations across the boroughs of new York </a:t>
            </a:r>
            <a:r>
              <a:rPr lang="en-US" sz="1500" dirty="0">
                <a:solidFill>
                  <a:srgbClr val="292929"/>
                </a:solidFill>
                <a:latin typeface="Helvetica" panose="020B0604020202020204" pitchFamily="34" charset="0"/>
                <a:cs typeface="Helvetica" panose="020B0604020202020204" pitchFamily="34" charset="0"/>
              </a:rPr>
              <a:t>city. These results can help tourism companies and persons with business interest. In the world before analytics, businesses would not thrive only because of gap in knowledge.</a:t>
            </a:r>
            <a:r>
              <a:rPr lang="en-US" sz="1500" b="0" i="0" dirty="0">
                <a:solidFill>
                  <a:srgbClr val="292929"/>
                </a:solidFill>
                <a:effectLst/>
                <a:latin typeface="Helvetica" panose="020B0604020202020204" pitchFamily="34" charset="0"/>
                <a:cs typeface="Helvetica" panose="020B0604020202020204" pitchFamily="34" charset="0"/>
              </a:rPr>
              <a:t>.</a:t>
            </a:r>
          </a:p>
          <a:p>
            <a:pPr algn="l"/>
            <a:r>
              <a:rPr lang="en-US" sz="1500" b="0" i="0" dirty="0">
                <a:solidFill>
                  <a:srgbClr val="292929"/>
                </a:solidFill>
                <a:effectLst/>
                <a:latin typeface="Helvetica" panose="020B0604020202020204" pitchFamily="34" charset="0"/>
                <a:cs typeface="Helvetica" panose="020B0604020202020204" pitchFamily="34" charset="0"/>
              </a:rPr>
              <a:t>Python has some excellent libraries to explore and analyze data. </a:t>
            </a:r>
            <a:endParaRPr lang="en-US" sz="1500" dirty="0">
              <a:solidFill>
                <a:srgbClr val="292929"/>
              </a:solidFill>
              <a:latin typeface="Helvetica" panose="020B0604020202020204" pitchFamily="34" charset="0"/>
              <a:cs typeface="Helvetica" panose="020B0604020202020204" pitchFamily="34" charset="0"/>
            </a:endParaRPr>
          </a:p>
          <a:p>
            <a:pPr algn="l"/>
            <a:r>
              <a:rPr lang="en-US" sz="1500" b="0" i="0" dirty="0">
                <a:solidFill>
                  <a:srgbClr val="292929"/>
                </a:solidFill>
                <a:effectLst/>
                <a:latin typeface="Helvetica" panose="020B0604020202020204" pitchFamily="34" charset="0"/>
                <a:cs typeface="Helvetica" panose="020B0604020202020204" pitchFamily="34" charset="0"/>
              </a:rPr>
              <a:t>Foursquare API and Folium has also been used to do exploration and analysis of data .</a:t>
            </a:r>
          </a:p>
          <a:p>
            <a:pPr algn="l"/>
            <a:endParaRPr lang="en-US" sz="1500" dirty="0">
              <a:solidFill>
                <a:srgbClr val="292929"/>
              </a:solidFill>
              <a:latin typeface="Helvetica" panose="020B0604020202020204" pitchFamily="34" charset="0"/>
              <a:cs typeface="Helvetica" panose="020B0604020202020204" pitchFamily="34" charset="0"/>
            </a:endParaRPr>
          </a:p>
          <a:p>
            <a:pPr algn="l"/>
            <a:endParaRPr lang="en-US" sz="1500" b="0" i="0" dirty="0">
              <a:solidFill>
                <a:srgbClr val="292929"/>
              </a:solidFill>
              <a:effectLst/>
              <a:latin typeface="Helvetica" panose="020B0604020202020204" pitchFamily="34" charset="0"/>
              <a:cs typeface="Helvetica" panose="020B0604020202020204" pitchFamily="34" charset="0"/>
            </a:endParaRPr>
          </a:p>
          <a:p>
            <a:pPr marL="0" indent="0" algn="l">
              <a:buNone/>
            </a:pPr>
            <a:r>
              <a:rPr lang="en-US" sz="1500" dirty="0" err="1">
                <a:solidFill>
                  <a:srgbClr val="292929"/>
                </a:solidFill>
                <a:latin typeface="Helvetica" panose="020B0604020202020204" pitchFamily="34" charset="0"/>
                <a:cs typeface="Helvetica" panose="020B0604020202020204" pitchFamily="34" charset="0"/>
              </a:rPr>
              <a:t>Github</a:t>
            </a:r>
            <a:r>
              <a:rPr lang="en-US" sz="1500">
                <a:solidFill>
                  <a:srgbClr val="292929"/>
                </a:solidFill>
                <a:latin typeface="Helvetica" panose="020B0604020202020204" pitchFamily="34" charset="0"/>
                <a:cs typeface="Helvetica" panose="020B0604020202020204" pitchFamily="34" charset="0"/>
              </a:rPr>
              <a:t> </a:t>
            </a:r>
            <a:r>
              <a:rPr lang="en-US" sz="1500" dirty="0">
                <a:solidFill>
                  <a:srgbClr val="292929"/>
                </a:solidFill>
                <a:latin typeface="Helvetica" panose="020B0604020202020204" pitchFamily="34" charset="0"/>
                <a:cs typeface="Helvetica" panose="020B0604020202020204" pitchFamily="34" charset="0"/>
              </a:rPr>
              <a:t>Link</a:t>
            </a:r>
            <a:r>
              <a:rPr lang="en-US" sz="1500">
                <a:solidFill>
                  <a:srgbClr val="292929"/>
                </a:solidFill>
                <a:latin typeface="Helvetica" panose="020B0604020202020204" pitchFamily="34" charset="0"/>
                <a:cs typeface="Helvetica" panose="020B0604020202020204" pitchFamily="34" charset="0"/>
              </a:rPr>
              <a:t>: </a:t>
            </a:r>
            <a:r>
              <a:rPr lang="en-US" sz="1200"/>
              <a:t>https://github.com/Jaz-1999/Coursera_Capstone/blob/main/Capstone%20Project_%20The%20Battle%20of%20Neighborhoods.ipynb</a:t>
            </a:r>
            <a:endParaRPr lang="en-US" sz="1500" b="0" i="0" dirty="0">
              <a:solidFill>
                <a:srgbClr val="292929"/>
              </a:solidFill>
              <a:effectLst/>
              <a:latin typeface="Helvetica" panose="020B0604020202020204" pitchFamily="34" charset="0"/>
              <a:cs typeface="Helvetica" panose="020B0604020202020204" pitchFamily="34" charset="0"/>
            </a:endParaRPr>
          </a:p>
          <a:p>
            <a:endParaRPr lang="en-US" dirty="0"/>
          </a:p>
        </p:txBody>
      </p:sp>
    </p:spTree>
    <p:extLst>
      <p:ext uri="{BB962C8B-B14F-4D97-AF65-F5344CB8AC3E}">
        <p14:creationId xmlns:p14="http://schemas.microsoft.com/office/powerpoint/2010/main" val="5065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251CC-FCFC-4264-A646-D7A37C6FAB4A}"/>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827874B6-7544-46AD-ACD1-224302C20016}"/>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500"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New York City is the most populous city in United States and one of the important cities in the world. It is the cultural, financial and media capital of the world. It influences many domains like fashion, education, politics, trade and commerce, entertainment, tourism, art and </a:t>
            </a:r>
            <a:r>
              <a:rPr lang="en-US" sz="1500" spc="-5" dirty="0" err="1">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sports.It</a:t>
            </a:r>
            <a:r>
              <a:rPr lang="en-US" sz="1500"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 is composed of five boroughs Brooklyn, Queens, Manhattan, The Bronx and Staten </a:t>
            </a:r>
            <a:r>
              <a:rPr lang="en-US" sz="1500" spc="-5" dirty="0" err="1">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Island.</a:t>
            </a:r>
            <a:r>
              <a:rPr lang="en-US" sz="1500" u="none" strike="noStrike" spc="-5" dirty="0" err="1">
                <a:solidFill>
                  <a:srgbClr val="292929"/>
                </a:solidFill>
                <a:effectLst/>
                <a:latin typeface="Helvetica" panose="020B0604020202020204" pitchFamily="34" charset="0"/>
                <a:ea typeface="Times New Roman" panose="02020603050405020304" pitchFamily="18" charset="0"/>
                <a:cs typeface="Helvetica" panose="020B0604020202020204" pitchFamily="34" charset="0"/>
                <a:hlinkClick r:id="rId2" tooltip="Manhattan"/>
              </a:rPr>
              <a:t>Manhattan</a:t>
            </a:r>
            <a:r>
              <a:rPr lang="en-US" sz="1500"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 is the smallest and most densely populated borough.</a:t>
            </a:r>
          </a:p>
          <a:p>
            <a:pPr marL="0" marR="0" indent="0">
              <a:lnSpc>
                <a:spcPct val="107000"/>
              </a:lnSpc>
              <a:spcBef>
                <a:spcPts val="0"/>
              </a:spcBef>
              <a:spcAft>
                <a:spcPts val="800"/>
              </a:spcAft>
              <a:buNone/>
            </a:pPr>
            <a:r>
              <a:rPr lang="en-US" sz="1500"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 NYC is a home to several ethnicities of which the Indians constitute one of the largest and fastest growing ethnicities. The Asian Indian population has been growing </a:t>
            </a:r>
            <a:r>
              <a:rPr lang="en-US" sz="1500" spc="-5" dirty="0" err="1">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rapidly.NYC</a:t>
            </a:r>
            <a:r>
              <a:rPr lang="en-US" sz="1500"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 is a home to several restaurants ranging from family owned to Michelin starred restaurants. Of these there are a good number of Indian restaurants too. </a:t>
            </a:r>
          </a:p>
          <a:p>
            <a:pPr marL="0" marR="0">
              <a:lnSpc>
                <a:spcPct val="107000"/>
              </a:lnSpc>
              <a:spcBef>
                <a:spcPts val="0"/>
              </a:spcBef>
              <a:spcAft>
                <a:spcPts val="800"/>
              </a:spcAft>
            </a:pPr>
            <a:endParaRPr lang="en-US" sz="1800" spc="-5" dirty="0">
              <a:solidFill>
                <a:srgbClr val="292929"/>
              </a:solidFill>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32493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E1B61F-7387-4A68-BA26-C4CF99ED6E63}"/>
              </a:ext>
            </a:extLst>
          </p:cNvPr>
          <p:cNvSpPr txBox="1"/>
          <p:nvPr/>
        </p:nvSpPr>
        <p:spPr>
          <a:xfrm>
            <a:off x="1761688" y="1124125"/>
            <a:ext cx="8808440" cy="4019049"/>
          </a:xfrm>
          <a:prstGeom prst="rect">
            <a:avLst/>
          </a:prstGeom>
          <a:noFill/>
        </p:spPr>
        <p:txBody>
          <a:bodyPr wrap="square" rtlCol="0">
            <a:spAutoFit/>
          </a:bodyPr>
          <a:lstStyle/>
          <a:p>
            <a:r>
              <a:rPr lang="en-US" u="sng" dirty="0">
                <a:solidFill>
                  <a:schemeClr val="accent1">
                    <a:lumMod val="75000"/>
                  </a:schemeClr>
                </a:solidFill>
                <a:latin typeface="Helvetica" panose="020B0604020202020204" pitchFamily="34" charset="0"/>
                <a:cs typeface="Helvetica" panose="020B0604020202020204" pitchFamily="34" charset="0"/>
              </a:rPr>
              <a:t>Stakeholders</a:t>
            </a:r>
            <a:r>
              <a:rPr lang="en-US" dirty="0">
                <a:latin typeface="Helvetica" panose="020B0604020202020204" pitchFamily="34" charset="0"/>
                <a:cs typeface="Helvetica" panose="020B0604020202020204" pitchFamily="34" charset="0"/>
              </a:rPr>
              <a:t>:</a:t>
            </a:r>
          </a:p>
          <a:p>
            <a:endParaRPr lang="en-US" dirty="0"/>
          </a:p>
          <a:p>
            <a:pPr marL="0" marR="0">
              <a:lnSpc>
                <a:spcPct val="107000"/>
              </a:lnSpc>
              <a:spcBef>
                <a:spcPts val="0"/>
              </a:spcBef>
              <a:spcAft>
                <a:spcPts val="800"/>
              </a:spcAft>
            </a:pPr>
            <a:r>
              <a:rPr lang="en-US" sz="1400" dirty="0">
                <a:latin typeface="Helvetica" panose="020B0604020202020204" pitchFamily="34" charset="0"/>
                <a:cs typeface="Helvetica" panose="020B0604020202020204" pitchFamily="34" charset="0"/>
              </a:rPr>
              <a:t>Business owners: </a:t>
            </a:r>
            <a:r>
              <a:rPr lang="en-US" sz="1400"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Say a person wants to start a new Indian restaurant. Obviously, there are several factors that a person needs to consider in addition to the budget.  The most import is the location. Some of the factors to consider while choosing the location are</a:t>
            </a:r>
            <a:endParaRPr lang="en-US" sz="1400" dirty="0">
              <a:effectLst/>
              <a:latin typeface="Helvetica" panose="020B0604020202020204" pitchFamily="34" charset="0"/>
              <a:ea typeface="Calibri" panose="020F0502020204030204" pitchFamily="34" charset="0"/>
              <a:cs typeface="Helvetica" panose="020B0604020202020204" pitchFamily="34" charset="0"/>
            </a:endParaRPr>
          </a:p>
          <a:p>
            <a:pPr marL="342900" marR="0" lvl="0" indent="-342900">
              <a:lnSpc>
                <a:spcPct val="107000"/>
              </a:lnSpc>
              <a:spcBef>
                <a:spcPts val="0"/>
              </a:spcBef>
              <a:spcAft>
                <a:spcPts val="0"/>
              </a:spcAft>
              <a:buClr>
                <a:srgbClr val="202122"/>
              </a:buClr>
              <a:buSzPts val="1050"/>
              <a:buFont typeface="Arial" panose="020B0604020202020204" pitchFamily="34" charset="0"/>
              <a:buAutoNum type="arabicPeriod"/>
            </a:pPr>
            <a:r>
              <a:rPr lang="en-US" sz="1400"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Best to open the new restaurant away from already highly successful restaurants.</a:t>
            </a:r>
            <a:endParaRPr lang="en-US" sz="1400" dirty="0">
              <a:effectLst/>
              <a:latin typeface="Helvetica" panose="020B0604020202020204" pitchFamily="34" charset="0"/>
              <a:ea typeface="Calibri" panose="020F0502020204030204" pitchFamily="34" charset="0"/>
              <a:cs typeface="Helvetica" panose="020B0604020202020204" pitchFamily="34" charset="0"/>
            </a:endParaRPr>
          </a:p>
          <a:p>
            <a:pPr marL="342900" marR="0" lvl="0" indent="-342900">
              <a:lnSpc>
                <a:spcPct val="107000"/>
              </a:lnSpc>
              <a:spcBef>
                <a:spcPts val="0"/>
              </a:spcBef>
              <a:spcAft>
                <a:spcPts val="0"/>
              </a:spcAft>
              <a:buClr>
                <a:srgbClr val="202122"/>
              </a:buClr>
              <a:buSzPts val="1050"/>
              <a:buFont typeface="Arial" panose="020B0604020202020204" pitchFamily="34" charset="0"/>
              <a:buAutoNum type="arabicPeriod"/>
            </a:pPr>
            <a:r>
              <a:rPr lang="en-US" sz="1400"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Best to open restaurants near famous sites like tourist sites, transit hubs, parks etc. since it can attract more people.</a:t>
            </a:r>
            <a:endParaRPr lang="en-US" sz="1400" dirty="0">
              <a:effectLst/>
              <a:latin typeface="Helvetica" panose="020B0604020202020204" pitchFamily="34" charset="0"/>
              <a:ea typeface="Calibri" panose="020F0502020204030204" pitchFamily="34" charset="0"/>
              <a:cs typeface="Helvetica" panose="020B0604020202020204" pitchFamily="34" charset="0"/>
            </a:endParaRPr>
          </a:p>
          <a:p>
            <a:pPr marL="342900" marR="0" lvl="0" indent="-342900">
              <a:lnSpc>
                <a:spcPct val="107000"/>
              </a:lnSpc>
              <a:spcBef>
                <a:spcPts val="0"/>
              </a:spcBef>
              <a:spcAft>
                <a:spcPts val="800"/>
              </a:spcAft>
              <a:buClr>
                <a:srgbClr val="202122"/>
              </a:buClr>
              <a:buSzPts val="1050"/>
              <a:buFont typeface="Arial" panose="020B0604020202020204" pitchFamily="34" charset="0"/>
              <a:buAutoNum type="arabicPeriod"/>
            </a:pPr>
            <a:r>
              <a:rPr lang="en-US" sz="1400"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Identifying work districts to attract office goers for lunch/dinner</a:t>
            </a:r>
            <a:endParaRPr lang="en-US" sz="1400" dirty="0">
              <a:effectLst/>
              <a:latin typeface="Helvetica" panose="020B0604020202020204" pitchFamily="34" charset="0"/>
              <a:ea typeface="Calibri" panose="020F0502020204030204" pitchFamily="34" charset="0"/>
              <a:cs typeface="Helvetica" panose="020B0604020202020204" pitchFamily="34" charset="0"/>
            </a:endParaRPr>
          </a:p>
          <a:p>
            <a:endParaRPr lang="en-US" dirty="0"/>
          </a:p>
          <a:p>
            <a:r>
              <a:rPr lang="en-US" sz="1400" dirty="0">
                <a:latin typeface="Helvetica" panose="020B0604020202020204" pitchFamily="34" charset="0"/>
                <a:cs typeface="Helvetica" panose="020B0604020202020204" pitchFamily="34" charset="0"/>
              </a:rPr>
              <a:t>Tourism companies</a:t>
            </a:r>
            <a:r>
              <a:rPr lang="en-US" dirty="0"/>
              <a:t>: </a:t>
            </a:r>
            <a:r>
              <a:rPr lang="en-US" sz="1400" spc="-5" dirty="0">
                <a:solidFill>
                  <a:srgbClr val="292929"/>
                </a:solidFill>
                <a:latin typeface="Helvetica" panose="020B0604020202020204" pitchFamily="34" charset="0"/>
                <a:cs typeface="Helvetica" panose="020B0604020202020204" pitchFamily="34" charset="0"/>
              </a:rPr>
              <a:t>Tourists are often lost in a big city. It would be helpful for the tourism companies to obtain some statistics information and provide to their customers.</a:t>
            </a:r>
          </a:p>
          <a:p>
            <a:pPr marL="342900" indent="-342900">
              <a:lnSpc>
                <a:spcPct val="107000"/>
              </a:lnSpc>
              <a:buClr>
                <a:srgbClr val="202122"/>
              </a:buClr>
              <a:buSzPts val="1050"/>
              <a:buFont typeface="Arial" panose="020B0604020202020204" pitchFamily="34" charset="0"/>
              <a:buAutoNum type="arabicPeriod"/>
            </a:pPr>
            <a:endParaRPr lang="en-US" sz="1400" spc="-5" dirty="0">
              <a:solidFill>
                <a:srgbClr val="292929"/>
              </a:solidFill>
              <a:latin typeface="Helvetica" panose="020B0604020202020204" pitchFamily="34" charset="0"/>
              <a:cs typeface="Helvetica" panose="020B0604020202020204" pitchFamily="34" charset="0"/>
            </a:endParaRPr>
          </a:p>
          <a:p>
            <a:endParaRPr lang="en-US" dirty="0"/>
          </a:p>
          <a:p>
            <a:endParaRPr lang="en-US" dirty="0"/>
          </a:p>
        </p:txBody>
      </p:sp>
    </p:spTree>
    <p:extLst>
      <p:ext uri="{BB962C8B-B14F-4D97-AF65-F5344CB8AC3E}">
        <p14:creationId xmlns:p14="http://schemas.microsoft.com/office/powerpoint/2010/main" val="304461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998F-CF54-43AB-8952-AC012911DD80}"/>
              </a:ext>
            </a:extLst>
          </p:cNvPr>
          <p:cNvSpPr>
            <a:spLocks noGrp="1"/>
          </p:cNvSpPr>
          <p:nvPr>
            <p:ph type="title"/>
          </p:nvPr>
        </p:nvSpPr>
        <p:spPr/>
        <p:txBody>
          <a:bodyPr/>
          <a:lstStyle/>
          <a:p>
            <a:r>
              <a:rPr lang="en-US" dirty="0" err="1"/>
              <a:t>DataSources</a:t>
            </a:r>
            <a:endParaRPr lang="en-US" dirty="0"/>
          </a:p>
        </p:txBody>
      </p:sp>
      <p:sp>
        <p:nvSpPr>
          <p:cNvPr id="3" name="Content Placeholder 2">
            <a:extLst>
              <a:ext uri="{FF2B5EF4-FFF2-40B4-BE49-F238E27FC236}">
                <a16:creationId xmlns:a16="http://schemas.microsoft.com/office/drawing/2014/main" id="{E5E36C61-4EBE-40C9-9100-CAE5EBA77EB5}"/>
              </a:ext>
            </a:extLst>
          </p:cNvPr>
          <p:cNvSpPr>
            <a:spLocks noGrp="1"/>
          </p:cNvSpPr>
          <p:nvPr>
            <p:ph idx="1"/>
          </p:nvPr>
        </p:nvSpPr>
        <p:spPr/>
        <p:txBody>
          <a:bodyPr/>
          <a:lstStyle/>
          <a:p>
            <a:pPr marL="0" indent="0">
              <a:buNone/>
            </a:pPr>
            <a:r>
              <a:rPr lang="en-US" sz="1800" b="1" i="1" u="sng" spc="-5" dirty="0" err="1">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Datasources</a:t>
            </a:r>
            <a:r>
              <a:rPr lang="en-US" sz="1800" b="1" u="sng"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US" sz="1800" b="1"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a:t>
            </a:r>
          </a:p>
          <a:p>
            <a:pPr marL="0" indent="0">
              <a:buNone/>
            </a:pPr>
            <a:r>
              <a:rPr lang="en-US" sz="1400" b="1"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 </a:t>
            </a:r>
            <a:r>
              <a:rPr lang="en-US" sz="1400" b="1" u="none" strike="noStrike"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hlinkClick r:id="rId2"/>
              </a:rPr>
              <a:t>https://cocl.us/new_york_dataset</a:t>
            </a:r>
            <a:r>
              <a:rPr lang="en-US" sz="1400"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 provides information on New York city </a:t>
            </a:r>
          </a:p>
          <a:p>
            <a:pPr marL="0" indent="0">
              <a:buNone/>
            </a:pPr>
            <a:r>
              <a:rPr lang="en-US" sz="1400" b="1" spc="-5" dirty="0">
                <a:solidFill>
                  <a:srgbClr val="292929"/>
                </a:solidFill>
                <a:latin typeface="Helvetica" panose="020B0604020202020204" pitchFamily="34" charset="0"/>
                <a:cs typeface="Helvetica" panose="020B0604020202020204" pitchFamily="34" charset="0"/>
              </a:rPr>
              <a:t>Foursquare </a:t>
            </a:r>
            <a:r>
              <a:rPr lang="en-US" sz="1400" b="1" spc="-5" dirty="0" err="1">
                <a:solidFill>
                  <a:srgbClr val="292929"/>
                </a:solidFill>
                <a:latin typeface="Helvetica" panose="020B0604020202020204" pitchFamily="34" charset="0"/>
                <a:cs typeface="Helvetica" panose="020B0604020202020204" pitchFamily="34" charset="0"/>
              </a:rPr>
              <a:t>APIs:</a:t>
            </a:r>
            <a:r>
              <a:rPr lang="en-US" sz="1400" spc="-5" dirty="0" err="1">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By</a:t>
            </a:r>
            <a:r>
              <a:rPr lang="en-US" sz="1400"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 using this API we will get all the Indian restaurants at a particular location/neighborhood/borough and its details . This can be used for statistical analysis</a:t>
            </a:r>
            <a:endParaRPr lang="en-US" sz="1400" dirty="0">
              <a:effectLst/>
              <a:latin typeface="Helvetica" panose="020B0604020202020204" pitchFamily="34" charset="0"/>
              <a:ea typeface="Calibri" panose="020F0502020204030204" pitchFamily="34" charset="0"/>
              <a:cs typeface="Helvetica" panose="020B0604020202020204" pitchFamily="34" charset="0"/>
            </a:endParaRPr>
          </a:p>
          <a:p>
            <a:pPr marL="0" indent="0">
              <a:buNone/>
            </a:pPr>
            <a:r>
              <a:rPr lang="en-US" sz="1400" b="1" spc="-5" dirty="0" err="1">
                <a:solidFill>
                  <a:srgbClr val="292929"/>
                </a:solidFill>
                <a:latin typeface="Helvetica" panose="020B0604020202020204" pitchFamily="34" charset="0"/>
                <a:cs typeface="Helvetica" panose="020B0604020202020204" pitchFamily="34" charset="0"/>
              </a:rPr>
              <a:t>Geopy</a:t>
            </a:r>
            <a:r>
              <a:rPr lang="en-US" sz="1400" b="1" spc="-5" dirty="0">
                <a:solidFill>
                  <a:srgbClr val="292929"/>
                </a:solidFill>
                <a:latin typeface="Helvetica" panose="020B0604020202020204" pitchFamily="34" charset="0"/>
                <a:cs typeface="Helvetica" panose="020B0604020202020204" pitchFamily="34" charset="0"/>
              </a:rPr>
              <a:t> library: </a:t>
            </a:r>
            <a:r>
              <a:rPr lang="en-US" sz="1400" spc="-5" dirty="0" err="1">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geopy</a:t>
            </a:r>
            <a:r>
              <a:rPr lang="en-US" sz="1400"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 offers geocoding web services. We can locate the latitude and longitude of various locations using third-party geocoders and other data sources.</a:t>
            </a:r>
            <a:r>
              <a:rPr lang="en-US" sz="1400" dirty="0">
                <a:effectLst/>
                <a:latin typeface="Helvetica" panose="020B0604020202020204" pitchFamily="34" charset="0"/>
                <a:cs typeface="Helvetica" panose="020B0604020202020204" pitchFamily="34" charset="0"/>
              </a:rPr>
              <a:t> </a:t>
            </a:r>
            <a:r>
              <a:rPr lang="en-US" sz="1400" spc="-5" dirty="0">
                <a:solidFill>
                  <a:srgbClr val="292929"/>
                </a:solidFill>
                <a:latin typeface="Helvetica" panose="020B0604020202020204" pitchFamily="34" charset="0"/>
                <a:cs typeface="Helvetica" panose="020B0604020202020204" pitchFamily="34" charset="0"/>
              </a:rPr>
              <a:t>We import the </a:t>
            </a:r>
            <a:r>
              <a:rPr lang="en-US" sz="1400" spc="-5" dirty="0" err="1">
                <a:solidFill>
                  <a:srgbClr val="292929"/>
                </a:solidFill>
                <a:effectLst/>
                <a:latin typeface="Helvetica" panose="020B0604020202020204" pitchFamily="34" charset="0"/>
                <a:ea typeface="Calibri" panose="020F0502020204030204" pitchFamily="34" charset="0"/>
                <a:cs typeface="Helvetica" panose="020B0604020202020204" pitchFamily="34" charset="0"/>
              </a:rPr>
              <a:t>Nominatim</a:t>
            </a:r>
            <a:r>
              <a:rPr lang="en-US" sz="1400" spc="-5" dirty="0">
                <a:solidFill>
                  <a:srgbClr val="292929"/>
                </a:solidFill>
                <a:effectLst/>
                <a:latin typeface="Helvetica" panose="020B0604020202020204" pitchFamily="34" charset="0"/>
                <a:ea typeface="Calibri" panose="020F0502020204030204" pitchFamily="34" charset="0"/>
                <a:cs typeface="Helvetica" panose="020B0604020202020204" pitchFamily="34" charset="0"/>
              </a:rPr>
              <a:t> library, chose </a:t>
            </a:r>
            <a:r>
              <a:rPr lang="en-US" sz="1400" spc="-5" dirty="0" err="1">
                <a:solidFill>
                  <a:srgbClr val="292929"/>
                </a:solidFill>
                <a:effectLst/>
                <a:latin typeface="Helvetica" panose="020B0604020202020204" pitchFamily="34" charset="0"/>
                <a:ea typeface="Calibri" panose="020F0502020204030204" pitchFamily="34" charset="0"/>
                <a:cs typeface="Helvetica" panose="020B0604020202020204" pitchFamily="34" charset="0"/>
              </a:rPr>
              <a:t>Nominatim</a:t>
            </a:r>
            <a:r>
              <a:rPr lang="en-US" sz="1400" spc="-5" dirty="0">
                <a:solidFill>
                  <a:srgbClr val="292929"/>
                </a:solidFill>
                <a:effectLst/>
                <a:latin typeface="Helvetica" panose="020B0604020202020204" pitchFamily="34" charset="0"/>
                <a:ea typeface="Calibri" panose="020F0502020204030204" pitchFamily="34" charset="0"/>
                <a:cs typeface="Helvetica" panose="020B0604020202020204" pitchFamily="34" charset="0"/>
              </a:rPr>
              <a:t> geocoder, and create a new instance of it</a:t>
            </a:r>
          </a:p>
          <a:p>
            <a:pPr marL="0" indent="0">
              <a:buNone/>
            </a:pPr>
            <a:r>
              <a:rPr lang="en-US" sz="1400" b="1" spc="-5" dirty="0">
                <a:solidFill>
                  <a:srgbClr val="292929"/>
                </a:solidFill>
                <a:latin typeface="Helvetica" panose="020B0604020202020204" pitchFamily="34" charset="0"/>
                <a:cs typeface="Helvetica" panose="020B0604020202020204" pitchFamily="34" charset="0"/>
              </a:rPr>
              <a:t>Folium library: </a:t>
            </a:r>
            <a:r>
              <a:rPr lang="en-US" sz="1400" spc="-5" dirty="0">
                <a:solidFill>
                  <a:srgbClr val="292929"/>
                </a:solidFill>
                <a:latin typeface="Helvetica" panose="020B0604020202020204" pitchFamily="34" charset="0"/>
                <a:cs typeface="Helvetica" panose="020B0604020202020204" pitchFamily="34" charset="0"/>
              </a:rPr>
              <a:t>This</a:t>
            </a:r>
            <a:r>
              <a:rPr lang="en-US" sz="1400" b="1" spc="-5" dirty="0">
                <a:solidFill>
                  <a:srgbClr val="292929"/>
                </a:solidFill>
                <a:latin typeface="Helvetica" panose="020B0604020202020204" pitchFamily="34" charset="0"/>
                <a:cs typeface="Helvetica" panose="020B0604020202020204" pitchFamily="34" charset="0"/>
              </a:rPr>
              <a:t> </a:t>
            </a:r>
            <a:r>
              <a:rPr lang="en-US" sz="1400" spc="-5" dirty="0">
                <a:solidFill>
                  <a:srgbClr val="292929"/>
                </a:solidFill>
                <a:effectLst/>
                <a:latin typeface="Helvetica" panose="020B0604020202020204" pitchFamily="34" charset="0"/>
                <a:ea typeface="Times New Roman" panose="02020603050405020304" pitchFamily="18" charset="0"/>
                <a:cs typeface="Helvetica" panose="020B0604020202020204" pitchFamily="34" charset="0"/>
              </a:rPr>
              <a:t>is used to visualize the geographic details of New York city and to show the locations of the various restaurants</a:t>
            </a:r>
            <a:endParaRPr lang="en-US" sz="1400" b="1" spc="-5" dirty="0">
              <a:solidFill>
                <a:srgbClr val="292929"/>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7945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5B2B-C46E-4375-A5A3-41C7E3C3B010}"/>
              </a:ext>
            </a:extLst>
          </p:cNvPr>
          <p:cNvSpPr>
            <a:spLocks noGrp="1"/>
          </p:cNvSpPr>
          <p:nvPr>
            <p:ph type="title"/>
          </p:nvPr>
        </p:nvSpPr>
        <p:spPr/>
        <p:txBody>
          <a:bodyPr/>
          <a:lstStyle/>
          <a:p>
            <a:r>
              <a:rPr lang="en-US" dirty="0"/>
              <a:t>Methodology: Data Preparation</a:t>
            </a:r>
          </a:p>
        </p:txBody>
      </p:sp>
      <p:sp>
        <p:nvSpPr>
          <p:cNvPr id="3" name="Content Placeholder 2">
            <a:extLst>
              <a:ext uri="{FF2B5EF4-FFF2-40B4-BE49-F238E27FC236}">
                <a16:creationId xmlns:a16="http://schemas.microsoft.com/office/drawing/2014/main" id="{7A9A6C10-B6A5-4AD2-A54F-CC41EBE3E5C0}"/>
              </a:ext>
            </a:extLst>
          </p:cNvPr>
          <p:cNvSpPr>
            <a:spLocks noGrp="1"/>
          </p:cNvSpPr>
          <p:nvPr>
            <p:ph idx="1"/>
          </p:nvPr>
        </p:nvSpPr>
        <p:spPr/>
        <p:txBody>
          <a:bodyPr/>
          <a:lstStyle/>
          <a:p>
            <a:pPr marL="0" indent="0">
              <a:buNone/>
            </a:pPr>
            <a:r>
              <a:rPr lang="en-US" sz="1400" dirty="0">
                <a:latin typeface="Helvetica" panose="020B0604020202020204" pitchFamily="34" charset="0"/>
                <a:cs typeface="Helvetica" panose="020B0604020202020204" pitchFamily="34" charset="0"/>
              </a:rPr>
              <a:t>Many </a:t>
            </a:r>
            <a:r>
              <a:rPr lang="en-US" sz="1400" dirty="0" err="1">
                <a:latin typeface="Helvetica" panose="020B0604020202020204" pitchFamily="34" charset="0"/>
                <a:cs typeface="Helvetica" panose="020B0604020202020204" pitchFamily="34" charset="0"/>
              </a:rPr>
              <a:t>usecases</a:t>
            </a:r>
            <a:r>
              <a:rPr lang="en-US" sz="1400" dirty="0">
                <a:latin typeface="Helvetica" panose="020B0604020202020204" pitchFamily="34" charset="0"/>
                <a:cs typeface="Helvetica" panose="020B0604020202020204" pitchFamily="34" charset="0"/>
              </a:rPr>
              <a:t> have been handled in this project. After obtaining data its very important to prepare it for analysis. Foursquare API call has been made and JSON data returned. Further data has been extracted into pandas </a:t>
            </a:r>
            <a:r>
              <a:rPr lang="en-US" sz="1400" dirty="0" err="1">
                <a:latin typeface="Helvetica" panose="020B0604020202020204" pitchFamily="34" charset="0"/>
                <a:cs typeface="Helvetica" panose="020B0604020202020204" pitchFamily="34" charset="0"/>
              </a:rPr>
              <a:t>dataframe</a:t>
            </a:r>
            <a:r>
              <a:rPr lang="en-US" sz="1400" dirty="0">
                <a:latin typeface="Helvetica" panose="020B0604020202020204" pitchFamily="34" charset="0"/>
                <a:cs typeface="Helvetica" panose="020B0604020202020204" pitchFamily="34" charset="0"/>
              </a:rPr>
              <a:t> and cleaned to hold only relevant columns. Folium has been used to visualize the restaurant locations .</a:t>
            </a:r>
          </a:p>
          <a:p>
            <a:endParaRPr lang="en-US" dirty="0"/>
          </a:p>
        </p:txBody>
      </p:sp>
    </p:spTree>
    <p:extLst>
      <p:ext uri="{BB962C8B-B14F-4D97-AF65-F5344CB8AC3E}">
        <p14:creationId xmlns:p14="http://schemas.microsoft.com/office/powerpoint/2010/main" val="190592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A49710-B936-4936-AB0D-A73330B96E61}"/>
              </a:ext>
            </a:extLst>
          </p:cNvPr>
          <p:cNvSpPr txBox="1"/>
          <p:nvPr/>
        </p:nvSpPr>
        <p:spPr>
          <a:xfrm>
            <a:off x="706870" y="987706"/>
            <a:ext cx="8602804" cy="923330"/>
          </a:xfrm>
          <a:prstGeom prst="rect">
            <a:avLst/>
          </a:prstGeom>
          <a:noFill/>
        </p:spPr>
        <p:txBody>
          <a:bodyPr wrap="none" rtlCol="0">
            <a:spAutoFit/>
          </a:bodyPr>
          <a:lstStyle/>
          <a:p>
            <a:r>
              <a:rPr lang="en-US" i="1" dirty="0" err="1">
                <a:cs typeface="Helvetica" panose="020B0604020202020204" pitchFamily="34" charset="0"/>
              </a:rPr>
              <a:t>fetchGeoCoordinates</a:t>
            </a:r>
            <a:r>
              <a:rPr lang="en-US" i="1" dirty="0">
                <a:cs typeface="Helvetica" panose="020B0604020202020204" pitchFamily="34" charset="0"/>
              </a:rPr>
              <a:t>() is an important function in my project used to obtain latitude and longitude information</a:t>
            </a:r>
          </a:p>
          <a:p>
            <a:r>
              <a:rPr lang="en-US" i="1" dirty="0">
                <a:cs typeface="Helvetica" panose="020B0604020202020204" pitchFamily="34" charset="0"/>
              </a:rPr>
              <a:t> of a given address</a:t>
            </a:r>
          </a:p>
          <a:p>
            <a:endParaRPr lang="en-US" dirty="0"/>
          </a:p>
        </p:txBody>
      </p:sp>
      <p:graphicFrame>
        <p:nvGraphicFramePr>
          <p:cNvPr id="3" name="Table 3">
            <a:extLst>
              <a:ext uri="{FF2B5EF4-FFF2-40B4-BE49-F238E27FC236}">
                <a16:creationId xmlns:a16="http://schemas.microsoft.com/office/drawing/2014/main" id="{6E9D0511-9576-444B-BD87-340624238F1D}"/>
              </a:ext>
            </a:extLst>
          </p:cNvPr>
          <p:cNvGraphicFramePr>
            <a:graphicFrameLocks noGrp="1"/>
          </p:cNvGraphicFramePr>
          <p:nvPr>
            <p:extLst>
              <p:ext uri="{D42A27DB-BD31-4B8C-83A1-F6EECF244321}">
                <p14:modId xmlns:p14="http://schemas.microsoft.com/office/powerpoint/2010/main" val="1247885688"/>
              </p:ext>
            </p:extLst>
          </p:nvPr>
        </p:nvGraphicFramePr>
        <p:xfrm>
          <a:off x="1083417" y="1911036"/>
          <a:ext cx="8128000" cy="1780120"/>
        </p:xfrm>
        <a:graphic>
          <a:graphicData uri="http://schemas.openxmlformats.org/drawingml/2006/table">
            <a:tbl>
              <a:tblPr firstRow="1" bandRow="1">
                <a:effectLst>
                  <a:innerShdw blurRad="114300">
                    <a:prstClr val="black"/>
                  </a:innerShdw>
                </a:effectLst>
                <a:tableStyleId>{5C22544A-7EE6-4342-B048-85BDC9FD1C3A}</a:tableStyleId>
              </a:tblPr>
              <a:tblGrid>
                <a:gridCol w="8128000">
                  <a:extLst>
                    <a:ext uri="{9D8B030D-6E8A-4147-A177-3AD203B41FA5}">
                      <a16:colId xmlns:a16="http://schemas.microsoft.com/office/drawing/2014/main" val="3754703492"/>
                    </a:ext>
                  </a:extLst>
                </a:gridCol>
              </a:tblGrid>
              <a:tr h="1780120">
                <a:tc>
                  <a:txBody>
                    <a:bodyPr/>
                    <a:lstStyle/>
                    <a:p>
                      <a:r>
                        <a:rPr lang="en-US" sz="1100" b="0" i="1" kern="1200" dirty="0">
                          <a:solidFill>
                            <a:schemeClr val="tx1"/>
                          </a:solidFill>
                          <a:latin typeface="+mn-lt"/>
                          <a:ea typeface="+mn-ea"/>
                          <a:cs typeface="+mn-cs"/>
                        </a:rPr>
                        <a:t>def</a:t>
                      </a:r>
                      <a:r>
                        <a:rPr lang="en-US" b="0" dirty="0">
                          <a:solidFill>
                            <a:schemeClr val="tx1"/>
                          </a:solidFill>
                        </a:rPr>
                        <a:t> </a:t>
                      </a:r>
                      <a:r>
                        <a:rPr lang="en-US" sz="1100" b="0" i="1" dirty="0" err="1">
                          <a:solidFill>
                            <a:schemeClr val="tx1"/>
                          </a:solidFill>
                        </a:rPr>
                        <a:t>fetchGeoCoordinates</a:t>
                      </a:r>
                      <a:r>
                        <a:rPr lang="en-US" sz="1100" b="0" i="1" dirty="0">
                          <a:solidFill>
                            <a:schemeClr val="tx1"/>
                          </a:solidFill>
                        </a:rPr>
                        <a:t>(address):</a:t>
                      </a:r>
                    </a:p>
                    <a:p>
                      <a:r>
                        <a:rPr lang="en-US" sz="1100" b="0" i="1" dirty="0">
                          <a:solidFill>
                            <a:schemeClr val="tx1"/>
                          </a:solidFill>
                        </a:rPr>
                        <a:t>    print(address)</a:t>
                      </a:r>
                    </a:p>
                    <a:p>
                      <a:r>
                        <a:rPr lang="en-US" sz="1100" b="0" i="1" dirty="0">
                          <a:solidFill>
                            <a:schemeClr val="tx1"/>
                          </a:solidFill>
                        </a:rPr>
                        <a:t>    geolocator = </a:t>
                      </a:r>
                      <a:r>
                        <a:rPr lang="en-US" sz="1100" b="0" i="1" dirty="0" err="1">
                          <a:solidFill>
                            <a:schemeClr val="tx1"/>
                          </a:solidFill>
                        </a:rPr>
                        <a:t>Nominatim</a:t>
                      </a:r>
                      <a:r>
                        <a:rPr lang="en-US" sz="1100" b="0" i="1" dirty="0">
                          <a:solidFill>
                            <a:schemeClr val="tx1"/>
                          </a:solidFill>
                        </a:rPr>
                        <a:t>(</a:t>
                      </a:r>
                      <a:r>
                        <a:rPr lang="en-US" sz="1100" b="0" i="1" dirty="0" err="1">
                          <a:solidFill>
                            <a:schemeClr val="tx1"/>
                          </a:solidFill>
                        </a:rPr>
                        <a:t>user_agent</a:t>
                      </a:r>
                      <a:r>
                        <a:rPr lang="en-US" sz="1100" b="0" i="1" dirty="0">
                          <a:solidFill>
                            <a:schemeClr val="tx1"/>
                          </a:solidFill>
                        </a:rPr>
                        <a:t>="</a:t>
                      </a:r>
                      <a:r>
                        <a:rPr lang="en-US" sz="1100" b="0" i="1" dirty="0" err="1">
                          <a:solidFill>
                            <a:schemeClr val="tx1"/>
                          </a:solidFill>
                        </a:rPr>
                        <a:t>foursquare_agent</a:t>
                      </a:r>
                      <a:r>
                        <a:rPr lang="en-US" sz="1100" b="0" i="1" dirty="0">
                          <a:solidFill>
                            <a:schemeClr val="tx1"/>
                          </a:solidFill>
                        </a:rPr>
                        <a:t>")</a:t>
                      </a:r>
                    </a:p>
                    <a:p>
                      <a:r>
                        <a:rPr lang="en-US" sz="1100" b="0" i="1" dirty="0">
                          <a:solidFill>
                            <a:schemeClr val="tx1"/>
                          </a:solidFill>
                        </a:rPr>
                        <a:t>    location = </a:t>
                      </a:r>
                      <a:r>
                        <a:rPr lang="en-US" sz="1100" b="0" i="1" dirty="0" err="1">
                          <a:solidFill>
                            <a:schemeClr val="tx1"/>
                          </a:solidFill>
                        </a:rPr>
                        <a:t>geolocator.geocode</a:t>
                      </a:r>
                      <a:r>
                        <a:rPr lang="en-US" sz="1100" b="0" i="1" dirty="0">
                          <a:solidFill>
                            <a:schemeClr val="tx1"/>
                          </a:solidFill>
                        </a:rPr>
                        <a:t>(address)</a:t>
                      </a:r>
                    </a:p>
                    <a:p>
                      <a:r>
                        <a:rPr lang="en-US" sz="1100" b="0" i="1" dirty="0">
                          <a:solidFill>
                            <a:schemeClr val="tx1"/>
                          </a:solidFill>
                        </a:rPr>
                        <a:t>    latitude = </a:t>
                      </a:r>
                      <a:r>
                        <a:rPr lang="en-US" sz="1100" b="0" i="1" dirty="0" err="1">
                          <a:solidFill>
                            <a:schemeClr val="tx1"/>
                          </a:solidFill>
                        </a:rPr>
                        <a:t>location.latitude</a:t>
                      </a:r>
                      <a:endParaRPr lang="en-US" sz="1100" b="0" i="1" dirty="0">
                        <a:solidFill>
                          <a:schemeClr val="tx1"/>
                        </a:solidFill>
                      </a:endParaRPr>
                    </a:p>
                    <a:p>
                      <a:r>
                        <a:rPr lang="en-US" sz="1100" b="0" i="1" dirty="0">
                          <a:solidFill>
                            <a:schemeClr val="tx1"/>
                          </a:solidFill>
                        </a:rPr>
                        <a:t>    longitude = </a:t>
                      </a:r>
                      <a:r>
                        <a:rPr lang="en-US" sz="1100" b="0" i="1" dirty="0" err="1">
                          <a:solidFill>
                            <a:schemeClr val="tx1"/>
                          </a:solidFill>
                        </a:rPr>
                        <a:t>location.longitude</a:t>
                      </a:r>
                      <a:endParaRPr lang="en-US" sz="1100" b="0" i="1" dirty="0">
                        <a:solidFill>
                          <a:schemeClr val="tx1"/>
                        </a:solidFill>
                      </a:endParaRPr>
                    </a:p>
                    <a:p>
                      <a:r>
                        <a:rPr lang="en-US" sz="1100" b="0" i="1" dirty="0">
                          <a:solidFill>
                            <a:schemeClr val="tx1"/>
                          </a:solidFill>
                        </a:rPr>
                        <a:t>    print(latitude, longitude)</a:t>
                      </a:r>
                    </a:p>
                    <a:p>
                      <a:r>
                        <a:rPr lang="en-US" sz="1100" b="0" i="1" dirty="0">
                          <a:solidFill>
                            <a:schemeClr val="tx1"/>
                          </a:solidFill>
                        </a:rPr>
                        <a:t>    return </a:t>
                      </a:r>
                      <a:r>
                        <a:rPr lang="en-US" sz="1100" b="0" i="1" dirty="0" err="1">
                          <a:solidFill>
                            <a:schemeClr val="tx1"/>
                          </a:solidFill>
                        </a:rPr>
                        <a:t>latitude,longitude</a:t>
                      </a:r>
                      <a:endParaRPr lang="en-US" sz="1100" b="0" i="1" dirty="0">
                        <a:solidFill>
                          <a:schemeClr val="tx1"/>
                        </a:solidFill>
                      </a:endParaRPr>
                    </a:p>
                  </a:txBody>
                  <a:tcPr>
                    <a:solidFill>
                      <a:schemeClr val="bg1"/>
                    </a:solidFill>
                  </a:tcPr>
                </a:tc>
                <a:extLst>
                  <a:ext uri="{0D108BD9-81ED-4DB2-BD59-A6C34878D82A}">
                    <a16:rowId xmlns:a16="http://schemas.microsoft.com/office/drawing/2014/main" val="1525939945"/>
                  </a:ext>
                </a:extLst>
              </a:tr>
            </a:tbl>
          </a:graphicData>
        </a:graphic>
      </p:graphicFrame>
    </p:spTree>
    <p:extLst>
      <p:ext uri="{BB962C8B-B14F-4D97-AF65-F5344CB8AC3E}">
        <p14:creationId xmlns:p14="http://schemas.microsoft.com/office/powerpoint/2010/main" val="144010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EC8E840-D5DC-4FF3-9781-E5A90EAEEC59}"/>
              </a:ext>
            </a:extLst>
          </p:cNvPr>
          <p:cNvGraphicFramePr>
            <a:graphicFrameLocks noGrp="1"/>
          </p:cNvGraphicFramePr>
          <p:nvPr>
            <p:extLst>
              <p:ext uri="{D42A27DB-BD31-4B8C-83A1-F6EECF244321}">
                <p14:modId xmlns:p14="http://schemas.microsoft.com/office/powerpoint/2010/main" val="1586160092"/>
              </p:ext>
            </p:extLst>
          </p:nvPr>
        </p:nvGraphicFramePr>
        <p:xfrm>
          <a:off x="1109211" y="2350595"/>
          <a:ext cx="8128000" cy="3441273"/>
        </p:xfrm>
        <a:graphic>
          <a:graphicData uri="http://schemas.openxmlformats.org/drawingml/2006/table">
            <a:tbl>
              <a:tblPr firstRow="1" bandRow="1">
                <a:effectLst>
                  <a:innerShdw blurRad="114300">
                    <a:prstClr val="black"/>
                  </a:innerShdw>
                </a:effectLst>
                <a:tableStyleId>{5C22544A-7EE6-4342-B048-85BDC9FD1C3A}</a:tableStyleId>
              </a:tblPr>
              <a:tblGrid>
                <a:gridCol w="8128000">
                  <a:extLst>
                    <a:ext uri="{9D8B030D-6E8A-4147-A177-3AD203B41FA5}">
                      <a16:colId xmlns:a16="http://schemas.microsoft.com/office/drawing/2014/main" val="2932787969"/>
                    </a:ext>
                  </a:extLst>
                </a:gridCol>
              </a:tblGrid>
              <a:tr h="3441273">
                <a:tc>
                  <a:txBody>
                    <a:bodyPr/>
                    <a:lstStyle/>
                    <a:p>
                      <a:r>
                        <a:rPr lang="en-US" sz="1100" b="0" i="1" dirty="0">
                          <a:solidFill>
                            <a:schemeClr val="tx1"/>
                          </a:solidFill>
                        </a:rPr>
                        <a:t>def </a:t>
                      </a:r>
                      <a:r>
                        <a:rPr lang="en-US" sz="1100" b="0" i="1" dirty="0" err="1">
                          <a:solidFill>
                            <a:schemeClr val="tx1"/>
                          </a:solidFill>
                        </a:rPr>
                        <a:t>fetchRestaurants</a:t>
                      </a:r>
                      <a:r>
                        <a:rPr lang="en-US" sz="1100" b="0" i="1" dirty="0">
                          <a:solidFill>
                            <a:schemeClr val="tx1"/>
                          </a:solidFill>
                        </a:rPr>
                        <a:t>(</a:t>
                      </a:r>
                      <a:r>
                        <a:rPr lang="en-US" sz="1100" b="0" i="1" dirty="0" err="1">
                          <a:solidFill>
                            <a:schemeClr val="tx1"/>
                          </a:solidFill>
                        </a:rPr>
                        <a:t>latitude,longitude</a:t>
                      </a:r>
                      <a:r>
                        <a:rPr lang="en-US" sz="1100" b="0" i="1" dirty="0">
                          <a:solidFill>
                            <a:schemeClr val="tx1"/>
                          </a:solidFill>
                        </a:rPr>
                        <a:t>):</a:t>
                      </a:r>
                    </a:p>
                    <a:p>
                      <a:r>
                        <a:rPr lang="en-US" sz="1100" b="0" i="1" dirty="0">
                          <a:solidFill>
                            <a:schemeClr val="tx1"/>
                          </a:solidFill>
                        </a:rPr>
                        <a:t>    </a:t>
                      </a:r>
                      <a:r>
                        <a:rPr lang="en-US" sz="1100" b="0" i="1" dirty="0" err="1">
                          <a:solidFill>
                            <a:schemeClr val="tx1"/>
                          </a:solidFill>
                        </a:rPr>
                        <a:t>search_query</a:t>
                      </a:r>
                      <a:r>
                        <a:rPr lang="en-US" sz="1100" b="0" i="1" dirty="0">
                          <a:solidFill>
                            <a:schemeClr val="tx1"/>
                          </a:solidFill>
                        </a:rPr>
                        <a:t> = 'Indian'</a:t>
                      </a:r>
                    </a:p>
                    <a:p>
                      <a:r>
                        <a:rPr lang="en-US" sz="1100" b="0" i="1" dirty="0">
                          <a:solidFill>
                            <a:schemeClr val="tx1"/>
                          </a:solidFill>
                        </a:rPr>
                        <a:t>    radius = 5000</a:t>
                      </a:r>
                    </a:p>
                    <a:p>
                      <a:r>
                        <a:rPr lang="en-US" sz="1100" b="0" i="1" dirty="0">
                          <a:solidFill>
                            <a:schemeClr val="tx1"/>
                          </a:solidFill>
                        </a:rPr>
                        <a:t>    print(</a:t>
                      </a:r>
                      <a:r>
                        <a:rPr lang="en-US" sz="1100" b="0" i="1" dirty="0" err="1">
                          <a:solidFill>
                            <a:schemeClr val="tx1"/>
                          </a:solidFill>
                        </a:rPr>
                        <a:t>search_query</a:t>
                      </a:r>
                      <a:r>
                        <a:rPr lang="en-US" sz="1100" b="0" i="1" dirty="0">
                          <a:solidFill>
                            <a:schemeClr val="tx1"/>
                          </a:solidFill>
                        </a:rPr>
                        <a:t> + ' .... OK!')</a:t>
                      </a:r>
                    </a:p>
                    <a:p>
                      <a:r>
                        <a:rPr lang="en-US" sz="1100" b="0" i="1" dirty="0">
                          <a:solidFill>
                            <a:schemeClr val="tx1"/>
                          </a:solidFill>
                        </a:rPr>
                        <a:t>    </a:t>
                      </a:r>
                      <a:r>
                        <a:rPr lang="en-US" sz="1100" b="0" i="1" dirty="0" err="1">
                          <a:solidFill>
                            <a:schemeClr val="tx1"/>
                          </a:solidFill>
                        </a:rPr>
                        <a:t>url</a:t>
                      </a:r>
                      <a:r>
                        <a:rPr lang="en-US" sz="1100" b="0" i="1" dirty="0">
                          <a:solidFill>
                            <a:schemeClr val="tx1"/>
                          </a:solidFill>
                        </a:rPr>
                        <a:t> = 'https://api.foursquare.com/v2/venues/</a:t>
                      </a:r>
                      <a:r>
                        <a:rPr lang="en-US" sz="1100" b="0" i="1" dirty="0" err="1">
                          <a:solidFill>
                            <a:schemeClr val="tx1"/>
                          </a:solidFill>
                        </a:rPr>
                        <a:t>search?client_id</a:t>
                      </a:r>
                      <a:r>
                        <a:rPr lang="en-US" sz="1100" b="0" i="1" dirty="0">
                          <a:solidFill>
                            <a:schemeClr val="tx1"/>
                          </a:solidFill>
                        </a:rPr>
                        <a:t>={}&amp;</a:t>
                      </a:r>
                      <a:r>
                        <a:rPr lang="en-US" sz="1100" b="0" i="1" dirty="0" err="1">
                          <a:solidFill>
                            <a:schemeClr val="tx1"/>
                          </a:solidFill>
                        </a:rPr>
                        <a:t>client_secret</a:t>
                      </a:r>
                      <a:r>
                        <a:rPr lang="en-US" sz="1100" b="0" i="1" dirty="0">
                          <a:solidFill>
                            <a:schemeClr val="tx1"/>
                          </a:solidFill>
                        </a:rPr>
                        <a:t>={}&amp;</a:t>
                      </a:r>
                      <a:r>
                        <a:rPr lang="en-US" sz="1100" b="0" i="1" dirty="0" err="1">
                          <a:solidFill>
                            <a:schemeClr val="tx1"/>
                          </a:solidFill>
                        </a:rPr>
                        <a:t>ll</a:t>
                      </a:r>
                      <a:r>
                        <a:rPr lang="en-US" sz="1100" b="0" i="1" dirty="0">
                          <a:solidFill>
                            <a:schemeClr val="tx1"/>
                          </a:solidFill>
                        </a:rPr>
                        <a:t>={},{}&amp;</a:t>
                      </a:r>
                      <a:r>
                        <a:rPr lang="en-US" sz="1100" b="0" i="1" dirty="0" err="1">
                          <a:solidFill>
                            <a:schemeClr val="tx1"/>
                          </a:solidFill>
                        </a:rPr>
                        <a:t>oauth_token</a:t>
                      </a:r>
                      <a:r>
                        <a:rPr lang="en-US" sz="1100" b="0" i="1" dirty="0">
                          <a:solidFill>
                            <a:schemeClr val="tx1"/>
                          </a:solidFill>
                        </a:rPr>
                        <a:t>={}&amp;v={}&amp;query={}&amp;radius={}&amp;limit={}'.format(CLIENT_ID, CLIENT_SECRET, latitude, </a:t>
                      </a:r>
                      <a:r>
                        <a:rPr lang="en-US" sz="1100" b="0" i="1" dirty="0" err="1">
                          <a:solidFill>
                            <a:schemeClr val="tx1"/>
                          </a:solidFill>
                        </a:rPr>
                        <a:t>longitude,ACCESS_TOKEN</a:t>
                      </a:r>
                      <a:r>
                        <a:rPr lang="en-US" sz="1100" b="0" i="1" dirty="0">
                          <a:solidFill>
                            <a:schemeClr val="tx1"/>
                          </a:solidFill>
                        </a:rPr>
                        <a:t>, VERSION, </a:t>
                      </a:r>
                      <a:r>
                        <a:rPr lang="en-US" sz="1100" b="0" i="1" dirty="0" err="1">
                          <a:solidFill>
                            <a:schemeClr val="tx1"/>
                          </a:solidFill>
                        </a:rPr>
                        <a:t>search_query</a:t>
                      </a:r>
                      <a:r>
                        <a:rPr lang="en-US" sz="1100" b="0" i="1" dirty="0">
                          <a:solidFill>
                            <a:schemeClr val="tx1"/>
                          </a:solidFill>
                        </a:rPr>
                        <a:t>, radius, LIMIT)</a:t>
                      </a:r>
                    </a:p>
                    <a:p>
                      <a:r>
                        <a:rPr lang="en-US" sz="1100" b="0" i="1" dirty="0">
                          <a:solidFill>
                            <a:schemeClr val="tx1"/>
                          </a:solidFill>
                        </a:rPr>
                        <a:t>    print(</a:t>
                      </a:r>
                      <a:r>
                        <a:rPr lang="en-US" sz="1100" b="0" i="1" dirty="0" err="1">
                          <a:solidFill>
                            <a:schemeClr val="tx1"/>
                          </a:solidFill>
                        </a:rPr>
                        <a:t>url</a:t>
                      </a:r>
                      <a:r>
                        <a:rPr lang="en-US" sz="1100" b="0" i="1" dirty="0">
                          <a:solidFill>
                            <a:schemeClr val="tx1"/>
                          </a:solidFill>
                        </a:rPr>
                        <a:t>)</a:t>
                      </a:r>
                    </a:p>
                    <a:p>
                      <a:r>
                        <a:rPr lang="en-US" sz="1100" b="0" i="1" dirty="0">
                          <a:solidFill>
                            <a:schemeClr val="tx1"/>
                          </a:solidFill>
                        </a:rPr>
                        <a:t>    results = </a:t>
                      </a:r>
                      <a:r>
                        <a:rPr lang="en-US" sz="1100" b="0" i="1" dirty="0" err="1">
                          <a:solidFill>
                            <a:schemeClr val="tx1"/>
                          </a:solidFill>
                        </a:rPr>
                        <a:t>requests.get</a:t>
                      </a:r>
                      <a:r>
                        <a:rPr lang="en-US" sz="1100" b="0" i="1" dirty="0">
                          <a:solidFill>
                            <a:schemeClr val="tx1"/>
                          </a:solidFill>
                        </a:rPr>
                        <a:t>(</a:t>
                      </a:r>
                      <a:r>
                        <a:rPr lang="en-US" sz="1100" b="0" i="1" dirty="0" err="1">
                          <a:solidFill>
                            <a:schemeClr val="tx1"/>
                          </a:solidFill>
                        </a:rPr>
                        <a:t>url</a:t>
                      </a:r>
                      <a:r>
                        <a:rPr lang="en-US" sz="1100" b="0" i="1" dirty="0">
                          <a:solidFill>
                            <a:schemeClr val="tx1"/>
                          </a:solidFill>
                        </a:rPr>
                        <a:t>).json()</a:t>
                      </a:r>
                    </a:p>
                    <a:p>
                      <a:r>
                        <a:rPr lang="en-US" sz="1100" b="0" i="1" dirty="0">
                          <a:solidFill>
                            <a:schemeClr val="tx1"/>
                          </a:solidFill>
                        </a:rPr>
                        <a:t>   </a:t>
                      </a:r>
                    </a:p>
                    <a:p>
                      <a:r>
                        <a:rPr lang="en-US" sz="1100" b="0" i="1" dirty="0">
                          <a:solidFill>
                            <a:schemeClr val="tx1"/>
                          </a:solidFill>
                        </a:rPr>
                        <a:t>    </a:t>
                      </a:r>
                    </a:p>
                    <a:p>
                      <a:r>
                        <a:rPr lang="en-US" sz="1100" b="0" i="1" dirty="0">
                          <a:solidFill>
                            <a:schemeClr val="tx1"/>
                          </a:solidFill>
                        </a:rPr>
                        <a:t>    # assign relevant part of JSON to venues</a:t>
                      </a:r>
                    </a:p>
                    <a:p>
                      <a:r>
                        <a:rPr lang="en-US" sz="1100" b="0" i="1" dirty="0">
                          <a:solidFill>
                            <a:schemeClr val="tx1"/>
                          </a:solidFill>
                        </a:rPr>
                        <a:t>    venues = results['response']['venues']</a:t>
                      </a:r>
                    </a:p>
                    <a:p>
                      <a:endParaRPr lang="en-US" sz="1100" b="0" i="1" dirty="0">
                        <a:solidFill>
                          <a:schemeClr val="tx1"/>
                        </a:solidFill>
                      </a:endParaRPr>
                    </a:p>
                    <a:p>
                      <a:r>
                        <a:rPr lang="en-US" sz="1100" b="0" i="1" dirty="0">
                          <a:solidFill>
                            <a:schemeClr val="tx1"/>
                          </a:solidFill>
                        </a:rPr>
                        <a:t>    # </a:t>
                      </a:r>
                      <a:r>
                        <a:rPr lang="en-US" sz="1100" b="0" i="1" dirty="0" err="1">
                          <a:solidFill>
                            <a:schemeClr val="tx1"/>
                          </a:solidFill>
                        </a:rPr>
                        <a:t>tranform</a:t>
                      </a:r>
                      <a:r>
                        <a:rPr lang="en-US" sz="1100" b="0" i="1" dirty="0">
                          <a:solidFill>
                            <a:schemeClr val="tx1"/>
                          </a:solidFill>
                        </a:rPr>
                        <a:t> venues into a </a:t>
                      </a:r>
                      <a:r>
                        <a:rPr lang="en-US" sz="1100" b="0" i="1" dirty="0" err="1">
                          <a:solidFill>
                            <a:schemeClr val="tx1"/>
                          </a:solidFill>
                        </a:rPr>
                        <a:t>dataframe</a:t>
                      </a:r>
                      <a:endParaRPr lang="en-US" sz="1100" b="0" i="1" dirty="0">
                        <a:solidFill>
                          <a:schemeClr val="tx1"/>
                        </a:solidFill>
                      </a:endParaRPr>
                    </a:p>
                    <a:p>
                      <a:r>
                        <a:rPr lang="en-US" sz="1100" b="0" i="1" dirty="0">
                          <a:solidFill>
                            <a:schemeClr val="tx1"/>
                          </a:solidFill>
                        </a:rPr>
                        <a:t>    </a:t>
                      </a:r>
                      <a:r>
                        <a:rPr lang="en-US" sz="1100" b="0" i="1" dirty="0" err="1">
                          <a:solidFill>
                            <a:schemeClr val="tx1"/>
                          </a:solidFill>
                        </a:rPr>
                        <a:t>dataframe</a:t>
                      </a:r>
                      <a:r>
                        <a:rPr lang="en-US" sz="1100" b="0" i="1" dirty="0">
                          <a:solidFill>
                            <a:schemeClr val="tx1"/>
                          </a:solidFill>
                        </a:rPr>
                        <a:t> = </a:t>
                      </a:r>
                      <a:r>
                        <a:rPr lang="en-US" sz="1100" b="0" i="1" dirty="0" err="1">
                          <a:solidFill>
                            <a:schemeClr val="tx1"/>
                          </a:solidFill>
                        </a:rPr>
                        <a:t>json_normalize</a:t>
                      </a:r>
                      <a:r>
                        <a:rPr lang="en-US" sz="1100" b="0" i="1" dirty="0">
                          <a:solidFill>
                            <a:schemeClr val="tx1"/>
                          </a:solidFill>
                        </a:rPr>
                        <a:t>(venues)</a:t>
                      </a:r>
                    </a:p>
                    <a:p>
                      <a:r>
                        <a:rPr lang="en-US" sz="1100" b="0" i="1" dirty="0">
                          <a:solidFill>
                            <a:schemeClr val="tx1"/>
                          </a:solidFill>
                        </a:rPr>
                        <a:t>    </a:t>
                      </a:r>
                      <a:r>
                        <a:rPr lang="en-US" sz="1100" b="0" i="1" dirty="0" err="1">
                          <a:solidFill>
                            <a:schemeClr val="tx1"/>
                          </a:solidFill>
                        </a:rPr>
                        <a:t>dataframe_filtered</a:t>
                      </a:r>
                      <a:r>
                        <a:rPr lang="en-US" sz="1100" b="0" i="1" dirty="0">
                          <a:solidFill>
                            <a:schemeClr val="tx1"/>
                          </a:solidFill>
                        </a:rPr>
                        <a:t>=</a:t>
                      </a:r>
                      <a:r>
                        <a:rPr lang="en-US" sz="1100" b="0" i="1" dirty="0" err="1">
                          <a:solidFill>
                            <a:schemeClr val="tx1"/>
                          </a:solidFill>
                        </a:rPr>
                        <a:t>process_dataFrame</a:t>
                      </a:r>
                      <a:r>
                        <a:rPr lang="en-US" sz="1100" b="0" i="1" dirty="0">
                          <a:solidFill>
                            <a:schemeClr val="tx1"/>
                          </a:solidFill>
                        </a:rPr>
                        <a:t>(</a:t>
                      </a:r>
                      <a:r>
                        <a:rPr lang="en-US" sz="1100" b="0" i="1" dirty="0" err="1">
                          <a:solidFill>
                            <a:schemeClr val="tx1"/>
                          </a:solidFill>
                        </a:rPr>
                        <a:t>dataframe</a:t>
                      </a:r>
                      <a:r>
                        <a:rPr lang="en-US" sz="1100" b="0" i="1" dirty="0">
                          <a:solidFill>
                            <a:schemeClr val="tx1"/>
                          </a:solidFill>
                        </a:rPr>
                        <a:t>)</a:t>
                      </a:r>
                    </a:p>
                    <a:p>
                      <a:r>
                        <a:rPr lang="en-US" sz="1100" b="0" i="1" dirty="0">
                          <a:solidFill>
                            <a:schemeClr val="tx1"/>
                          </a:solidFill>
                        </a:rPr>
                        <a:t>    </a:t>
                      </a:r>
                      <a:r>
                        <a:rPr lang="en-US" sz="1100" b="0" i="1" dirty="0" err="1">
                          <a:solidFill>
                            <a:schemeClr val="tx1"/>
                          </a:solidFill>
                        </a:rPr>
                        <a:t>Indian_rest_df</a:t>
                      </a:r>
                      <a:r>
                        <a:rPr lang="en-US" sz="1100" b="0" i="1" dirty="0">
                          <a:solidFill>
                            <a:schemeClr val="tx1"/>
                          </a:solidFill>
                        </a:rPr>
                        <a:t>=</a:t>
                      </a:r>
                      <a:r>
                        <a:rPr lang="en-US" sz="1100" b="0" i="1" dirty="0" err="1">
                          <a:solidFill>
                            <a:schemeClr val="tx1"/>
                          </a:solidFill>
                        </a:rPr>
                        <a:t>dataframe_filtered</a:t>
                      </a:r>
                      <a:r>
                        <a:rPr lang="en-US" sz="1100" b="0" i="1" dirty="0">
                          <a:solidFill>
                            <a:schemeClr val="tx1"/>
                          </a:solidFill>
                        </a:rPr>
                        <a:t>[(</a:t>
                      </a:r>
                      <a:r>
                        <a:rPr lang="en-US" sz="1100" b="0" i="1" dirty="0" err="1">
                          <a:solidFill>
                            <a:schemeClr val="tx1"/>
                          </a:solidFill>
                        </a:rPr>
                        <a:t>dataframe_filtered.categories</a:t>
                      </a:r>
                      <a:r>
                        <a:rPr lang="en-US" sz="1100" b="0" i="1" dirty="0">
                          <a:solidFill>
                            <a:schemeClr val="tx1"/>
                          </a:solidFill>
                        </a:rPr>
                        <a:t>=='Indian Restaurant')]</a:t>
                      </a:r>
                    </a:p>
                    <a:p>
                      <a:r>
                        <a:rPr lang="en-US" sz="1100" b="0" i="1" dirty="0">
                          <a:solidFill>
                            <a:schemeClr val="tx1"/>
                          </a:solidFill>
                        </a:rPr>
                        <a:t>    return </a:t>
                      </a:r>
                      <a:r>
                        <a:rPr lang="en-US" sz="1100" b="0" i="1" dirty="0" err="1">
                          <a:solidFill>
                            <a:schemeClr val="tx1"/>
                          </a:solidFill>
                        </a:rPr>
                        <a:t>Indian_rest_df</a:t>
                      </a:r>
                      <a:endParaRPr lang="en-US" sz="1100" b="0" i="1" dirty="0">
                        <a:solidFill>
                          <a:schemeClr val="tx1"/>
                        </a:solidFill>
                      </a:endParaRPr>
                    </a:p>
                  </a:txBody>
                  <a:tcPr>
                    <a:solidFill>
                      <a:schemeClr val="bg1"/>
                    </a:solidFill>
                  </a:tcPr>
                </a:tc>
                <a:extLst>
                  <a:ext uri="{0D108BD9-81ED-4DB2-BD59-A6C34878D82A}">
                    <a16:rowId xmlns:a16="http://schemas.microsoft.com/office/drawing/2014/main" val="128747483"/>
                  </a:ext>
                </a:extLst>
              </a:tr>
            </a:tbl>
          </a:graphicData>
        </a:graphic>
      </p:graphicFrame>
      <p:sp>
        <p:nvSpPr>
          <p:cNvPr id="3" name="TextBox 2">
            <a:extLst>
              <a:ext uri="{FF2B5EF4-FFF2-40B4-BE49-F238E27FC236}">
                <a16:creationId xmlns:a16="http://schemas.microsoft.com/office/drawing/2014/main" id="{27B82306-33D9-4FDB-9E4D-F83BBEA675BD}"/>
              </a:ext>
            </a:extLst>
          </p:cNvPr>
          <p:cNvSpPr txBox="1"/>
          <p:nvPr/>
        </p:nvSpPr>
        <p:spPr>
          <a:xfrm>
            <a:off x="1109211" y="805343"/>
            <a:ext cx="7967677" cy="646331"/>
          </a:xfrm>
          <a:prstGeom prst="rect">
            <a:avLst/>
          </a:prstGeom>
          <a:noFill/>
        </p:spPr>
        <p:txBody>
          <a:bodyPr wrap="square" rtlCol="0">
            <a:spAutoFit/>
          </a:bodyPr>
          <a:lstStyle/>
          <a:p>
            <a:r>
              <a:rPr lang="en-US" sz="1800" b="0" i="1" dirty="0" err="1">
                <a:solidFill>
                  <a:schemeClr val="tx1"/>
                </a:solidFill>
              </a:rPr>
              <a:t>fetchRestaurants</a:t>
            </a:r>
            <a:r>
              <a:rPr lang="en-US" sz="1800" b="0" i="1" dirty="0">
                <a:solidFill>
                  <a:schemeClr val="tx1"/>
                </a:solidFill>
              </a:rPr>
              <a:t>(): fetches the JSON data based on provided latitude longitude and JSON data is parsed to extract information into Pandas </a:t>
            </a:r>
            <a:r>
              <a:rPr lang="en-US" sz="1800" b="0" i="1" dirty="0" err="1">
                <a:solidFill>
                  <a:schemeClr val="tx1"/>
                </a:solidFill>
              </a:rPr>
              <a:t>dataframe</a:t>
            </a:r>
            <a:r>
              <a:rPr lang="en-US" sz="1800" b="0" i="1" dirty="0">
                <a:solidFill>
                  <a:schemeClr val="tx1"/>
                </a:solidFill>
              </a:rPr>
              <a:t> </a:t>
            </a:r>
            <a:endParaRPr lang="en-US" dirty="0"/>
          </a:p>
        </p:txBody>
      </p:sp>
    </p:spTree>
    <p:extLst>
      <p:ext uri="{BB962C8B-B14F-4D97-AF65-F5344CB8AC3E}">
        <p14:creationId xmlns:p14="http://schemas.microsoft.com/office/powerpoint/2010/main" val="3575056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BA5971-A41D-4D46-B155-BA0C3F3045FD}"/>
              </a:ext>
            </a:extLst>
          </p:cNvPr>
          <p:cNvSpPr txBox="1"/>
          <p:nvPr/>
        </p:nvSpPr>
        <p:spPr>
          <a:xfrm>
            <a:off x="1149292" y="855677"/>
            <a:ext cx="9982899" cy="523220"/>
          </a:xfrm>
          <a:prstGeom prst="rect">
            <a:avLst/>
          </a:prstGeom>
          <a:noFill/>
        </p:spPr>
        <p:txBody>
          <a:bodyPr wrap="square" rtlCol="0">
            <a:spAutoFit/>
          </a:bodyPr>
          <a:lstStyle/>
          <a:p>
            <a:r>
              <a:rPr lang="en-US" sz="1400" u="sng" dirty="0">
                <a:latin typeface="Helvetica" panose="020B0604020202020204" pitchFamily="34" charset="0"/>
                <a:cs typeface="Helvetica" panose="020B0604020202020204" pitchFamily="34" charset="0"/>
              </a:rPr>
              <a:t>Restaurant data around a given location is captured to be </a:t>
            </a:r>
            <a:r>
              <a:rPr lang="en-US" sz="1400" u="sng" dirty="0" err="1">
                <a:latin typeface="Helvetica" panose="020B0604020202020204" pitchFamily="34" charset="0"/>
                <a:cs typeface="Helvetica" panose="020B0604020202020204" pitchFamily="34" charset="0"/>
              </a:rPr>
              <a:t>analysed</a:t>
            </a:r>
            <a:r>
              <a:rPr lang="en-US" sz="1400" u="sng" dirty="0">
                <a:latin typeface="Helvetica" panose="020B0604020202020204" pitchFamily="34" charset="0"/>
                <a:cs typeface="Helvetica" panose="020B0604020202020204" pitchFamily="34" charset="0"/>
              </a:rPr>
              <a:t>.</a:t>
            </a:r>
          </a:p>
          <a:p>
            <a:r>
              <a:rPr lang="en-US" sz="1400" dirty="0">
                <a:latin typeface="Helvetica" panose="020B0604020202020204" pitchFamily="34" charset="0"/>
                <a:cs typeface="Helvetica" panose="020B0604020202020204" pitchFamily="34" charset="0"/>
              </a:rPr>
              <a:t>The pandas data frame will look like below. The data for a location is obtained </a:t>
            </a:r>
          </a:p>
        </p:txBody>
      </p:sp>
      <p:pic>
        <p:nvPicPr>
          <p:cNvPr id="4" name="Picture 3">
            <a:extLst>
              <a:ext uri="{FF2B5EF4-FFF2-40B4-BE49-F238E27FC236}">
                <a16:creationId xmlns:a16="http://schemas.microsoft.com/office/drawing/2014/main" id="{FA38656A-5D42-46C0-B742-9DC3CBB57C61}"/>
              </a:ext>
            </a:extLst>
          </p:cNvPr>
          <p:cNvPicPr>
            <a:picLocks noChangeAspect="1"/>
          </p:cNvPicPr>
          <p:nvPr/>
        </p:nvPicPr>
        <p:blipFill>
          <a:blip r:embed="rId2"/>
          <a:stretch>
            <a:fillRect/>
          </a:stretch>
        </p:blipFill>
        <p:spPr>
          <a:xfrm>
            <a:off x="901816" y="1502008"/>
            <a:ext cx="10477850" cy="4328721"/>
          </a:xfrm>
          <a:prstGeom prst="rect">
            <a:avLst/>
          </a:prstGeom>
        </p:spPr>
      </p:pic>
    </p:spTree>
    <p:extLst>
      <p:ext uri="{BB962C8B-B14F-4D97-AF65-F5344CB8AC3E}">
        <p14:creationId xmlns:p14="http://schemas.microsoft.com/office/powerpoint/2010/main" val="110847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692A00-85EF-43BF-A31C-EC10F70CB3D3}"/>
              </a:ext>
            </a:extLst>
          </p:cNvPr>
          <p:cNvSpPr txBox="1"/>
          <p:nvPr/>
        </p:nvSpPr>
        <p:spPr>
          <a:xfrm>
            <a:off x="973123" y="897622"/>
            <a:ext cx="9538283" cy="369332"/>
          </a:xfrm>
          <a:prstGeom prst="rect">
            <a:avLst/>
          </a:prstGeom>
          <a:noFill/>
        </p:spPr>
        <p:txBody>
          <a:bodyPr wrap="square" rtlCol="0">
            <a:spAutoFit/>
          </a:bodyPr>
          <a:lstStyle/>
          <a:p>
            <a:r>
              <a:rPr lang="en-US" sz="1400" dirty="0">
                <a:latin typeface="Helvetica" panose="020B0604020202020204" pitchFamily="34" charset="0"/>
                <a:cs typeface="Helvetica" panose="020B0604020202020204" pitchFamily="34" charset="0"/>
              </a:rPr>
              <a:t>Folium library is used to visualize the locations</a:t>
            </a:r>
            <a:r>
              <a:rPr lang="en-US" dirty="0"/>
              <a:t>.</a:t>
            </a:r>
          </a:p>
        </p:txBody>
      </p:sp>
      <p:pic>
        <p:nvPicPr>
          <p:cNvPr id="4" name="Picture 3">
            <a:extLst>
              <a:ext uri="{FF2B5EF4-FFF2-40B4-BE49-F238E27FC236}">
                <a16:creationId xmlns:a16="http://schemas.microsoft.com/office/drawing/2014/main" id="{0AFED866-2B42-43DE-B51C-15A610BF1685}"/>
              </a:ext>
            </a:extLst>
          </p:cNvPr>
          <p:cNvPicPr>
            <a:picLocks noChangeAspect="1"/>
          </p:cNvPicPr>
          <p:nvPr/>
        </p:nvPicPr>
        <p:blipFill>
          <a:blip r:embed="rId2"/>
          <a:stretch>
            <a:fillRect/>
          </a:stretch>
        </p:blipFill>
        <p:spPr>
          <a:xfrm>
            <a:off x="973124" y="1584472"/>
            <a:ext cx="10463026" cy="4455602"/>
          </a:xfrm>
          <a:prstGeom prst="rect">
            <a:avLst/>
          </a:prstGeom>
        </p:spPr>
      </p:pic>
    </p:spTree>
    <p:extLst>
      <p:ext uri="{BB962C8B-B14F-4D97-AF65-F5344CB8AC3E}">
        <p14:creationId xmlns:p14="http://schemas.microsoft.com/office/powerpoint/2010/main" val="24905189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223</TotalTime>
  <Words>1150</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Garamond</vt:lpstr>
      <vt:lpstr>Georgia</vt:lpstr>
      <vt:lpstr>Helvetica</vt:lpstr>
      <vt:lpstr>Organic</vt:lpstr>
      <vt:lpstr>Capstone Project — The Battle of Neighborhoods in New York City: Indian Restaurants </vt:lpstr>
      <vt:lpstr>Introduction </vt:lpstr>
      <vt:lpstr>PowerPoint Presentation</vt:lpstr>
      <vt:lpstr>DataSources</vt:lpstr>
      <vt:lpstr>Methodology: Data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in New York City: Indian Restaurants </dc:title>
  <dc:creator>Randhip Vadakkan</dc:creator>
  <cp:lastModifiedBy>Randhip Vadakkan</cp:lastModifiedBy>
  <cp:revision>7</cp:revision>
  <dcterms:created xsi:type="dcterms:W3CDTF">2021-01-03T20:56:01Z</dcterms:created>
  <dcterms:modified xsi:type="dcterms:W3CDTF">2021-01-04T01:18:47Z</dcterms:modified>
</cp:coreProperties>
</file>