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Garamond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aramond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schemas.openxmlformats.org/officeDocument/2006/relationships/font" Target="fonts/Oswald-regular.fntdata"/><Relationship Id="rId16" Type="http://schemas.openxmlformats.org/officeDocument/2006/relationships/font" Target="fonts/Garamon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362b6429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362b6429f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362b6429f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38362b6429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8362b6429f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362b6429f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g38362b6429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8362b6429f_2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362b6429f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g38362b6429f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8362b6429f_2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362b6429f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38362b6429f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8362b6429f_2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362b6429f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g38362b6429f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8362b6429f_2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pmc.ncbi.nlm.nih.gov/articles/PMC11116996/" TargetMode="External"/><Relationship Id="rId10" Type="http://schemas.openxmlformats.org/officeDocument/2006/relationships/hyperlink" Target="https://www.sciencedirect.com/science/article/pii/S2452414X18300086?via%3Dihub" TargetMode="External"/><Relationship Id="rId13" Type="http://schemas.openxmlformats.org/officeDocument/2006/relationships/hyperlink" Target="https://www.insightsonindia.com/2025/06/10/drone-the-new-face-of-warfare/" TargetMode="External"/><Relationship Id="rId12" Type="http://schemas.openxmlformats.org/officeDocument/2006/relationships/hyperlink" Target="https://www.iadb.in/2024/12/31/swarm-intelligence-collaborative-unmanned-drone-systems-for-maritime-surveillance/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www.usff.navy.mil/Press-Room/News-Stories/Article/4225896/navy-successfully-demonstrates-swarm-mission-planning-tech/" TargetMode="External"/><Relationship Id="rId9" Type="http://schemas.openxmlformats.org/officeDocument/2006/relationships/hyperlink" Target="https://www.ijraset.com/research-paper/design-and-development-of-surveillance-drone" TargetMode="External"/><Relationship Id="rId14" Type="http://schemas.openxmlformats.org/officeDocument/2006/relationships/hyperlink" Target="https://circuitcellar.com/research-design-hub/design-solutions/writing-mavsdk-px4-drone-applications/" TargetMode="External"/><Relationship Id="rId5" Type="http://schemas.openxmlformats.org/officeDocument/2006/relationships/hyperlink" Target="https://dl.acm.org/doi/pdf/10.1145/3634737.3637672" TargetMode="External"/><Relationship Id="rId6" Type="http://schemas.openxmlformats.org/officeDocument/2006/relationships/hyperlink" Target="https://www.mdpi.com/1424-8220/23/3/1589" TargetMode="External"/><Relationship Id="rId7" Type="http://schemas.openxmlformats.org/officeDocument/2006/relationships/hyperlink" Target="https://www.jetir.org/papers/JETIR2504147.pdf" TargetMode="External"/><Relationship Id="rId8" Type="http://schemas.openxmlformats.org/officeDocument/2006/relationships/hyperlink" Target="https://iopscience.iop.org/article/10.1088/1742-6596/2107/1/012018/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242585" y="638641"/>
            <a:ext cx="3478954" cy="3866225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5141168" y="1286911"/>
            <a:ext cx="2402632" cy="256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569700" y="704075"/>
            <a:ext cx="79329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Hybrid-Control Drone Swarm </a:t>
            </a:r>
            <a:b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Threat Detection and Defense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248464" y="-395068"/>
            <a:ext cx="7772400" cy="155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b="1" sz="3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48475" y="1441553"/>
            <a:ext cx="88956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– </a:t>
            </a:r>
            <a:r>
              <a:rPr lang="en" sz="16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25164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15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Title -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an Efficient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for Coordinated Swarm Engagement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Autonomous Drones aiming to neutralize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adversarial drone swarm.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Theme- </a:t>
            </a:r>
            <a:r>
              <a:rPr lang="en" sz="16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Robotics and Drones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 Category-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ID - </a:t>
            </a:r>
            <a:r>
              <a:rPr lang="en" sz="1600">
                <a:solidFill>
                  <a:srgbClr val="333333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86511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CODEX.PY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www.sih.gov.in/img1/SIH-Logo.png"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024" y="4723"/>
            <a:ext cx="1656840" cy="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991500" y="35200"/>
            <a:ext cx="6567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Autonomous Hybrid-Control Drone Swarm </a:t>
            </a:r>
            <a:b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for Threat Detection and Defense [HDTD]</a:t>
            </a:r>
            <a:endParaRPr sz="2100"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143" name="Google Shape;143;p26"/>
          <p:cNvSpPr/>
          <p:nvPr/>
        </p:nvSpPr>
        <p:spPr>
          <a:xfrm>
            <a:off x="247325" y="189175"/>
            <a:ext cx="14349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CODEX.PY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0" y="1001700"/>
            <a:ext cx="4005900" cy="4141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  <a:endParaRPr b="1" sz="13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Hybrid-Control Drone Swarm algorithm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Threat Detection and Defense compatible with all drone types and makes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Control Centralized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mission planning with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decision-making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each drone.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Swarm Coordination Selecting a leader, controlling formations, and task allocation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Coordination.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Threat Handling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Avoiding obstacles, tracking targets, and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neutralization.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Attack Mechanisms by Jamming models coordinated movements, and simulations using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Faraday methods.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Resilient Networking using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Wi-Fi TCP/UDP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mesh for reliable operation and protection against jamming situations.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61050" y="884975"/>
            <a:ext cx="4389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STACK </a:t>
            </a:r>
            <a:endParaRPr b="1" sz="2000" u="sng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descr="https://www.sih.gov.in/img1/SIH-Logo.png"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55" name="Google Shape;155;p27"/>
          <p:cNvSpPr/>
          <p:nvPr/>
        </p:nvSpPr>
        <p:spPr>
          <a:xfrm>
            <a:off x="247325" y="189175"/>
            <a:ext cx="14349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CODEX.PY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393975" y="884975"/>
            <a:ext cx="3218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STACK</a:t>
            </a:r>
            <a:endParaRPr b="1" sz="2000" u="sng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7" title="🌐 Key Benefits - visual selection (2).png"/>
          <p:cNvPicPr preferRelativeResize="0"/>
          <p:nvPr/>
        </p:nvPicPr>
        <p:blipFill rotWithShape="1">
          <a:blip r:embed="rId4">
            <a:alphaModFix/>
          </a:blip>
          <a:srcRect b="5881" l="0" r="0" t="14417"/>
          <a:stretch/>
        </p:blipFill>
        <p:spPr>
          <a:xfrm>
            <a:off x="61050" y="1352475"/>
            <a:ext cx="4842609" cy="368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 title="🌐 Key Benefits - visual selection.png"/>
          <p:cNvPicPr preferRelativeResize="0"/>
          <p:nvPr/>
        </p:nvPicPr>
        <p:blipFill rotWithShape="1">
          <a:blip r:embed="rId5">
            <a:alphaModFix/>
          </a:blip>
          <a:srcRect b="5738" l="0" r="0" t="17644"/>
          <a:stretch/>
        </p:blipFill>
        <p:spPr>
          <a:xfrm>
            <a:off x="4513500" y="1262075"/>
            <a:ext cx="4828774" cy="377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08475" y="988075"/>
            <a:ext cx="38391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the feasibility of the idea:</a:t>
            </a:r>
            <a:endParaRPr b="1" sz="18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➢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Technically feasible: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One-stop swarm control software with role assignment, mission planning, telemetry, and video streaming can be built using PX4/ArduPilot, Raspberry Pi/Jetson, MAVSDK, React/MapLibre, MQTT/WebSocket, and WebRTC.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➢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Legally safe: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Fully compliant if it avoids jamming or weapons, with geofencing, fail-safes, secure comms, and regulatory approvals for drone operations.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➢"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Operationally scalable: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Phase-1 software MVP → SITL/HIL testing → small swarm demo (3–5 drones) → gradual scaling; Phase-2 minidrone demo showcases software capabilities effectively.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https://www.sih.gov.in/img1/SIH-Logo.png"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856" y="42825"/>
            <a:ext cx="1532018" cy="7787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68" name="Google Shape;168;p28"/>
          <p:cNvSpPr/>
          <p:nvPr/>
        </p:nvSpPr>
        <p:spPr>
          <a:xfrm>
            <a:off x="247325" y="189175"/>
            <a:ext cx="14349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CODEX.PY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365025" y="905300"/>
            <a:ext cx="45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viabilities in implementation </a:t>
            </a:r>
            <a:endParaRPr b="1" sz="18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632075" y="2860950"/>
            <a:ext cx="44058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 sz="16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trategies to Overcome Challenges:</a:t>
            </a:r>
            <a:endParaRPr b="1" sz="16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networking &amp; fail-safes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LAN-first design, redundant Wi-Fi/mesh, heartbeat monitoring, and automatic hover/RTB on loss.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avoidance &amp; geofencing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Software geofencing, safe altitude separation, and reactive collision avoidance (ORCA/RVO2).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➢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Incremental testing &amp; validation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SITL → single-drone HIL → small swarm demo → scale; mission simulation and automated test scripts.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8" title="tech stack - visual selection (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075" y="520425"/>
            <a:ext cx="4278252" cy="329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47672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177775" y="1040850"/>
            <a:ext cx="73830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https://www.sih.gov.in/img1/SIH-Logo.png" id="181" name="Google Shape;1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82" name="Google Shape;182;p29"/>
          <p:cNvSpPr/>
          <p:nvPr/>
        </p:nvSpPr>
        <p:spPr>
          <a:xfrm>
            <a:off x="247325" y="189175"/>
            <a:ext cx="14349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CODEX.PY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9" title="tech stack - visual selection (8).png"/>
          <p:cNvPicPr preferRelativeResize="0"/>
          <p:nvPr/>
        </p:nvPicPr>
        <p:blipFill rotWithShape="1">
          <a:blip r:embed="rId4">
            <a:alphaModFix/>
          </a:blip>
          <a:srcRect b="7715" l="0" r="0" t="21568"/>
          <a:stretch/>
        </p:blipFill>
        <p:spPr>
          <a:xfrm>
            <a:off x="82800" y="1689675"/>
            <a:ext cx="4138552" cy="28460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457200" y="1053425"/>
            <a:ext cx="29805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b="1" lang="en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0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3966800" y="975425"/>
            <a:ext cx="5256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OVER CURRENT OPERATIONS </a:t>
            </a:r>
            <a:endParaRPr b="1" sz="2000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9" title="_- visual selection (1).png"/>
          <p:cNvPicPr preferRelativeResize="0"/>
          <p:nvPr/>
        </p:nvPicPr>
        <p:blipFill rotWithShape="1">
          <a:blip r:embed="rId5">
            <a:alphaModFix/>
          </a:blip>
          <a:srcRect b="6983" l="0" r="0" t="17601"/>
          <a:stretch/>
        </p:blipFill>
        <p:spPr>
          <a:xfrm>
            <a:off x="3392375" y="1370225"/>
            <a:ext cx="6125499" cy="33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912575" y="821522"/>
            <a:ext cx="7038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/ Links of the reference and research work</a:t>
            </a:r>
            <a:endParaRPr i="0" sz="2200" u="none" cap="none" strike="noStrike">
              <a:solidFill>
                <a:srgbClr val="92D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https://www.sih.gov.in/img1/SIH-Logo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descr="Your startup LOGO" id="197" name="Google Shape;197;p30"/>
          <p:cNvSpPr/>
          <p:nvPr/>
        </p:nvSpPr>
        <p:spPr>
          <a:xfrm>
            <a:off x="247325" y="189175"/>
            <a:ext cx="14349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CODEX.PY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2186609" y="2296767"/>
            <a:ext cx="477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USA fleet forces command”s project on swarm  drones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https://www.usff.navy.mil/Press-Room/News-Stories/Article/4225896/navy-successfully-demonstrates-swarm-mission-planning-tech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Mavlink </a:t>
            </a:r>
            <a:r>
              <a:rPr lang="en" sz="700"/>
              <a:t>protocols for information security in drone swarm 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https://dl.acm.org/doi/pdf/10.1145/3634737.3637672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Drone swarm coordination and characterization with radio frequency signals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https://www.mdpi.com/1424-8220/23/3/1589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JTIR development of the surveillance drone setup 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https://www.jetir.org/papers/JETIR2504147.pdf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IoT drones for industrial security and adversaries 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https://iopscience.iop.org/article/10.1088/1742-6596/2107/1/012018/pdf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Current drone design in industry standard by ijraset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 </a:t>
            </a:r>
            <a:r>
              <a:rPr lang="en" sz="700" u="sng">
                <a:solidFill>
                  <a:schemeClr val="hlink"/>
                </a:solidFill>
                <a:hlinkClick r:id="rId9"/>
              </a:rPr>
              <a:t>https://www.ijraset.com/research-paper/design-and-development-of-surveillance-drone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SWARM DRONE management 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0"/>
              </a:rPr>
              <a:t>https://www.sciencedirect.com/science/article/pii/S2452414X18300086?via%3Dihub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Aerial unmanned vehicles -horizon and health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1"/>
              </a:rPr>
              <a:t>https://pmc.ncbi.nlm.nih.gov/articles/PMC11116996/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Collaborative drones in surveillance in indian conditions 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2"/>
              </a:rPr>
              <a:t>https://www.iadb.in/2024/12/31/swarm-intelligence-collaborative-unmanned-drone-systems-for-maritime-surveillance/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Types of drones in Indian Air Force in modern warfare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3"/>
              </a:rPr>
              <a:t>https://www.insightsonindia.com/2025/06/10/drone-the-new-face-of-warfare/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0" name="Google Shape;200;p30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/>
              <a:t>MavSdk applications on drone development and building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4"/>
              </a:rPr>
              <a:t>https://circuitcellar.com/research-design-hub/design-solutions/writing-mavsdk-px4-drone-applications/</a:t>
            </a:r>
            <a:endParaRPr sz="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