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D2BE24-BAFC-46D8-9ECF-9E8FDA78E906}"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FB6D-570A-4E57-B2BE-EC383491313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2BE24-BAFC-46D8-9ECF-9E8FDA78E906}"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FB6D-570A-4E57-B2BE-EC38349131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2BE24-BAFC-46D8-9ECF-9E8FDA78E906}"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FB6D-570A-4E57-B2BE-EC38349131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2BE24-BAFC-46D8-9ECF-9E8FDA78E906}"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FB6D-570A-4E57-B2BE-EC38349131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D2BE24-BAFC-46D8-9ECF-9E8FDA78E906}"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FB6D-570A-4E57-B2BE-EC383491313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D2BE24-BAFC-46D8-9ECF-9E8FDA78E906}"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4FB6D-570A-4E57-B2BE-EC38349131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D2BE24-BAFC-46D8-9ECF-9E8FDA78E906}" type="datetimeFigureOut">
              <a:rPr lang="en-US" smtClean="0"/>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A4FB6D-570A-4E57-B2BE-EC383491313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D2BE24-BAFC-46D8-9ECF-9E8FDA78E906}" type="datetimeFigureOut">
              <a:rPr lang="en-US" smtClean="0"/>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A4FB6D-570A-4E57-B2BE-EC38349131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2BE24-BAFC-46D8-9ECF-9E8FDA78E906}" type="datetimeFigureOut">
              <a:rPr lang="en-US" smtClean="0"/>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A4FB6D-570A-4E57-B2BE-EC38349131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2BE24-BAFC-46D8-9ECF-9E8FDA78E906}"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4FB6D-570A-4E57-B2BE-EC383491313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2BE24-BAFC-46D8-9ECF-9E8FDA78E906}"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4FB6D-570A-4E57-B2BE-EC383491313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2BE24-BAFC-46D8-9ECF-9E8FDA78E906}" type="datetimeFigureOut">
              <a:rPr lang="en-US" smtClean="0"/>
              <a:t>11/16/2020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4FB6D-570A-4E57-B2BE-EC383491313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Thomas-George-T/A-Tale-of-Two-Cities/blob/master/Tale_of_Two_Cities_A_Data_Science_Take.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olab.research.google.com/drive/11LYSVN5-SjspZvOTnz3dmOpoA7Xz4Dw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Thomas-George-T/A-Tale-of-Two-Cities/blob/master/Tale_of_Two_Cities_A_Data_Science_Take.ipyn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colab.research.google.com/drive/11LYSVN5-SjspZvOTnz3dmOpoA7Xz4Dw6"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olab.research.google.com/drive/11LYSVN5-SjspZvOTnz3dmOpoA7Xz4Dw6" TargetMode="External"/><Relationship Id="rId2" Type="http://schemas.openxmlformats.org/officeDocument/2006/relationships/hyperlink" Target="https://www.data.gouv.fr/fr/datasets/r/e88c6fda-1d09-42a0-a069-606d3259114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colab.research.google.com/drive/11LYSVN5-SjspZvOTnz3dmOpoA7Xz4Dw6"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github.com/Thomas-George-T/A-Tale-of-Two-Cities/blob/master/Tale_of_Two_Cities_A_Data_Science_Take.ipynb"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linkedin.com/pulse/battle-neighborhoods-what-best-place-where-can-i-start-bouziane/" TargetMode="External"/><Relationship Id="rId2" Type="http://schemas.openxmlformats.org/officeDocument/2006/relationships/hyperlink" Target="https://medium.com/@oludayo.oguntoyinbo/the-battle-of-neighbourhood-my-londons-perspective-d363163771e0" TargetMode="External"/><Relationship Id="rId1" Type="http://schemas.openxmlformats.org/officeDocument/2006/relationships/slideLayout" Target="../slideLayouts/slideLayout2.xml"/><Relationship Id="rId5" Type="http://schemas.openxmlformats.org/officeDocument/2006/relationships/hyperlink" Target="https://www.arcgis.com/index.html" TargetMode="External"/><Relationship Id="rId4" Type="http://schemas.openxmlformats.org/officeDocument/2006/relationships/hyperlink" Target="https://foursquare.com/"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data.gouv.fr/fr/datasets/r/e88c6fda-1d09-42a0-a069-606d3259114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 Tale of Two </a:t>
            </a:r>
            <a:r>
              <a:rPr lang="en-US" dirty="0" smtClean="0"/>
              <a:t>Cities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Clustering Neighborhoods of London and Paris using Machine </a:t>
            </a:r>
            <a:r>
              <a:rPr lang="en-US" dirty="0" smtClean="0"/>
              <a:t>Learning</a:t>
            </a:r>
          </a:p>
          <a:p>
            <a:r>
              <a:rPr lang="en-US" dirty="0" smtClean="0"/>
              <a:t>By </a:t>
            </a:r>
            <a:r>
              <a:rPr lang="en-US" dirty="0" err="1" smtClean="0"/>
              <a:t>Jazib</a:t>
            </a:r>
            <a:r>
              <a:rPr lang="en-US" dirty="0" smtClean="0"/>
              <a:t> khan</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a:t>Based on all the information collected for both London and Paris, we have sufficient data to build our model. We cluster the </a:t>
            </a:r>
            <a:r>
              <a:rPr lang="en-US" dirty="0" err="1"/>
              <a:t>neighbourhoods</a:t>
            </a:r>
            <a:r>
              <a:rPr lang="en-US" dirty="0"/>
              <a:t> together based on similar venue categories. We then present our observations and findings. Using this data, our stakeholders can take the necessary decision.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dirty="0"/>
              <a:t>Methodology</a:t>
            </a:r>
          </a:p>
          <a:p>
            <a:r>
              <a:rPr lang="en-US" dirty="0"/>
              <a:t>We will be creating our model with the help of Python, so we start by importing all the required packages. The code is available on </a:t>
            </a:r>
            <a:r>
              <a:rPr lang="en-US" u="sng" dirty="0" err="1">
                <a:hlinkClick r:id="rId2"/>
              </a:rPr>
              <a:t>GitHub</a:t>
            </a:r>
            <a:r>
              <a:rPr lang="en-US" u="sng" dirty="0">
                <a:hlinkClick r:id="rId2"/>
              </a:rPr>
              <a:t> </a:t>
            </a:r>
            <a:r>
              <a:rPr lang="en-US" dirty="0"/>
              <a:t>to follow along.</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style>
          <a:lnRef idx="1">
            <a:schemeClr val="dk1"/>
          </a:lnRef>
          <a:fillRef idx="2">
            <a:schemeClr val="dk1"/>
          </a:fillRef>
          <a:effectRef idx="1">
            <a:schemeClr val="dk1"/>
          </a:effectRef>
          <a:fontRef idx="minor">
            <a:schemeClr val="dk1"/>
          </a:fontRef>
        </p:style>
        <p:txBody>
          <a:bodyPr/>
          <a:lstStyle/>
          <a:p>
            <a:r>
              <a:rPr lang="en-US" dirty="0">
                <a:latin typeface="Arial" pitchFamily="34" charset="0"/>
                <a:cs typeface="Arial" pitchFamily="34" charset="0"/>
              </a:rPr>
              <a:t>import pandas as pd</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a:latin typeface="Arial" pitchFamily="34" charset="0"/>
                <a:cs typeface="Arial" pitchFamily="34" charset="0"/>
              </a:rPr>
              <a:t>import requests</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a:latin typeface="Arial" pitchFamily="34" charset="0"/>
                <a:cs typeface="Arial" pitchFamily="34" charset="0"/>
              </a:rPr>
              <a:t>import </a:t>
            </a:r>
            <a:r>
              <a:rPr lang="en-US" dirty="0" err="1">
                <a:latin typeface="Arial" pitchFamily="34" charset="0"/>
                <a:cs typeface="Arial" pitchFamily="34" charset="0"/>
              </a:rPr>
              <a:t>numpy</a:t>
            </a:r>
            <a:r>
              <a:rPr lang="en-US" dirty="0">
                <a:latin typeface="Arial" pitchFamily="34" charset="0"/>
                <a:cs typeface="Arial" pitchFamily="34" charset="0"/>
              </a:rPr>
              <a:t> as </a:t>
            </a:r>
            <a:r>
              <a:rPr lang="en-US" dirty="0" err="1">
                <a:latin typeface="Arial" pitchFamily="34" charset="0"/>
                <a:cs typeface="Arial" pitchFamily="34" charset="0"/>
              </a:rPr>
              <a:t>np</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a:latin typeface="Arial" pitchFamily="34" charset="0"/>
                <a:cs typeface="Arial" pitchFamily="34" charset="0"/>
              </a:rPr>
              <a:t>import matplotlib.cm as cm</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a:latin typeface="Arial" pitchFamily="34" charset="0"/>
                <a:cs typeface="Arial" pitchFamily="34" charset="0"/>
              </a:rPr>
              <a:t>import </a:t>
            </a:r>
            <a:r>
              <a:rPr lang="en-US" dirty="0" err="1">
                <a:latin typeface="Arial" pitchFamily="34" charset="0"/>
                <a:cs typeface="Arial" pitchFamily="34" charset="0"/>
              </a:rPr>
              <a:t>matplotlib.colors</a:t>
            </a:r>
            <a:r>
              <a:rPr lang="en-US" dirty="0">
                <a:latin typeface="Arial" pitchFamily="34" charset="0"/>
                <a:cs typeface="Arial" pitchFamily="34" charset="0"/>
              </a:rPr>
              <a:t> as colors</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a:latin typeface="Arial" pitchFamily="34" charset="0"/>
                <a:cs typeface="Arial" pitchFamily="34" charset="0"/>
              </a:rPr>
              <a:t>import folium</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a:latin typeface="Arial" pitchFamily="34" charset="0"/>
                <a:cs typeface="Arial" pitchFamily="34" charset="0"/>
              </a:rPr>
              <a:t>from </a:t>
            </a:r>
            <a:r>
              <a:rPr lang="en-US" dirty="0" err="1">
                <a:latin typeface="Arial" pitchFamily="34" charset="0"/>
                <a:cs typeface="Arial" pitchFamily="34" charset="0"/>
              </a:rPr>
              <a:t>sklearn.cluster</a:t>
            </a:r>
            <a:r>
              <a:rPr lang="en-US" dirty="0">
                <a:latin typeface="Arial" pitchFamily="34" charset="0"/>
                <a:cs typeface="Arial" pitchFamily="34" charset="0"/>
              </a:rPr>
              <a:t> import </a:t>
            </a:r>
            <a:r>
              <a:rPr lang="en-US" dirty="0" err="1">
                <a:latin typeface="Arial" pitchFamily="34" charset="0"/>
                <a:cs typeface="Arial" pitchFamily="34" charset="0"/>
              </a:rPr>
              <a:t>KMeans</a:t>
            </a:r>
            <a:endParaRPr lang="en-US"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20000"/>
          </a:bodyPr>
          <a:lstStyle/>
          <a:p>
            <a:r>
              <a:rPr lang="en-US" dirty="0"/>
              <a:t>Package breakdown:</a:t>
            </a:r>
          </a:p>
          <a:p>
            <a:r>
              <a:rPr lang="en-US" i="1" dirty="0"/>
              <a:t>Pandas</a:t>
            </a:r>
            <a:r>
              <a:rPr lang="en-US" dirty="0"/>
              <a:t>: To collect and manipulate data in JSON and HTML and then data analysis</a:t>
            </a:r>
          </a:p>
          <a:p>
            <a:r>
              <a:rPr lang="en-US" i="1" dirty="0"/>
              <a:t>requests</a:t>
            </a:r>
            <a:r>
              <a:rPr lang="en-US" dirty="0"/>
              <a:t>: Handle HTTP requests</a:t>
            </a:r>
          </a:p>
          <a:p>
            <a:r>
              <a:rPr lang="en-US" i="1" dirty="0" err="1"/>
              <a:t>matplotlib</a:t>
            </a:r>
            <a:r>
              <a:rPr lang="en-US" dirty="0"/>
              <a:t>: Detailing the generated maps</a:t>
            </a:r>
          </a:p>
          <a:p>
            <a:r>
              <a:rPr lang="en-US" i="1" dirty="0"/>
              <a:t>folium</a:t>
            </a:r>
            <a:r>
              <a:rPr lang="en-US" dirty="0"/>
              <a:t>: Generating maps of London and Paris</a:t>
            </a:r>
          </a:p>
          <a:p>
            <a:r>
              <a:rPr lang="en-US" i="1" dirty="0" err="1"/>
              <a:t>sklearn</a:t>
            </a:r>
            <a:r>
              <a:rPr lang="en-US" dirty="0"/>
              <a:t>: To import K Means machine learning model.</a:t>
            </a:r>
          </a:p>
          <a:p>
            <a:r>
              <a:rPr lang="en-US" dirty="0"/>
              <a:t>The approach taken here is to explore each of the cities individually, plot the map to show the considered </a:t>
            </a:r>
            <a:r>
              <a:rPr lang="en-US" dirty="0" err="1"/>
              <a:t>neighbourhoods</a:t>
            </a:r>
            <a:r>
              <a:rPr lang="en-US" dirty="0"/>
              <a:t> and then build our model by clustering all of the similar </a:t>
            </a:r>
            <a:r>
              <a:rPr lang="en-US" dirty="0" err="1"/>
              <a:t>neighbourhoods</a:t>
            </a:r>
            <a:r>
              <a:rPr lang="en-US" dirty="0"/>
              <a:t> together and finally plot the new map with the clustered </a:t>
            </a:r>
            <a:r>
              <a:rPr lang="en-US" dirty="0" err="1"/>
              <a:t>neighbourhoods</a:t>
            </a:r>
            <a:r>
              <a:rPr lang="en-US" dirty="0"/>
              <a:t>. We draw insights and then compare and discuss our findings.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a:t>Data Collection</a:t>
            </a:r>
          </a:p>
          <a:p>
            <a:r>
              <a:rPr lang="en-US" dirty="0"/>
              <a:t>In the data collection stage, we begin with collecting the required data for the cities of London and Paris. We need data that has the postal codes, </a:t>
            </a:r>
            <a:r>
              <a:rPr lang="en-US" dirty="0" err="1"/>
              <a:t>neighbourhoods</a:t>
            </a:r>
            <a:r>
              <a:rPr lang="en-US" dirty="0"/>
              <a:t> and boroughs specific to each of the cities.</a:t>
            </a:r>
          </a:p>
          <a:p>
            <a:r>
              <a:rPr lang="en-US" dirty="0"/>
              <a:t>To collect data for London, using pandas, we scrape the List of areas of London Wikipedia page to take the 2nd table: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style>
          <a:lnRef idx="1">
            <a:schemeClr val="dk1"/>
          </a:lnRef>
          <a:fillRef idx="2">
            <a:schemeClr val="dk1"/>
          </a:fillRef>
          <a:effectRef idx="1">
            <a:schemeClr val="dk1"/>
          </a:effectRef>
          <a:fontRef idx="minor">
            <a:schemeClr val="dk1"/>
          </a:fontRef>
        </p:style>
        <p:txBody>
          <a:bodyPr/>
          <a:lstStyle/>
          <a:p>
            <a:r>
              <a:rPr lang="en-US" dirty="0" err="1"/>
              <a:t>url_london</a:t>
            </a:r>
            <a:r>
              <a:rPr lang="en-US" dirty="0"/>
              <a:t> = "https:/</a:t>
            </a:r>
            <a:r>
              <a:rPr lang="en-US" u="sng" dirty="0">
                <a:hlinkClick r:id="rId2"/>
              </a:rPr>
              <a:t>/en.wikipedia.org/wiki/List_of_areas_of_Lo</a:t>
            </a:r>
            <a:r>
              <a:rPr lang="en-US" dirty="0"/>
              <a:t>ndon"</a:t>
            </a:r>
            <a:r>
              <a:rPr lang="en-US" dirty="0" smtClean="0"/>
              <a:t/>
            </a:r>
            <a:br>
              <a:rPr lang="en-US" dirty="0" smtClean="0"/>
            </a:br>
            <a:r>
              <a:rPr lang="en-US" dirty="0" err="1"/>
              <a:t>wiki_london_url</a:t>
            </a:r>
            <a:r>
              <a:rPr lang="en-US" dirty="0"/>
              <a:t> = </a:t>
            </a:r>
            <a:r>
              <a:rPr lang="en-US" dirty="0" err="1"/>
              <a:t>requests.get</a:t>
            </a:r>
            <a:r>
              <a:rPr lang="en-US" dirty="0"/>
              <a:t>(</a:t>
            </a:r>
            <a:r>
              <a:rPr lang="en-US" dirty="0" err="1"/>
              <a:t>url_london</a:t>
            </a:r>
            <a:r>
              <a:rPr lang="en-US" dirty="0"/>
              <a:t>)</a:t>
            </a:r>
            <a:r>
              <a:rPr lang="en-US" dirty="0" smtClean="0"/>
              <a:t/>
            </a:r>
            <a:br>
              <a:rPr lang="en-US" dirty="0" smtClean="0"/>
            </a:br>
            <a:r>
              <a:rPr lang="en-US" dirty="0" err="1"/>
              <a:t>wiki_london_data</a:t>
            </a:r>
            <a:r>
              <a:rPr lang="en-US" dirty="0"/>
              <a:t> = </a:t>
            </a:r>
            <a:r>
              <a:rPr lang="en-US" dirty="0" err="1"/>
              <a:t>pd.read_html</a:t>
            </a:r>
            <a:r>
              <a:rPr lang="en-US" dirty="0"/>
              <a:t>(</a:t>
            </a:r>
            <a:r>
              <a:rPr lang="en-US" dirty="0" err="1"/>
              <a:t>wiki_london_url.text</a:t>
            </a:r>
            <a:r>
              <a:rPr lang="en-US" dirty="0"/>
              <a:t>)</a:t>
            </a:r>
            <a:r>
              <a:rPr lang="en-US" dirty="0" smtClean="0"/>
              <a:t/>
            </a:r>
            <a:br>
              <a:rPr lang="en-US" dirty="0" smtClean="0"/>
            </a:br>
            <a:r>
              <a:rPr lang="en-US" dirty="0" err="1"/>
              <a:t>wiki_london_data</a:t>
            </a:r>
            <a:r>
              <a:rPr lang="en-US" dirty="0"/>
              <a:t> = </a:t>
            </a:r>
            <a:r>
              <a:rPr lang="en-US" dirty="0" err="1"/>
              <a:t>wiki_london_data</a:t>
            </a:r>
            <a:r>
              <a:rPr lang="en-US" dirty="0"/>
              <a:t>[1]</a:t>
            </a:r>
            <a:r>
              <a:rPr lang="en-US" dirty="0" smtClean="0"/>
              <a:t/>
            </a:r>
            <a:br>
              <a:rPr lang="en-US" dirty="0" smtClean="0"/>
            </a:br>
            <a:r>
              <a:rPr lang="en-US" dirty="0" err="1"/>
              <a:t>wiki_london_data</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i="1" dirty="0" err="1"/>
              <a:t>nom_comm</a:t>
            </a:r>
            <a:r>
              <a:rPr lang="en-US" dirty="0"/>
              <a:t>: Name of Neighborhoods in France</a:t>
            </a:r>
          </a:p>
          <a:p>
            <a:r>
              <a:rPr lang="en-US" i="1" dirty="0" err="1"/>
              <a:t>nom_dept</a:t>
            </a:r>
            <a:r>
              <a:rPr lang="en-US" dirty="0"/>
              <a:t>: Name of the boroughs, equivalent to towns in France</a:t>
            </a:r>
          </a:p>
          <a:p>
            <a:r>
              <a:rPr lang="en-US" i="1" dirty="0"/>
              <a:t>geo_point_2d</a:t>
            </a:r>
            <a:r>
              <a:rPr lang="en-US" dirty="0"/>
              <a:t>: </a:t>
            </a:r>
            <a:r>
              <a:rPr lang="en-US" dirty="0" err="1"/>
              <a:t>Tuple</a:t>
            </a:r>
            <a:r>
              <a:rPr lang="en-US" dirty="0"/>
              <a:t> containing the latitude and longitude of the Neighborhoods.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dirty="0"/>
              <a:t>Foursquare API Data</a:t>
            </a:r>
          </a:p>
          <a:p>
            <a:r>
              <a:rPr lang="en-US" dirty="0"/>
              <a:t>We will need data about different venues in different </a:t>
            </a:r>
            <a:r>
              <a:rPr lang="en-US" dirty="0" err="1"/>
              <a:t>neighbourhoods</a:t>
            </a:r>
            <a:r>
              <a:rPr lang="en-US" dirty="0"/>
              <a:t> of that specific borough. To gain that information, we will use “Foursquare” location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US" dirty="0"/>
              <a:t>After finding the list of </a:t>
            </a:r>
            <a:r>
              <a:rPr lang="en-US" dirty="0" err="1"/>
              <a:t>neighbourhoods</a:t>
            </a:r>
            <a:r>
              <a:rPr lang="en-US" dirty="0"/>
              <a:t>, we then connect to the Foursquare API to gather information about venues inside each </a:t>
            </a:r>
            <a:r>
              <a:rPr lang="en-US" dirty="0" err="1"/>
              <a:t>neighbourhood</a:t>
            </a:r>
            <a:r>
              <a:rPr lang="en-US" dirty="0"/>
              <a:t>. For each </a:t>
            </a:r>
            <a:r>
              <a:rPr lang="en-US" dirty="0" err="1"/>
              <a:t>neighbourhood</a:t>
            </a:r>
            <a:r>
              <a:rPr lang="en-US" dirty="0"/>
              <a:t>, we have chosen the radius to be 500 meters.</a:t>
            </a:r>
          </a:p>
          <a:p>
            <a:r>
              <a:rPr lang="en-US" dirty="0"/>
              <a:t>The data retrieved from Foursquare contained information of venues within a specified distance of the longitude and latitude of the postcodes. The information obtained per venue are as follows: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i="1" dirty="0" err="1"/>
              <a:t>Neighbourhood</a:t>
            </a:r>
            <a:r>
              <a:rPr lang="en-US" dirty="0"/>
              <a:t>: Name of the Neighborhood</a:t>
            </a:r>
          </a:p>
          <a:p>
            <a:r>
              <a:rPr lang="en-US" i="1" dirty="0" err="1"/>
              <a:t>Neighbourhood</a:t>
            </a:r>
            <a:r>
              <a:rPr lang="en-US" i="1" dirty="0"/>
              <a:t> Latitude</a:t>
            </a:r>
            <a:r>
              <a:rPr lang="en-US" dirty="0"/>
              <a:t>: Latitude of the Neighborhood</a:t>
            </a:r>
          </a:p>
          <a:p>
            <a:r>
              <a:rPr lang="en-US" i="1" dirty="0" err="1"/>
              <a:t>Neighbourhood</a:t>
            </a:r>
            <a:r>
              <a:rPr lang="en-US" i="1" dirty="0"/>
              <a:t> Longitude</a:t>
            </a:r>
            <a:r>
              <a:rPr lang="en-US" dirty="0"/>
              <a:t>: Longitude of the Neighborhood</a:t>
            </a:r>
          </a:p>
          <a:p>
            <a:r>
              <a:rPr lang="en-US" i="1" dirty="0"/>
              <a:t>Venue</a:t>
            </a:r>
            <a:r>
              <a:rPr lang="en-US" dirty="0"/>
              <a:t>: Name of the Venue</a:t>
            </a:r>
          </a:p>
          <a:p>
            <a:r>
              <a:rPr lang="en-US" i="1" dirty="0"/>
              <a:t>Venue Latitude</a:t>
            </a:r>
            <a:r>
              <a:rPr lang="en-US" dirty="0"/>
              <a:t>: Latitude of Venue</a:t>
            </a:r>
          </a:p>
          <a:p>
            <a:r>
              <a:rPr lang="en-US" i="1" dirty="0"/>
              <a:t>Venue Longitude</a:t>
            </a:r>
            <a:r>
              <a:rPr lang="en-US" dirty="0"/>
              <a:t>: Longitude of Venue</a:t>
            </a:r>
          </a:p>
          <a:p>
            <a:r>
              <a:rPr lang="en-US" i="1" dirty="0"/>
              <a:t>Venue Category</a:t>
            </a:r>
            <a:r>
              <a:rPr lang="en-US" dirty="0"/>
              <a:t>: Category of Venue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Based on all the information collected for both London and Paris, we have sufficient data to build our model. We cluster the </a:t>
            </a:r>
            <a:r>
              <a:rPr lang="en-US" dirty="0" err="1"/>
              <a:t>neighbourhoods</a:t>
            </a:r>
            <a:r>
              <a:rPr lang="en-US" dirty="0"/>
              <a:t> together based on similar venue categories. We then present our observations and findings. Using this data, our stakeholders can take the necessary decision.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0_ssrm8y8ktM7SaVZV.jpg"/>
          <p:cNvPicPr>
            <a:picLocks noGrp="1" noChangeAspect="1"/>
          </p:cNvPicPr>
          <p:nvPr>
            <p:ph idx="1"/>
          </p:nvPr>
        </p:nvPicPr>
        <p:blipFill>
          <a:blip r:embed="rId2"/>
          <a:stretch>
            <a:fillRect/>
          </a:stretch>
        </p:blipFill>
        <p:spPr>
          <a:xfrm>
            <a:off x="2057400" y="91283"/>
            <a:ext cx="4419599" cy="6629397"/>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r>
              <a:rPr lang="en-US" dirty="0"/>
              <a:t>Methodology</a:t>
            </a:r>
          </a:p>
          <a:p>
            <a:r>
              <a:rPr lang="en-US" dirty="0"/>
              <a:t>We will be creating our model with the help of Python, so we start by importing all the required packages. The code is available on </a:t>
            </a:r>
            <a:r>
              <a:rPr lang="en-US" u="sng" dirty="0" err="1">
                <a:hlinkClick r:id="rId2"/>
              </a:rPr>
              <a:t>GitHub</a:t>
            </a:r>
            <a:r>
              <a:rPr lang="en-US" u="sng" dirty="0">
                <a:hlinkClick r:id="rId2"/>
              </a:rPr>
              <a:t> </a:t>
            </a:r>
            <a:r>
              <a:rPr lang="en-US" dirty="0"/>
              <a:t>to follow along.</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r>
              <a:rPr lang="en-US" dirty="0"/>
              <a:t>import pandas as pd</a:t>
            </a:r>
            <a:r>
              <a:rPr lang="en-US" dirty="0" smtClean="0"/>
              <a:t/>
            </a:r>
            <a:br>
              <a:rPr lang="en-US" dirty="0" smtClean="0"/>
            </a:br>
            <a:r>
              <a:rPr lang="en-US" dirty="0"/>
              <a:t>import requests</a:t>
            </a:r>
            <a:r>
              <a:rPr lang="en-US" dirty="0" smtClean="0"/>
              <a:t/>
            </a:r>
            <a:br>
              <a:rPr lang="en-US" dirty="0" smtClean="0"/>
            </a:br>
            <a:r>
              <a:rPr lang="en-US" dirty="0"/>
              <a:t>import </a:t>
            </a:r>
            <a:r>
              <a:rPr lang="en-US" dirty="0" err="1"/>
              <a:t>numpy</a:t>
            </a:r>
            <a:r>
              <a:rPr lang="en-US" dirty="0"/>
              <a:t> as </a:t>
            </a:r>
            <a:r>
              <a:rPr lang="en-US" dirty="0" err="1"/>
              <a:t>np</a:t>
            </a:r>
            <a:r>
              <a:rPr lang="en-US" dirty="0" smtClean="0"/>
              <a:t/>
            </a:r>
            <a:br>
              <a:rPr lang="en-US" dirty="0" smtClean="0"/>
            </a:br>
            <a:r>
              <a:rPr lang="en-US" dirty="0"/>
              <a:t>import matplotlib.cm as cm</a:t>
            </a:r>
            <a:r>
              <a:rPr lang="en-US" dirty="0" smtClean="0"/>
              <a:t/>
            </a:r>
            <a:br>
              <a:rPr lang="en-US" dirty="0" smtClean="0"/>
            </a:br>
            <a:r>
              <a:rPr lang="en-US" dirty="0"/>
              <a:t>import </a:t>
            </a:r>
            <a:r>
              <a:rPr lang="en-US" dirty="0" err="1"/>
              <a:t>matplotlib.colors</a:t>
            </a:r>
            <a:r>
              <a:rPr lang="en-US" dirty="0"/>
              <a:t> as colors</a:t>
            </a:r>
            <a:r>
              <a:rPr lang="en-US" dirty="0" smtClean="0"/>
              <a:t/>
            </a:r>
            <a:br>
              <a:rPr lang="en-US" dirty="0" smtClean="0"/>
            </a:br>
            <a:r>
              <a:rPr lang="en-US" dirty="0"/>
              <a:t>import folium</a:t>
            </a:r>
            <a:r>
              <a:rPr lang="en-US" dirty="0" smtClean="0"/>
              <a:t/>
            </a:r>
            <a:br>
              <a:rPr lang="en-US" dirty="0" smtClean="0"/>
            </a:br>
            <a:r>
              <a:rPr lang="en-US" dirty="0"/>
              <a:t>from </a:t>
            </a:r>
            <a:r>
              <a:rPr lang="en-US" dirty="0" err="1"/>
              <a:t>sklearn.cluster</a:t>
            </a:r>
            <a:r>
              <a:rPr lang="en-US" dirty="0"/>
              <a:t> import </a:t>
            </a:r>
            <a:r>
              <a:rPr lang="en-US" dirty="0" err="1"/>
              <a:t>KMeans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r>
              <a:rPr lang="en-US" dirty="0"/>
              <a:t>Package breakdown:</a:t>
            </a:r>
          </a:p>
          <a:p>
            <a:r>
              <a:rPr lang="en-US" i="1" dirty="0"/>
              <a:t>Pandas</a:t>
            </a:r>
            <a:r>
              <a:rPr lang="en-US" dirty="0"/>
              <a:t>: To collect and manipulate data in JSON and HTML and then data analysis</a:t>
            </a:r>
          </a:p>
          <a:p>
            <a:r>
              <a:rPr lang="en-US" i="1" dirty="0"/>
              <a:t>requests</a:t>
            </a:r>
            <a:r>
              <a:rPr lang="en-US" dirty="0"/>
              <a:t>: Handle HTTP requests</a:t>
            </a:r>
          </a:p>
          <a:p>
            <a:r>
              <a:rPr lang="en-US" i="1" dirty="0" err="1"/>
              <a:t>matplotlib</a:t>
            </a:r>
            <a:r>
              <a:rPr lang="en-US" dirty="0"/>
              <a:t>: Detailing the generated maps</a:t>
            </a:r>
          </a:p>
          <a:p>
            <a:r>
              <a:rPr lang="en-US" i="1" dirty="0"/>
              <a:t>folium</a:t>
            </a:r>
            <a:r>
              <a:rPr lang="en-US" dirty="0"/>
              <a:t>: Generating maps of London and Paris</a:t>
            </a:r>
          </a:p>
          <a:p>
            <a:r>
              <a:rPr lang="en-US" i="1" dirty="0" err="1"/>
              <a:t>sklearn</a:t>
            </a:r>
            <a:r>
              <a:rPr lang="en-US" dirty="0"/>
              <a:t>: To import K Means machine learning model.</a:t>
            </a:r>
          </a:p>
          <a:p>
            <a:r>
              <a:rPr lang="en-US" dirty="0"/>
              <a:t>The approach taken here is to explore each of the cities individually, plot the map to show the </a:t>
            </a:r>
            <a:r>
              <a:rPr lang="en-US" dirty="0" err="1"/>
              <a:t>neighbourhoods</a:t>
            </a:r>
            <a:r>
              <a:rPr lang="en-US" dirty="0"/>
              <a:t> being considered and then build our model by clustering all of the similar </a:t>
            </a:r>
            <a:r>
              <a:rPr lang="en-US" dirty="0" err="1"/>
              <a:t>neighbourhoods</a:t>
            </a:r>
            <a:r>
              <a:rPr lang="en-US" dirty="0"/>
              <a:t> together and finally plot the new map with the clustered </a:t>
            </a:r>
            <a:r>
              <a:rPr lang="en-US" dirty="0" err="1"/>
              <a:t>neighbourhoods</a:t>
            </a:r>
            <a:r>
              <a:rPr lang="en-US" dirty="0"/>
              <a:t>. We draw insights and then compare and discuss our findings.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r>
              <a:rPr lang="en-US" dirty="0"/>
              <a:t>Data Collection</a:t>
            </a:r>
          </a:p>
          <a:p>
            <a:r>
              <a:rPr lang="en-US" dirty="0"/>
              <a:t>In the data collection stage, we begin with collecting the required data for the cities of London and Paris. We need data that has the postal codes, </a:t>
            </a:r>
            <a:r>
              <a:rPr lang="en-US" dirty="0" err="1"/>
              <a:t>neighbourhoods</a:t>
            </a:r>
            <a:r>
              <a:rPr lang="en-US" dirty="0"/>
              <a:t> and boroughs specific to each of the cities.</a:t>
            </a:r>
          </a:p>
          <a:p>
            <a:r>
              <a:rPr lang="en-US" dirty="0"/>
              <a:t>To collect data for London, using pandas, we scrape the List of areas of London Wikipedia page to take the 2nd table: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style>
          <a:lnRef idx="1">
            <a:schemeClr val="dk1"/>
          </a:lnRef>
          <a:fillRef idx="2">
            <a:schemeClr val="dk1"/>
          </a:fillRef>
          <a:effectRef idx="1">
            <a:schemeClr val="dk1"/>
          </a:effectRef>
          <a:fontRef idx="minor">
            <a:schemeClr val="dk1"/>
          </a:fontRef>
        </p:style>
        <p:txBody>
          <a:bodyPr/>
          <a:lstStyle/>
          <a:p>
            <a:r>
              <a:rPr lang="en-US" dirty="0" err="1"/>
              <a:t>url_london</a:t>
            </a:r>
            <a:r>
              <a:rPr lang="en-US" dirty="0"/>
              <a:t> = "https:/</a:t>
            </a:r>
            <a:r>
              <a:rPr lang="en-US" u="sng" dirty="0">
                <a:hlinkClick r:id="rId2"/>
              </a:rPr>
              <a:t>/en.wikipedia.org/wiki/List_of_areas_of_Lo</a:t>
            </a:r>
            <a:r>
              <a:rPr lang="en-US" dirty="0"/>
              <a:t>ndon"</a:t>
            </a:r>
            <a:r>
              <a:rPr lang="en-US" dirty="0" smtClean="0"/>
              <a:t/>
            </a:r>
            <a:br>
              <a:rPr lang="en-US" dirty="0" smtClean="0"/>
            </a:br>
            <a:r>
              <a:rPr lang="en-US" dirty="0" err="1"/>
              <a:t>wiki_london_url</a:t>
            </a:r>
            <a:r>
              <a:rPr lang="en-US" dirty="0"/>
              <a:t> = </a:t>
            </a:r>
            <a:r>
              <a:rPr lang="en-US" dirty="0" err="1"/>
              <a:t>requests.get</a:t>
            </a:r>
            <a:r>
              <a:rPr lang="en-US" dirty="0"/>
              <a:t>(</a:t>
            </a:r>
            <a:r>
              <a:rPr lang="en-US" dirty="0" err="1"/>
              <a:t>url_london</a:t>
            </a:r>
            <a:r>
              <a:rPr lang="en-US" dirty="0"/>
              <a:t>)</a:t>
            </a:r>
            <a:r>
              <a:rPr lang="en-US" dirty="0" smtClean="0"/>
              <a:t/>
            </a:r>
            <a:br>
              <a:rPr lang="en-US" dirty="0" smtClean="0"/>
            </a:br>
            <a:r>
              <a:rPr lang="en-US" dirty="0" err="1"/>
              <a:t>wiki_london_data</a:t>
            </a:r>
            <a:r>
              <a:rPr lang="en-US" dirty="0"/>
              <a:t> = </a:t>
            </a:r>
            <a:r>
              <a:rPr lang="en-US" dirty="0" err="1"/>
              <a:t>pd.read_html</a:t>
            </a:r>
            <a:r>
              <a:rPr lang="en-US" dirty="0"/>
              <a:t>(</a:t>
            </a:r>
            <a:r>
              <a:rPr lang="en-US" dirty="0" err="1"/>
              <a:t>wiki_london_url.text</a:t>
            </a:r>
            <a:r>
              <a:rPr lang="en-US" dirty="0"/>
              <a:t>)</a:t>
            </a:r>
            <a:r>
              <a:rPr lang="en-US" dirty="0" smtClean="0"/>
              <a:t/>
            </a:r>
            <a:br>
              <a:rPr lang="en-US" dirty="0" smtClean="0"/>
            </a:br>
            <a:r>
              <a:rPr lang="en-US" dirty="0" err="1"/>
              <a:t>wiki_london_data</a:t>
            </a:r>
            <a:r>
              <a:rPr lang="en-US" dirty="0"/>
              <a:t> = </a:t>
            </a:r>
            <a:r>
              <a:rPr lang="en-US" dirty="0" err="1"/>
              <a:t>wiki_london_data</a:t>
            </a:r>
            <a:r>
              <a:rPr lang="en-US" dirty="0"/>
              <a:t>[1]</a:t>
            </a:r>
            <a:r>
              <a:rPr lang="en-US" dirty="0" smtClean="0"/>
              <a:t/>
            </a:r>
            <a:br>
              <a:rPr lang="en-US" dirty="0" smtClean="0"/>
            </a:br>
            <a:r>
              <a:rPr lang="en-US" dirty="0" err="1"/>
              <a:t>wiki_london_data</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The data looks like this:</a:t>
            </a:r>
          </a:p>
        </p:txBody>
      </p:sp>
      <p:pic>
        <p:nvPicPr>
          <p:cNvPr id="4" name="Picture 3" descr="2.jpeg"/>
          <p:cNvPicPr>
            <a:picLocks noChangeAspect="1"/>
          </p:cNvPicPr>
          <p:nvPr/>
        </p:nvPicPr>
        <p:blipFill>
          <a:blip r:embed="rId2"/>
          <a:stretch>
            <a:fillRect/>
          </a:stretch>
        </p:blipFill>
        <p:spPr>
          <a:xfrm>
            <a:off x="0" y="1371600"/>
            <a:ext cx="9144000" cy="4648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a:t>To collect data for Paris, we download the JSON file containing all the postal codes of France from </a:t>
            </a:r>
            <a:r>
              <a:rPr lang="en-US" u="sng" dirty="0">
                <a:hlinkClick r:id="rId2"/>
              </a:rPr>
              <a:t>https://www.data.gouv.fr/fr/datasets/r/e88c6fda-1d09-42a0-a069-606d3259114e</a:t>
            </a:r>
            <a:endParaRPr lang="en-US" dirty="0"/>
          </a:p>
          <a:p>
            <a:r>
              <a:rPr lang="en-US" dirty="0"/>
              <a:t>Using Pandas, we load the table after reading the JSON file:</a:t>
            </a:r>
          </a:p>
          <a:p>
            <a:r>
              <a:rPr lang="en-US" dirty="0"/>
              <a:t>!</a:t>
            </a:r>
            <a:r>
              <a:rPr lang="en-US" dirty="0" err="1"/>
              <a:t>wget</a:t>
            </a:r>
            <a:r>
              <a:rPr lang="en-US" dirty="0"/>
              <a:t> -q -O '</a:t>
            </a:r>
            <a:r>
              <a:rPr lang="en-US" dirty="0" err="1"/>
              <a:t>france-data.json</a:t>
            </a:r>
            <a:r>
              <a:rPr lang="en-US" dirty="0"/>
              <a:t>' https:/</a:t>
            </a:r>
            <a:r>
              <a:rPr lang="en-US" u="sng" dirty="0">
                <a:hlinkClick r:id="rId3"/>
              </a:rPr>
              <a:t>/www.data.gouv.fr/fr/datasets/r/e88c6fda</a:t>
            </a:r>
            <a:r>
              <a:rPr lang="en-US" dirty="0"/>
              <a:t>-1d09-42a0-a069-606d3259114e</a:t>
            </a:r>
            <a:br>
              <a:rPr lang="en-US" dirty="0"/>
            </a:br>
            <a:r>
              <a:rPr lang="en-US" dirty="0"/>
              <a:t>print("Data Downloaded!")</a:t>
            </a:r>
            <a:br>
              <a:rPr lang="en-US" dirty="0"/>
            </a:br>
            <a:r>
              <a:rPr lang="en-US" dirty="0" err="1"/>
              <a:t>paris_raw</a:t>
            </a:r>
            <a:r>
              <a:rPr lang="en-US" dirty="0"/>
              <a:t> = </a:t>
            </a:r>
            <a:r>
              <a:rPr lang="en-US" dirty="0" err="1"/>
              <a:t>pd.read_json</a:t>
            </a:r>
            <a:r>
              <a:rPr lang="en-US" dirty="0"/>
              <a:t>('</a:t>
            </a:r>
            <a:r>
              <a:rPr lang="en-US" dirty="0" err="1"/>
              <a:t>france-data.json</a:t>
            </a:r>
            <a:r>
              <a:rPr lang="en-US" dirty="0"/>
              <a:t>')</a:t>
            </a:r>
            <a:br>
              <a:rPr lang="en-US" dirty="0"/>
            </a:br>
            <a:r>
              <a:rPr lang="en-US" dirty="0" err="1"/>
              <a:t>paris_raw.head</a:t>
            </a:r>
            <a:r>
              <a:rPr lang="en-US"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jpeg"/>
          <p:cNvPicPr>
            <a:picLocks noGrp="1" noChangeAspect="1"/>
          </p:cNvPicPr>
          <p:nvPr>
            <p:ph idx="1"/>
          </p:nvPr>
        </p:nvPicPr>
        <p:blipFill>
          <a:blip r:embed="rId2"/>
          <a:stretch>
            <a:fillRect/>
          </a:stretch>
        </p:blipFill>
        <p:spPr>
          <a:xfrm>
            <a:off x="381000" y="228600"/>
            <a:ext cx="8572030" cy="4115595"/>
          </a:xfrm>
        </p:spPr>
      </p:pic>
      <p:sp>
        <p:nvSpPr>
          <p:cNvPr id="5" name="TextBox 4"/>
          <p:cNvSpPr txBox="1"/>
          <p:nvPr/>
        </p:nvSpPr>
        <p:spPr>
          <a:xfrm>
            <a:off x="1447800" y="4648200"/>
            <a:ext cx="5791200" cy="369332"/>
          </a:xfrm>
          <a:prstGeom prst="rect">
            <a:avLst/>
          </a:prstGeom>
          <a:noFill/>
        </p:spPr>
        <p:txBody>
          <a:bodyPr wrap="square" rtlCol="0">
            <a:spAutoFit/>
          </a:bodyPr>
          <a:lstStyle/>
          <a:p>
            <a:r>
              <a:rPr lang="en-US" dirty="0"/>
              <a:t>JSON data containing postal codes of France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normAutofit/>
          </a:bodyPr>
          <a:lstStyle/>
          <a:p>
            <a:r>
              <a:rPr lang="en-US" b="1" dirty="0"/>
              <a:t>Data Preprocessing</a:t>
            </a:r>
          </a:p>
          <a:p>
            <a:r>
              <a:rPr lang="en-US" dirty="0"/>
              <a:t>For London, We replace the spaces with underscores in the title. The </a:t>
            </a:r>
            <a:r>
              <a:rPr lang="en-US" i="1" dirty="0"/>
              <a:t>borough</a:t>
            </a:r>
            <a:r>
              <a:rPr lang="en-US" dirty="0"/>
              <a:t> column has numbers within square brackets that we remove using:</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77500" lnSpcReduction="20000"/>
          </a:bodyPr>
          <a:lstStyle/>
          <a:p>
            <a:r>
              <a:rPr lang="en-US" dirty="0" err="1" smtClean="0"/>
              <a:t>wiki_london_data.rename</a:t>
            </a:r>
            <a:r>
              <a:rPr lang="en-US" dirty="0" smtClean="0"/>
              <a:t>(columns=lambda x: </a:t>
            </a:r>
            <a:r>
              <a:rPr lang="en-US" dirty="0" err="1" smtClean="0"/>
              <a:t>x.strip</a:t>
            </a:r>
            <a:r>
              <a:rPr lang="en-US" dirty="0" smtClean="0"/>
              <a:t>().replace(" ", "_"), </a:t>
            </a:r>
            <a:r>
              <a:rPr lang="en-US" dirty="0" err="1" smtClean="0"/>
              <a:t>inplace</a:t>
            </a:r>
            <a:r>
              <a:rPr lang="en-US" dirty="0" smtClean="0"/>
              <a:t>=True)</a:t>
            </a:r>
            <a:br>
              <a:rPr lang="en-US" dirty="0" smtClean="0"/>
            </a:br>
            <a:r>
              <a:rPr lang="en-US" dirty="0" err="1" smtClean="0"/>
              <a:t>wiki_london_data</a:t>
            </a:r>
            <a:r>
              <a:rPr lang="en-US" dirty="0" smtClean="0"/>
              <a:t>['borough'] = </a:t>
            </a:r>
            <a:r>
              <a:rPr lang="en-US" dirty="0" err="1" smtClean="0"/>
              <a:t>wiki_london_data</a:t>
            </a:r>
            <a:r>
              <a:rPr lang="en-US" dirty="0" smtClean="0"/>
              <a:t>['borough'].map(lambda x: </a:t>
            </a:r>
            <a:r>
              <a:rPr lang="en-US" dirty="0" err="1" smtClean="0"/>
              <a:t>x.rstrip</a:t>
            </a:r>
            <a:r>
              <a:rPr lang="en-US" dirty="0" smtClean="0"/>
              <a:t>(']').</a:t>
            </a:r>
            <a:r>
              <a:rPr lang="en-US" dirty="0" err="1" smtClean="0"/>
              <a:t>rstrip</a:t>
            </a:r>
            <a:r>
              <a:rPr lang="en-US" dirty="0" smtClean="0"/>
              <a:t>('0123456789').</a:t>
            </a:r>
            <a:r>
              <a:rPr lang="en-US" dirty="0" err="1" smtClean="0"/>
              <a:t>rstrip</a:t>
            </a:r>
            <a:r>
              <a:rPr lang="en-US" dirty="0" smtClean="0"/>
              <a:t>('['))For Paris, we break down each of the nested fields and create the </a:t>
            </a:r>
            <a:r>
              <a:rPr lang="en-US" dirty="0" err="1" smtClean="0"/>
              <a:t>dataframe</a:t>
            </a:r>
            <a:r>
              <a:rPr lang="en-US" dirty="0" smtClean="0"/>
              <a:t> that we need:</a:t>
            </a:r>
          </a:p>
          <a:p>
            <a:r>
              <a:rPr lang="en-US" dirty="0" err="1" smtClean="0"/>
              <a:t>paris_field_data</a:t>
            </a:r>
            <a:r>
              <a:rPr lang="en-US" dirty="0" smtClean="0"/>
              <a:t> = </a:t>
            </a:r>
            <a:r>
              <a:rPr lang="en-US" dirty="0" err="1" smtClean="0"/>
              <a:t>pd.DataFrame</a:t>
            </a:r>
            <a:r>
              <a:rPr lang="en-US" dirty="0" smtClean="0"/>
              <a:t>()</a:t>
            </a:r>
            <a:br>
              <a:rPr lang="en-US" dirty="0" smtClean="0"/>
            </a:br>
            <a:r>
              <a:rPr lang="en-US" dirty="0" smtClean="0"/>
              <a:t>for f in </a:t>
            </a:r>
            <a:r>
              <a:rPr lang="en-US" dirty="0" err="1" smtClean="0"/>
              <a:t>paris_raw.fields</a:t>
            </a:r>
            <a:r>
              <a:rPr lang="en-US" dirty="0" smtClean="0"/>
              <a:t>:</a:t>
            </a:r>
            <a:br>
              <a:rPr lang="en-US" dirty="0" smtClean="0"/>
            </a:br>
            <a:r>
              <a:rPr lang="en-US" dirty="0" err="1" smtClean="0"/>
              <a:t>dict_new</a:t>
            </a:r>
            <a:r>
              <a:rPr lang="en-US" dirty="0" smtClean="0"/>
              <a:t> = f</a:t>
            </a:r>
            <a:br>
              <a:rPr lang="en-US" dirty="0" smtClean="0"/>
            </a:br>
            <a:r>
              <a:rPr lang="en-US" dirty="0" err="1" smtClean="0"/>
              <a:t>paris_field_data</a:t>
            </a:r>
            <a:r>
              <a:rPr lang="en-US" dirty="0" smtClean="0"/>
              <a:t> = </a:t>
            </a:r>
            <a:r>
              <a:rPr lang="en-US" dirty="0" err="1" smtClean="0"/>
              <a:t>paris_field_data.append</a:t>
            </a:r>
            <a:r>
              <a:rPr lang="en-US" dirty="0" smtClean="0"/>
              <a:t>(</a:t>
            </a:r>
            <a:r>
              <a:rPr lang="en-US" dirty="0" err="1" smtClean="0"/>
              <a:t>dict_new</a:t>
            </a:r>
            <a:r>
              <a:rPr lang="en-US" dirty="0" smtClean="0"/>
              <a:t>, </a:t>
            </a:r>
            <a:r>
              <a:rPr lang="en-US" dirty="0" err="1" smtClean="0"/>
              <a:t>ignore_index</a:t>
            </a:r>
            <a:r>
              <a:rPr lang="en-US" dirty="0" smtClean="0"/>
              <a:t>=True)</a:t>
            </a:r>
            <a:br>
              <a:rPr lang="en-US" dirty="0" smtClean="0"/>
            </a:br>
            <a:r>
              <a:rPr lang="en-US" dirty="0" smtClean="0"/>
              <a:t/>
            </a:r>
            <a:br>
              <a:rPr lang="en-US" dirty="0" smtClean="0"/>
            </a:br>
            <a:r>
              <a:rPr lang="en-US" dirty="0" err="1" smtClean="0"/>
              <a:t>paris_field_data.head</a:t>
            </a:r>
            <a:r>
              <a:rPr lang="en-US" dirty="0" smtClean="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a:t>Introduction</a:t>
            </a:r>
          </a:p>
          <a:p>
            <a:r>
              <a:rPr lang="en-US" dirty="0"/>
              <a:t>A Tale of Two Cities, a novel written by Charles Dickens was set in London and Paris, which takes place during the French Revolution. These cities were both happening then and now. A lot has changed over the years, and we now take a look at how the cities have grown.</a:t>
            </a:r>
          </a:p>
          <a:p>
            <a:r>
              <a:rPr lang="en-US" dirty="0"/>
              <a:t>London and Paris are quite a popular tourist and vacation destinations for people all around the world. They are diverse and multicultural and offer a wide variety of experiences that are widely sought after. We try to group the </a:t>
            </a:r>
            <a:r>
              <a:rPr lang="en-US" dirty="0" err="1"/>
              <a:t>neighbourhoods</a:t>
            </a:r>
            <a:r>
              <a:rPr lang="en-US" dirty="0"/>
              <a:t> of London and Paris respectively and draw insights to what they look like now.</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Feature Selection</a:t>
            </a:r>
          </a:p>
          <a:p>
            <a:r>
              <a:rPr lang="en-US" dirty="0"/>
              <a:t>For both of our datasets, we need only the borough, </a:t>
            </a:r>
            <a:r>
              <a:rPr lang="en-US" dirty="0" err="1"/>
              <a:t>neighbourhood</a:t>
            </a:r>
            <a:r>
              <a:rPr lang="en-US" dirty="0"/>
              <a:t>, postal codes and </a:t>
            </a:r>
            <a:r>
              <a:rPr lang="en-US" dirty="0" err="1"/>
              <a:t>geolocations</a:t>
            </a:r>
            <a:r>
              <a:rPr lang="en-US" dirty="0"/>
              <a:t> (latitude and longitude). So we end up selecting the columns that we need by:</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r>
              <a:rPr lang="en-US" dirty="0"/>
              <a:t>df1 = </a:t>
            </a:r>
            <a:r>
              <a:rPr lang="en-US" dirty="0" err="1"/>
              <a:t>wiki_london_data.drop</a:t>
            </a:r>
            <a:r>
              <a:rPr lang="en-US" dirty="0"/>
              <a:t>( [ </a:t>
            </a:r>
            <a:r>
              <a:rPr lang="en-US" dirty="0" err="1"/>
              <a:t>wiki_london_data.columns</a:t>
            </a:r>
            <a:r>
              <a:rPr lang="en-US" dirty="0"/>
              <a:t>[0], </a:t>
            </a:r>
            <a:r>
              <a:rPr lang="en-US" dirty="0" err="1"/>
              <a:t>wiki_london_data.columns</a:t>
            </a:r>
            <a:r>
              <a:rPr lang="en-US" dirty="0"/>
              <a:t>[4], </a:t>
            </a:r>
            <a:r>
              <a:rPr lang="en-US" dirty="0" err="1"/>
              <a:t>wiki_london_data.columns</a:t>
            </a:r>
            <a:r>
              <a:rPr lang="en-US" dirty="0"/>
              <a:t>[5] ], axis=1)</a:t>
            </a:r>
            <a:r>
              <a:rPr lang="en-US" dirty="0" smtClean="0"/>
              <a:t/>
            </a:r>
            <a:br>
              <a:rPr lang="en-US" dirty="0" smtClean="0"/>
            </a:br>
            <a:r>
              <a:rPr lang="en-US" dirty="0" smtClean="0"/>
              <a:t/>
            </a:r>
            <a:br>
              <a:rPr lang="en-US" dirty="0" smtClean="0"/>
            </a:br>
            <a:r>
              <a:rPr lang="en-US" dirty="0"/>
              <a:t>df_2 = </a:t>
            </a:r>
            <a:r>
              <a:rPr lang="en-US" dirty="0" err="1"/>
              <a:t>paris_field_data</a:t>
            </a:r>
            <a:r>
              <a:rPr lang="en-US" dirty="0"/>
              <a:t>[['postal_code','nom_comm','nom_dept','geo_point_2d']]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70000" lnSpcReduction="20000"/>
          </a:bodyPr>
          <a:lstStyle/>
          <a:p>
            <a:r>
              <a:rPr lang="en-US" b="0" i="0" dirty="0" smtClean="0">
                <a:solidFill>
                  <a:srgbClr val="292929"/>
                </a:solidFill>
                <a:latin typeface="sohne"/>
              </a:rPr>
              <a:t>Feature Engineering</a:t>
            </a:r>
          </a:p>
          <a:p>
            <a:r>
              <a:rPr lang="en-US" b="0" i="0" dirty="0" smtClean="0">
                <a:solidFill>
                  <a:srgbClr val="292929"/>
                </a:solidFill>
                <a:latin typeface="charter"/>
              </a:rPr>
              <a:t>Both of our Datasets contain information related to all the cities in the country. We can narrow down and further process the data by selecting only the </a:t>
            </a:r>
            <a:r>
              <a:rPr lang="en-US" b="0" i="0" dirty="0" err="1" smtClean="0">
                <a:solidFill>
                  <a:srgbClr val="292929"/>
                </a:solidFill>
                <a:latin typeface="charter"/>
              </a:rPr>
              <a:t>neighbourhoods</a:t>
            </a:r>
            <a:r>
              <a:rPr lang="en-US" b="0" i="0" dirty="0" smtClean="0">
                <a:solidFill>
                  <a:srgbClr val="292929"/>
                </a:solidFill>
                <a:latin typeface="charter"/>
              </a:rPr>
              <a:t> of ‘London’ and ‘Paris’.</a:t>
            </a:r>
          </a:p>
          <a:p>
            <a:r>
              <a:rPr lang="en-US" b="0" i="0" dirty="0" smtClean="0">
                <a:solidFill>
                  <a:srgbClr val="292929"/>
                </a:solidFill>
                <a:latin typeface="Menlo"/>
              </a:rPr>
              <a:t>df1 = df1[df1['town'].</a:t>
            </a:r>
            <a:r>
              <a:rPr lang="en-US" b="0" i="0" dirty="0" err="1" smtClean="0">
                <a:solidFill>
                  <a:srgbClr val="292929"/>
                </a:solidFill>
                <a:latin typeface="Menlo"/>
              </a:rPr>
              <a:t>str.contains</a:t>
            </a:r>
            <a:r>
              <a:rPr lang="en-US" b="0" i="0" dirty="0" smtClean="0">
                <a:solidFill>
                  <a:srgbClr val="292929"/>
                </a:solidFill>
                <a:latin typeface="Menlo"/>
              </a:rPr>
              <a:t>('LONDON')]</a:t>
            </a:r>
            <a:br>
              <a:rPr lang="en-US" b="0" i="0" dirty="0" smtClean="0">
                <a:solidFill>
                  <a:srgbClr val="292929"/>
                </a:solidFill>
                <a:latin typeface="Menlo"/>
              </a:rPr>
            </a:br>
            <a:r>
              <a:rPr lang="en-US" b="0" i="0" dirty="0" smtClean="0">
                <a:solidFill>
                  <a:srgbClr val="292929"/>
                </a:solidFill>
                <a:latin typeface="Menlo"/>
              </a:rPr>
              <a:t/>
            </a:r>
            <a:br>
              <a:rPr lang="en-US" b="0" i="0" dirty="0" smtClean="0">
                <a:solidFill>
                  <a:srgbClr val="292929"/>
                </a:solidFill>
                <a:latin typeface="Menlo"/>
              </a:rPr>
            </a:br>
            <a:r>
              <a:rPr lang="en-US" b="0" i="0" dirty="0" err="1" smtClean="0">
                <a:solidFill>
                  <a:srgbClr val="292929"/>
                </a:solidFill>
                <a:latin typeface="Menlo"/>
              </a:rPr>
              <a:t>df_paris</a:t>
            </a:r>
            <a:r>
              <a:rPr lang="en-US" b="0" i="0" dirty="0" smtClean="0">
                <a:solidFill>
                  <a:srgbClr val="292929"/>
                </a:solidFill>
                <a:latin typeface="Menlo"/>
              </a:rPr>
              <a:t> = df_2[df_2['</a:t>
            </a:r>
            <a:r>
              <a:rPr lang="en-US" b="0" i="0" dirty="0" err="1" smtClean="0">
                <a:solidFill>
                  <a:srgbClr val="292929"/>
                </a:solidFill>
                <a:latin typeface="Menlo"/>
              </a:rPr>
              <a:t>nom_dept</a:t>
            </a:r>
            <a:r>
              <a:rPr lang="en-US" b="0" i="0" dirty="0" smtClean="0">
                <a:solidFill>
                  <a:srgbClr val="292929"/>
                </a:solidFill>
                <a:latin typeface="Menlo"/>
              </a:rPr>
              <a:t>'].</a:t>
            </a:r>
            <a:r>
              <a:rPr lang="en-US" b="0" i="0" dirty="0" err="1" smtClean="0">
                <a:solidFill>
                  <a:srgbClr val="292929"/>
                </a:solidFill>
                <a:latin typeface="Menlo"/>
              </a:rPr>
              <a:t>str.contains</a:t>
            </a:r>
            <a:r>
              <a:rPr lang="en-US" b="0" i="0" dirty="0" smtClean="0">
                <a:solidFill>
                  <a:srgbClr val="292929"/>
                </a:solidFill>
                <a:latin typeface="Menlo"/>
              </a:rPr>
              <a:t>('PARIS')].</a:t>
            </a:r>
            <a:r>
              <a:rPr lang="en-US" b="0" i="0" dirty="0" err="1" smtClean="0">
                <a:solidFill>
                  <a:srgbClr val="292929"/>
                </a:solidFill>
                <a:latin typeface="Menlo"/>
              </a:rPr>
              <a:t>reset_index</a:t>
            </a:r>
            <a:r>
              <a:rPr lang="en-US" b="0" i="0" dirty="0" smtClean="0">
                <a:solidFill>
                  <a:srgbClr val="292929"/>
                </a:solidFill>
                <a:latin typeface="Menlo"/>
              </a:rPr>
              <a:t>(drop=True)</a:t>
            </a:r>
            <a:r>
              <a:rPr lang="en-US" b="0" i="0" dirty="0" smtClean="0">
                <a:solidFill>
                  <a:srgbClr val="292929"/>
                </a:solidFill>
                <a:latin typeface="charter"/>
              </a:rPr>
              <a:t>Looking over our London dataset, we can see that we don’t have the </a:t>
            </a:r>
            <a:r>
              <a:rPr lang="en-US" b="0" i="0" dirty="0" err="1" smtClean="0">
                <a:solidFill>
                  <a:srgbClr val="292929"/>
                </a:solidFill>
                <a:latin typeface="charter"/>
              </a:rPr>
              <a:t>geolocation</a:t>
            </a:r>
            <a:r>
              <a:rPr lang="en-US" b="0" i="0" dirty="0" smtClean="0">
                <a:solidFill>
                  <a:srgbClr val="292929"/>
                </a:solidFill>
                <a:latin typeface="charter"/>
              </a:rPr>
              <a:t> data. We need to extrapolate the missing data for our </a:t>
            </a:r>
            <a:r>
              <a:rPr lang="en-US" b="0" i="0" dirty="0" err="1" smtClean="0">
                <a:solidFill>
                  <a:srgbClr val="292929"/>
                </a:solidFill>
                <a:latin typeface="charter"/>
              </a:rPr>
              <a:t>neighbourhoods</a:t>
            </a:r>
            <a:r>
              <a:rPr lang="en-US" b="0" i="0" dirty="0" smtClean="0">
                <a:solidFill>
                  <a:srgbClr val="292929"/>
                </a:solidFill>
                <a:latin typeface="charter"/>
              </a:rPr>
              <a:t>. We perform this by leveraging the </a:t>
            </a:r>
            <a:r>
              <a:rPr lang="en-US" b="0" i="0" dirty="0" err="1" smtClean="0">
                <a:solidFill>
                  <a:srgbClr val="292929"/>
                </a:solidFill>
                <a:latin typeface="charter"/>
              </a:rPr>
              <a:t>ArcGIS</a:t>
            </a:r>
            <a:r>
              <a:rPr lang="en-US" b="0" i="0" dirty="0" smtClean="0">
                <a:solidFill>
                  <a:srgbClr val="292929"/>
                </a:solidFill>
                <a:latin typeface="charter"/>
              </a:rPr>
              <a:t> API. With the Help of </a:t>
            </a:r>
            <a:r>
              <a:rPr lang="en-US" b="0" i="0" dirty="0" err="1" smtClean="0">
                <a:solidFill>
                  <a:srgbClr val="292929"/>
                </a:solidFill>
                <a:latin typeface="charter"/>
              </a:rPr>
              <a:t>ArcGIS</a:t>
            </a:r>
            <a:r>
              <a:rPr lang="en-US" b="0" i="0" dirty="0" smtClean="0">
                <a:solidFill>
                  <a:srgbClr val="292929"/>
                </a:solidFill>
                <a:latin typeface="charter"/>
              </a:rPr>
              <a:t> API we can get the latitude and longitude of our London </a:t>
            </a:r>
            <a:r>
              <a:rPr lang="en-US" b="0" i="0" dirty="0" err="1" smtClean="0">
                <a:solidFill>
                  <a:srgbClr val="292929"/>
                </a:solidFill>
                <a:latin typeface="charter"/>
              </a:rPr>
              <a:t>neighbourhood</a:t>
            </a:r>
            <a:r>
              <a:rPr lang="en-US" b="0" i="0" dirty="0" smtClean="0">
                <a:solidFill>
                  <a:srgbClr val="292929"/>
                </a:solidFill>
                <a:latin typeface="charter"/>
              </a:rPr>
              <a:t> data.</a:t>
            </a:r>
          </a:p>
          <a:p>
            <a:r>
              <a:rPr lang="en-US" b="0" i="0" dirty="0" smtClean="0">
                <a:solidFill>
                  <a:srgbClr val="292929"/>
                </a:solidFill>
                <a:latin typeface="Menlo"/>
              </a:rPr>
              <a:t>from </a:t>
            </a:r>
            <a:r>
              <a:rPr lang="en-US" b="0" i="0" dirty="0" err="1" smtClean="0">
                <a:solidFill>
                  <a:srgbClr val="292929"/>
                </a:solidFill>
                <a:latin typeface="Menlo"/>
              </a:rPr>
              <a:t>arcgis.geocoding</a:t>
            </a:r>
            <a:r>
              <a:rPr lang="en-US" b="0" i="0" dirty="0" smtClean="0">
                <a:solidFill>
                  <a:srgbClr val="292929"/>
                </a:solidFill>
                <a:latin typeface="Menlo"/>
              </a:rPr>
              <a:t> import </a:t>
            </a:r>
            <a:r>
              <a:rPr lang="en-US" b="0" i="0" dirty="0" err="1" smtClean="0">
                <a:solidFill>
                  <a:srgbClr val="292929"/>
                </a:solidFill>
                <a:latin typeface="Menlo"/>
              </a:rPr>
              <a:t>geocode</a:t>
            </a:r>
            <a:r>
              <a:rPr lang="en-US" b="0" i="0" dirty="0" smtClean="0">
                <a:solidFill>
                  <a:srgbClr val="292929"/>
                </a:solidFill>
                <a:latin typeface="Menlo"/>
              </a:rPr>
              <a:t/>
            </a:r>
            <a:br>
              <a:rPr lang="en-US" b="0" i="0" dirty="0" smtClean="0">
                <a:solidFill>
                  <a:srgbClr val="292929"/>
                </a:solidFill>
                <a:latin typeface="Menlo"/>
              </a:rPr>
            </a:br>
            <a:r>
              <a:rPr lang="en-US" b="0" i="0" dirty="0" smtClean="0">
                <a:solidFill>
                  <a:srgbClr val="292929"/>
                </a:solidFill>
                <a:latin typeface="Menlo"/>
              </a:rPr>
              <a:t>from arcgis.gis import GIS</a:t>
            </a:r>
            <a:br>
              <a:rPr lang="en-US" b="0" i="0" dirty="0" smtClean="0">
                <a:solidFill>
                  <a:srgbClr val="292929"/>
                </a:solidFill>
                <a:latin typeface="Menlo"/>
              </a:rPr>
            </a:br>
            <a:r>
              <a:rPr lang="en-US" b="0" i="0" dirty="0" err="1" smtClean="0">
                <a:solidFill>
                  <a:srgbClr val="292929"/>
                </a:solidFill>
                <a:latin typeface="Menlo"/>
              </a:rPr>
              <a:t>gis</a:t>
            </a:r>
            <a:r>
              <a:rPr lang="en-US" b="0" i="0" dirty="0" smtClean="0">
                <a:solidFill>
                  <a:srgbClr val="292929"/>
                </a:solidFill>
                <a:latin typeface="Menlo"/>
              </a:rPr>
              <a:t> = GIS()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r>
              <a:rPr lang="en-US" dirty="0"/>
              <a:t>Defining London </a:t>
            </a:r>
            <a:r>
              <a:rPr lang="en-US" dirty="0" err="1"/>
              <a:t>ArcGIS</a:t>
            </a:r>
            <a:r>
              <a:rPr lang="en-US" dirty="0"/>
              <a:t> </a:t>
            </a:r>
            <a:r>
              <a:rPr lang="en-US" i="1" dirty="0" err="1"/>
              <a:t>geocode</a:t>
            </a:r>
            <a:r>
              <a:rPr lang="en-US" i="1" dirty="0"/>
              <a:t> </a:t>
            </a:r>
            <a:r>
              <a:rPr lang="en-US" dirty="0"/>
              <a:t>function to return latitude and longitude.</a:t>
            </a:r>
          </a:p>
          <a:p>
            <a:r>
              <a:rPr lang="en-US" dirty="0"/>
              <a:t>def </a:t>
            </a:r>
            <a:r>
              <a:rPr lang="en-US" dirty="0" err="1"/>
              <a:t>get_x_y_uk</a:t>
            </a:r>
            <a:r>
              <a:rPr lang="en-US" dirty="0"/>
              <a:t>(address1):</a:t>
            </a:r>
            <a:br>
              <a:rPr lang="en-US" dirty="0"/>
            </a:br>
            <a:r>
              <a:rPr lang="en-US" dirty="0" err="1"/>
              <a:t>lat_coords</a:t>
            </a:r>
            <a:r>
              <a:rPr lang="en-US" dirty="0"/>
              <a:t> = 0</a:t>
            </a:r>
            <a:br>
              <a:rPr lang="en-US" dirty="0"/>
            </a:br>
            <a:r>
              <a:rPr lang="en-US" dirty="0" err="1"/>
              <a:t>lng_coords</a:t>
            </a:r>
            <a:r>
              <a:rPr lang="en-US" dirty="0"/>
              <a:t> = 0</a:t>
            </a:r>
            <a:br>
              <a:rPr lang="en-US" dirty="0"/>
            </a:br>
            <a:r>
              <a:rPr lang="en-US" dirty="0"/>
              <a:t>g = </a:t>
            </a:r>
            <a:r>
              <a:rPr lang="en-US" dirty="0" err="1"/>
              <a:t>geocode</a:t>
            </a:r>
            <a:r>
              <a:rPr lang="en-US" dirty="0"/>
              <a:t>(address='{}, London, England, </a:t>
            </a:r>
            <a:r>
              <a:rPr lang="en-US" dirty="0" err="1"/>
              <a:t>GBR'.format</a:t>
            </a:r>
            <a:r>
              <a:rPr lang="en-US" dirty="0"/>
              <a:t>(address1))[0]</a:t>
            </a:r>
            <a:br>
              <a:rPr lang="en-US" dirty="0"/>
            </a:br>
            <a:r>
              <a:rPr lang="en-US" dirty="0" err="1"/>
              <a:t>lng_coords</a:t>
            </a:r>
            <a:r>
              <a:rPr lang="en-US" dirty="0"/>
              <a:t> = g['location']['x']</a:t>
            </a:r>
            <a:br>
              <a:rPr lang="en-US" dirty="0"/>
            </a:br>
            <a:r>
              <a:rPr lang="en-US" dirty="0" err="1"/>
              <a:t>lat_coords</a:t>
            </a:r>
            <a:r>
              <a:rPr lang="en-US" dirty="0"/>
              <a:t> = g['location']['y']</a:t>
            </a:r>
            <a:br>
              <a:rPr lang="en-US" dirty="0"/>
            </a:br>
            <a:r>
              <a:rPr lang="en-US" dirty="0"/>
              <a:t>return </a:t>
            </a:r>
            <a:r>
              <a:rPr lang="en-US" dirty="0" err="1"/>
              <a:t>str</a:t>
            </a:r>
            <a:r>
              <a:rPr lang="en-US" dirty="0"/>
              <a:t>(</a:t>
            </a:r>
            <a:r>
              <a:rPr lang="en-US" dirty="0" err="1"/>
              <a:t>lat_coords</a:t>
            </a:r>
            <a:r>
              <a:rPr lang="en-US" dirty="0"/>
              <a:t>) +","+ </a:t>
            </a:r>
            <a:r>
              <a:rPr lang="en-US" dirty="0" err="1"/>
              <a:t>str</a:t>
            </a:r>
            <a:r>
              <a:rPr lang="en-US" dirty="0"/>
              <a:t>(</a:t>
            </a:r>
            <a:r>
              <a:rPr lang="en-US" dirty="0" err="1"/>
              <a:t>lng_coords</a:t>
            </a:r>
            <a:r>
              <a:rPr lang="en-US"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r>
              <a:rPr lang="en-US" dirty="0"/>
              <a:t>Passing postal codes of London to get the geographical coordinates</a:t>
            </a:r>
          </a:p>
          <a:p>
            <a:r>
              <a:rPr lang="en-US" dirty="0" err="1"/>
              <a:t>coordinates_latlng_uk</a:t>
            </a:r>
            <a:r>
              <a:rPr lang="en-US" dirty="0"/>
              <a:t> = </a:t>
            </a:r>
            <a:r>
              <a:rPr lang="en-US" dirty="0" err="1"/>
              <a:t>geo_coordinates_uk.apply</a:t>
            </a:r>
            <a:r>
              <a:rPr lang="en-US" dirty="0"/>
              <a:t>(lambda x: </a:t>
            </a:r>
            <a:r>
              <a:rPr lang="en-US" dirty="0" err="1"/>
              <a:t>get_x_y_uk</a:t>
            </a:r>
            <a:r>
              <a:rPr lang="en-US" dirty="0"/>
              <a:t>(x))We proceed with Merging our source data with the geographical co-ordinates to make our dataset ready for the next stage</a:t>
            </a:r>
          </a:p>
          <a:p>
            <a:r>
              <a:rPr lang="en-US" dirty="0" err="1"/>
              <a:t>london_merged</a:t>
            </a:r>
            <a:r>
              <a:rPr lang="en-US" dirty="0"/>
              <a:t> = </a:t>
            </a:r>
            <a:r>
              <a:rPr lang="en-US" dirty="0" err="1"/>
              <a:t>pd.concat</a:t>
            </a:r>
            <a:r>
              <a:rPr lang="en-US" dirty="0"/>
              <a:t>([df1,lat_uk.astype(float), </a:t>
            </a:r>
            <a:r>
              <a:rPr lang="en-US" dirty="0" err="1"/>
              <a:t>lng_uk.astype</a:t>
            </a:r>
            <a:r>
              <a:rPr lang="en-US" dirty="0"/>
              <a:t>(float)], axis=1)</a:t>
            </a:r>
            <a:br>
              <a:rPr lang="en-US" dirty="0"/>
            </a:br>
            <a:r>
              <a:rPr lang="en-US" dirty="0" err="1"/>
              <a:t>london_merged.columns</a:t>
            </a:r>
            <a:r>
              <a:rPr lang="en-US" dirty="0"/>
              <a:t>= ['</a:t>
            </a:r>
            <a:r>
              <a:rPr lang="en-US" dirty="0" err="1"/>
              <a:t>borough','town','post_code','latitude','longitude</a:t>
            </a:r>
            <a:r>
              <a:rPr lang="en-US" dirty="0"/>
              <a:t>']</a:t>
            </a:r>
            <a:br>
              <a:rPr lang="en-US" dirty="0"/>
            </a:br>
            <a:r>
              <a:rPr lang="en-US" dirty="0" err="1"/>
              <a:t>london_merged</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jpeg"/>
          <p:cNvPicPr>
            <a:picLocks noGrp="1" noChangeAspect="1"/>
          </p:cNvPicPr>
          <p:nvPr>
            <p:ph idx="1"/>
          </p:nvPr>
        </p:nvPicPr>
        <p:blipFill>
          <a:blip r:embed="rId2"/>
          <a:stretch>
            <a:fillRect/>
          </a:stretch>
        </p:blipFill>
        <p:spPr>
          <a:xfrm>
            <a:off x="533400" y="533400"/>
            <a:ext cx="8191818" cy="571500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US" dirty="0"/>
              <a:t>As for our Paris dataset, we don’t need to get the Geo coordinates using an external data source or collect it with the </a:t>
            </a:r>
            <a:r>
              <a:rPr lang="en-US" dirty="0" err="1"/>
              <a:t>ArcGIS</a:t>
            </a:r>
            <a:r>
              <a:rPr lang="en-US" dirty="0"/>
              <a:t> API call since we already have it stored in the </a:t>
            </a:r>
            <a:r>
              <a:rPr lang="en-US" i="1" dirty="0"/>
              <a:t>geo_point_2d</a:t>
            </a:r>
            <a:r>
              <a:rPr lang="en-US" dirty="0"/>
              <a:t> column as a </a:t>
            </a:r>
            <a:r>
              <a:rPr lang="en-US" dirty="0" err="1"/>
              <a:t>tuple</a:t>
            </a:r>
            <a:r>
              <a:rPr lang="en-US" dirty="0"/>
              <a:t> in the </a:t>
            </a:r>
            <a:r>
              <a:rPr lang="en-US" i="1" dirty="0" err="1"/>
              <a:t>df_paris</a:t>
            </a:r>
            <a:r>
              <a:rPr lang="en-US" i="1" dirty="0"/>
              <a:t> </a:t>
            </a:r>
            <a:r>
              <a:rPr lang="en-US" dirty="0" err="1"/>
              <a:t>dataframe</a:t>
            </a:r>
            <a:r>
              <a:rPr lang="en-US" dirty="0"/>
              <a:t>.</a:t>
            </a:r>
          </a:p>
          <a:p>
            <a:r>
              <a:rPr lang="en-US" dirty="0"/>
              <a:t>We just need to extract the latitude and longitude from the column:</a:t>
            </a:r>
          </a:p>
          <a:p>
            <a:r>
              <a:rPr lang="en-US" dirty="0" err="1"/>
              <a:t>paris_lat</a:t>
            </a:r>
            <a:r>
              <a:rPr lang="en-US" dirty="0"/>
              <a:t> = </a:t>
            </a:r>
            <a:r>
              <a:rPr lang="en-US" dirty="0" err="1"/>
              <a:t>paris_latlng.apply</a:t>
            </a:r>
            <a:r>
              <a:rPr lang="en-US" dirty="0"/>
              <a:t>(lambda x: </a:t>
            </a:r>
            <a:r>
              <a:rPr lang="en-US" dirty="0" err="1"/>
              <a:t>x.split</a:t>
            </a:r>
            <a:r>
              <a:rPr lang="en-US" dirty="0"/>
              <a:t>(',')[0])</a:t>
            </a:r>
            <a:br>
              <a:rPr lang="en-US" dirty="0"/>
            </a:br>
            <a:r>
              <a:rPr lang="en-US" dirty="0" err="1"/>
              <a:t>paris_lat</a:t>
            </a:r>
            <a:r>
              <a:rPr lang="en-US" dirty="0"/>
              <a:t> = </a:t>
            </a:r>
            <a:r>
              <a:rPr lang="en-US" dirty="0" err="1"/>
              <a:t>paris_lat.apply</a:t>
            </a:r>
            <a:r>
              <a:rPr lang="en-US" dirty="0"/>
              <a:t>(lambda x: </a:t>
            </a:r>
            <a:r>
              <a:rPr lang="en-US" dirty="0" err="1"/>
              <a:t>x.lstrip</a:t>
            </a:r>
            <a:r>
              <a:rPr lang="en-US" dirty="0"/>
              <a:t>('['))</a:t>
            </a:r>
            <a:br>
              <a:rPr lang="en-US" dirty="0"/>
            </a:br>
            <a:r>
              <a:rPr lang="en-US" dirty="0"/>
              <a:t/>
            </a:r>
            <a:br>
              <a:rPr lang="en-US" dirty="0"/>
            </a:br>
            <a:r>
              <a:rPr lang="en-US" dirty="0" err="1"/>
              <a:t>paris_lng</a:t>
            </a:r>
            <a:r>
              <a:rPr lang="en-US" dirty="0"/>
              <a:t> = </a:t>
            </a:r>
            <a:r>
              <a:rPr lang="en-US" dirty="0" err="1"/>
              <a:t>paris_latlng.apply</a:t>
            </a:r>
            <a:r>
              <a:rPr lang="en-US" dirty="0"/>
              <a:t>(lambda x: </a:t>
            </a:r>
            <a:r>
              <a:rPr lang="en-US" dirty="0" err="1"/>
              <a:t>x.split</a:t>
            </a:r>
            <a:r>
              <a:rPr lang="en-US" dirty="0"/>
              <a:t>(',')[1])</a:t>
            </a:r>
            <a:br>
              <a:rPr lang="en-US" dirty="0"/>
            </a:br>
            <a:r>
              <a:rPr lang="en-US" dirty="0" err="1"/>
              <a:t>paris_lng</a:t>
            </a:r>
            <a:r>
              <a:rPr lang="en-US" dirty="0"/>
              <a:t> = </a:t>
            </a:r>
            <a:r>
              <a:rPr lang="en-US" dirty="0" err="1"/>
              <a:t>paris_lng.apply</a:t>
            </a:r>
            <a:r>
              <a:rPr lang="en-US" dirty="0"/>
              <a:t>(lambda x: </a:t>
            </a:r>
            <a:r>
              <a:rPr lang="en-US" dirty="0" err="1"/>
              <a:t>x.rstrip</a:t>
            </a:r>
            <a:r>
              <a:rPr lang="en-US" dirty="0"/>
              <a:t>(']'))</a:t>
            </a:r>
            <a:br>
              <a:rPr lang="en-US" dirty="0"/>
            </a:br>
            <a:r>
              <a:rPr lang="en-US" dirty="0"/>
              <a:t/>
            </a:r>
            <a:br>
              <a:rPr lang="en-US" dirty="0"/>
            </a:br>
            <a:r>
              <a:rPr lang="en-US" dirty="0" err="1"/>
              <a:t>paris_geo_lat</a:t>
            </a:r>
            <a:r>
              <a:rPr lang="en-US" dirty="0"/>
              <a:t> = </a:t>
            </a:r>
            <a:r>
              <a:rPr lang="en-US" dirty="0" err="1"/>
              <a:t>pd.DataFrame</a:t>
            </a:r>
            <a:r>
              <a:rPr lang="en-US" dirty="0"/>
              <a:t>(</a:t>
            </a:r>
            <a:r>
              <a:rPr lang="en-US" dirty="0" err="1"/>
              <a:t>paris_lat.astype</a:t>
            </a:r>
            <a:r>
              <a:rPr lang="en-US" dirty="0"/>
              <a:t>(float))</a:t>
            </a:r>
            <a:br>
              <a:rPr lang="en-US" dirty="0"/>
            </a:br>
            <a:r>
              <a:rPr lang="en-US" dirty="0" err="1"/>
              <a:t>paris_geo_lat.columns</a:t>
            </a:r>
            <a:r>
              <a:rPr lang="en-US" dirty="0"/>
              <a:t>=['Latitude']</a:t>
            </a:r>
            <a:br>
              <a:rPr lang="en-US" dirty="0"/>
            </a:br>
            <a:r>
              <a:rPr lang="en-US" dirty="0"/>
              <a:t/>
            </a:r>
            <a:br>
              <a:rPr lang="en-US" dirty="0"/>
            </a:br>
            <a:r>
              <a:rPr lang="en-US" dirty="0" err="1"/>
              <a:t>paris_geo_lng</a:t>
            </a:r>
            <a:r>
              <a:rPr lang="en-US" dirty="0"/>
              <a:t> = </a:t>
            </a:r>
            <a:r>
              <a:rPr lang="en-US" dirty="0" err="1"/>
              <a:t>pd.DataFrame</a:t>
            </a:r>
            <a:r>
              <a:rPr lang="en-US" dirty="0"/>
              <a:t>(</a:t>
            </a:r>
            <a:r>
              <a:rPr lang="en-US" dirty="0" err="1"/>
              <a:t>paris_lng.astype</a:t>
            </a:r>
            <a:r>
              <a:rPr lang="en-US" dirty="0"/>
              <a:t>(float))</a:t>
            </a:r>
            <a:br>
              <a:rPr lang="en-US" dirty="0"/>
            </a:br>
            <a:r>
              <a:rPr lang="en-US" dirty="0" err="1"/>
              <a:t>paris_geo_lng.columns</a:t>
            </a:r>
            <a:r>
              <a:rPr lang="en-US" dirty="0"/>
              <a:t>=['Longitude']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r>
              <a:rPr lang="en-US" dirty="0"/>
              <a:t>We then create our Paris dataset with the required information:</a:t>
            </a:r>
          </a:p>
          <a:p>
            <a:r>
              <a:rPr lang="en-US" dirty="0" err="1"/>
              <a:t>paris_combined_data</a:t>
            </a:r>
            <a:r>
              <a:rPr lang="en-US" dirty="0"/>
              <a:t> = </a:t>
            </a:r>
            <a:r>
              <a:rPr lang="en-US" dirty="0" err="1"/>
              <a:t>pd.concat</a:t>
            </a:r>
            <a:r>
              <a:rPr lang="en-US" dirty="0"/>
              <a:t>([</a:t>
            </a:r>
            <a:r>
              <a:rPr lang="en-US" dirty="0" err="1"/>
              <a:t>df_paris.drop</a:t>
            </a:r>
            <a:r>
              <a:rPr lang="en-US" dirty="0"/>
              <a:t>('geo_point_2d', axis=1), </a:t>
            </a:r>
            <a:r>
              <a:rPr lang="en-US" dirty="0" err="1"/>
              <a:t>paris_geo_lat</a:t>
            </a:r>
            <a:r>
              <a:rPr lang="en-US" dirty="0"/>
              <a:t>, </a:t>
            </a:r>
            <a:r>
              <a:rPr lang="en-US" dirty="0" err="1"/>
              <a:t>paris_geo_lng</a:t>
            </a:r>
            <a:r>
              <a:rPr lang="en-US" dirty="0"/>
              <a:t>], axis=1)</a:t>
            </a:r>
            <a:br>
              <a:rPr lang="en-US" dirty="0"/>
            </a:br>
            <a:r>
              <a:rPr lang="en-US" dirty="0" err="1"/>
              <a:t>paris_combined_data</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jpeg"/>
          <p:cNvPicPr>
            <a:picLocks noGrp="1" noChangeAspect="1"/>
          </p:cNvPicPr>
          <p:nvPr>
            <p:ph idx="1"/>
          </p:nvPr>
        </p:nvPicPr>
        <p:blipFill>
          <a:blip r:embed="rId2"/>
          <a:stretch>
            <a:fillRect/>
          </a:stretch>
        </p:blipFill>
        <p:spPr>
          <a:xfrm>
            <a:off x="457200" y="307182"/>
            <a:ext cx="7848600" cy="6169818"/>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Visualizing the Neighborhoods of London and Paris</a:t>
            </a:r>
          </a:p>
          <a:p>
            <a:r>
              <a:rPr lang="en-US" dirty="0"/>
              <a:t>Now that our datasets are ready, using the Folium package, we can visualize the maps of London and Paris with the </a:t>
            </a:r>
            <a:r>
              <a:rPr lang="en-US" dirty="0" err="1"/>
              <a:t>neighbourhoods</a:t>
            </a:r>
            <a:r>
              <a:rPr lang="en-US" dirty="0"/>
              <a:t> that we collected.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a:t>Business Problem</a:t>
            </a:r>
          </a:p>
          <a:p>
            <a:r>
              <a:rPr lang="en-US" dirty="0"/>
              <a:t>The aim is to help tourists choose their destinations depending on the experiences that the </a:t>
            </a:r>
            <a:r>
              <a:rPr lang="en-US" dirty="0" err="1"/>
              <a:t>neighbourhoods</a:t>
            </a:r>
            <a:r>
              <a:rPr lang="en-US" dirty="0"/>
              <a:t> have to offer and what they would want to have. This model also helps people make decisions if they are thinking about migrating to London or Paris or even if they wish to relocate </a:t>
            </a:r>
            <a:r>
              <a:rPr lang="en-US" dirty="0" err="1"/>
              <a:t>neighbourhoods</a:t>
            </a:r>
            <a:r>
              <a:rPr lang="en-US" dirty="0"/>
              <a:t> within the city. Our findings will help stakeholders make informed decisions and address any concerns they have, including the different kinds of cuisines, provision stores and what the city has to offer.</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jpeg"/>
          <p:cNvPicPr>
            <a:picLocks noGrp="1" noChangeAspect="1"/>
          </p:cNvPicPr>
          <p:nvPr>
            <p:ph idx="1"/>
          </p:nvPr>
        </p:nvPicPr>
        <p:blipFill>
          <a:blip r:embed="rId2"/>
          <a:stretch>
            <a:fillRect/>
          </a:stretch>
        </p:blipFill>
        <p:spPr>
          <a:xfrm>
            <a:off x="228601" y="304800"/>
            <a:ext cx="8781962" cy="5714999"/>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7.jpeg"/>
          <p:cNvPicPr>
            <a:picLocks noGrp="1" noChangeAspect="1"/>
          </p:cNvPicPr>
          <p:nvPr>
            <p:ph idx="1"/>
          </p:nvPr>
        </p:nvPicPr>
        <p:blipFill>
          <a:blip r:embed="rId2"/>
          <a:stretch>
            <a:fillRect/>
          </a:stretch>
        </p:blipFill>
        <p:spPr>
          <a:xfrm>
            <a:off x="152400" y="533400"/>
            <a:ext cx="8954844" cy="5181599"/>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dirty="0"/>
              <a:t>Now that we have visualized the </a:t>
            </a:r>
            <a:r>
              <a:rPr lang="en-US" dirty="0" err="1"/>
              <a:t>neighbourhoods</a:t>
            </a:r>
            <a:r>
              <a:rPr lang="en-US" dirty="0"/>
              <a:t>, we need to find out what each </a:t>
            </a:r>
            <a:r>
              <a:rPr lang="en-US" dirty="0" err="1"/>
              <a:t>neighbourhood</a:t>
            </a:r>
            <a:r>
              <a:rPr lang="en-US" dirty="0"/>
              <a:t> is like and what are the common venue and venue categories within a 500 m radius.</a:t>
            </a:r>
          </a:p>
          <a:p>
            <a:r>
              <a:rPr lang="en-US" dirty="0"/>
              <a:t>This is where Foursquare comes into play. With the help of Foursquare we define a function which collects information pertaining to each </a:t>
            </a:r>
            <a:r>
              <a:rPr lang="en-US" dirty="0" err="1"/>
              <a:t>neighbourhood</a:t>
            </a:r>
            <a:r>
              <a:rPr lang="en-US" dirty="0"/>
              <a:t> including that of the name of the </a:t>
            </a:r>
            <a:r>
              <a:rPr lang="en-US" dirty="0" err="1"/>
              <a:t>neighbourhood</a:t>
            </a:r>
            <a:r>
              <a:rPr lang="en-US" dirty="0"/>
              <a:t>, Geo-coordinates, venue and venue categories.</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style>
          <a:lnRef idx="1">
            <a:schemeClr val="dk1"/>
          </a:lnRef>
          <a:fillRef idx="2">
            <a:schemeClr val="dk1"/>
          </a:fillRef>
          <a:effectRef idx="1">
            <a:schemeClr val="dk1"/>
          </a:effectRef>
          <a:fontRef idx="minor">
            <a:schemeClr val="dk1"/>
          </a:fontRef>
        </p:style>
        <p:txBody>
          <a:bodyPr>
            <a:noAutofit/>
          </a:bodyPr>
          <a:lstStyle/>
          <a:p>
            <a:r>
              <a:rPr lang="en-US" sz="1100" dirty="0"/>
              <a:t>LIMIT=100</a:t>
            </a:r>
            <a:r>
              <a:rPr lang="en-US" sz="1100" dirty="0" smtClean="0"/>
              <a:t/>
            </a:r>
            <a:br>
              <a:rPr lang="en-US" sz="1100" dirty="0" smtClean="0"/>
            </a:br>
            <a:r>
              <a:rPr lang="en-US" sz="1100" dirty="0" smtClean="0"/>
              <a:t/>
            </a:r>
            <a:br>
              <a:rPr lang="en-US" sz="1100" dirty="0" smtClean="0"/>
            </a:br>
            <a:r>
              <a:rPr lang="en-US" sz="1100" dirty="0"/>
              <a:t>def </a:t>
            </a:r>
            <a:r>
              <a:rPr lang="en-US" sz="1100" dirty="0" err="1"/>
              <a:t>getNearbyVenues</a:t>
            </a:r>
            <a:r>
              <a:rPr lang="en-US" sz="1100" dirty="0"/>
              <a:t>(names, latitudes, longitudes, radius=500):</a:t>
            </a:r>
            <a:r>
              <a:rPr lang="en-US" sz="1100" dirty="0" smtClean="0"/>
              <a:t/>
            </a:r>
            <a:br>
              <a:rPr lang="en-US" sz="1100" dirty="0" smtClean="0"/>
            </a:br>
            <a:r>
              <a:rPr lang="en-US" sz="1100" dirty="0" smtClean="0"/>
              <a:t/>
            </a:r>
            <a:br>
              <a:rPr lang="en-US" sz="1100" dirty="0" smtClean="0"/>
            </a:br>
            <a:r>
              <a:rPr lang="en-US" sz="1100" dirty="0" err="1"/>
              <a:t>venues_list</a:t>
            </a:r>
            <a:r>
              <a:rPr lang="en-US" sz="1100" dirty="0"/>
              <a:t>=[]</a:t>
            </a:r>
            <a:r>
              <a:rPr lang="en-US" sz="1100" dirty="0" smtClean="0"/>
              <a:t/>
            </a:r>
            <a:br>
              <a:rPr lang="en-US" sz="1100" dirty="0" smtClean="0"/>
            </a:br>
            <a:r>
              <a:rPr lang="en-US" sz="1100" dirty="0"/>
              <a:t>for name, lat, </a:t>
            </a:r>
            <a:r>
              <a:rPr lang="en-US" sz="1100" dirty="0" err="1"/>
              <a:t>lng</a:t>
            </a:r>
            <a:r>
              <a:rPr lang="en-US" sz="1100" dirty="0"/>
              <a:t> in zip(names, latitudes, longitudes):</a:t>
            </a:r>
            <a:r>
              <a:rPr lang="en-US" sz="1100" dirty="0" smtClean="0"/>
              <a:t/>
            </a:r>
            <a:br>
              <a:rPr lang="en-US" sz="1100" dirty="0" smtClean="0"/>
            </a:br>
            <a:r>
              <a:rPr lang="en-US" sz="1100" dirty="0"/>
              <a:t>print(name)</a:t>
            </a:r>
            <a:r>
              <a:rPr lang="en-US" sz="1100" dirty="0" smtClean="0"/>
              <a:t/>
            </a:r>
            <a:br>
              <a:rPr lang="en-US" sz="1100" dirty="0" smtClean="0"/>
            </a:br>
            <a:r>
              <a:rPr lang="en-US" sz="1100" dirty="0" smtClean="0"/>
              <a:t/>
            </a:r>
            <a:br>
              <a:rPr lang="en-US" sz="1100" dirty="0" smtClean="0"/>
            </a:br>
            <a:r>
              <a:rPr lang="en-US" sz="1100" dirty="0"/>
              <a:t># create the API request URL</a:t>
            </a:r>
            <a:r>
              <a:rPr lang="en-US" sz="1100" dirty="0" smtClean="0"/>
              <a:t/>
            </a:r>
            <a:br>
              <a:rPr lang="en-US" sz="1100" dirty="0" smtClean="0"/>
            </a:br>
            <a:r>
              <a:rPr lang="en-US" sz="1100" dirty="0" err="1"/>
              <a:t>url</a:t>
            </a:r>
            <a:r>
              <a:rPr lang="en-US" sz="1100" dirty="0"/>
              <a:t> = 'https:/</a:t>
            </a:r>
            <a:r>
              <a:rPr lang="en-US" sz="1100" u="sng" dirty="0">
                <a:hlinkClick r:id="rId2"/>
              </a:rPr>
              <a:t>/api.foursquare.com/v2/venues/explore</a:t>
            </a:r>
            <a:r>
              <a:rPr lang="en-US" sz="1100" dirty="0"/>
              <a:t>?&amp;client_id={}&amp;client_secret={}&amp;v={}&amp;ll={},{}&amp;radius={}&amp;limit={}'.format(</a:t>
            </a:r>
            <a:r>
              <a:rPr lang="en-US" sz="1100" dirty="0" smtClean="0"/>
              <a:t/>
            </a:r>
            <a:br>
              <a:rPr lang="en-US" sz="1100" dirty="0" smtClean="0"/>
            </a:br>
            <a:r>
              <a:rPr lang="en-US" sz="1100" dirty="0"/>
              <a:t>CLIENT_ID, </a:t>
            </a:r>
            <a:r>
              <a:rPr lang="en-US" sz="1100" dirty="0" smtClean="0"/>
              <a:t/>
            </a:r>
            <a:br>
              <a:rPr lang="en-US" sz="1100" dirty="0" smtClean="0"/>
            </a:br>
            <a:r>
              <a:rPr lang="en-US" sz="1100" dirty="0"/>
              <a:t>CLIENT_SECRET, </a:t>
            </a:r>
            <a:r>
              <a:rPr lang="en-US" sz="1100" dirty="0" smtClean="0"/>
              <a:t/>
            </a:r>
            <a:br>
              <a:rPr lang="en-US" sz="1100" dirty="0" smtClean="0"/>
            </a:br>
            <a:r>
              <a:rPr lang="en-US" sz="1100" dirty="0"/>
              <a:t>VERSION, </a:t>
            </a:r>
            <a:r>
              <a:rPr lang="en-US" sz="1100" dirty="0" smtClean="0"/>
              <a:t/>
            </a:r>
            <a:br>
              <a:rPr lang="en-US" sz="1100" dirty="0" smtClean="0"/>
            </a:br>
            <a:r>
              <a:rPr lang="en-US" sz="1100" dirty="0"/>
              <a:t>lat, </a:t>
            </a:r>
            <a:r>
              <a:rPr lang="en-US" sz="1100" dirty="0" smtClean="0"/>
              <a:t/>
            </a:r>
            <a:br>
              <a:rPr lang="en-US" sz="1100" dirty="0" smtClean="0"/>
            </a:br>
            <a:r>
              <a:rPr lang="en-US" sz="1100" dirty="0" err="1"/>
              <a:t>lng</a:t>
            </a:r>
            <a:r>
              <a:rPr lang="en-US" sz="1100" dirty="0"/>
              <a:t>, </a:t>
            </a:r>
            <a:r>
              <a:rPr lang="en-US" sz="1100" dirty="0" smtClean="0"/>
              <a:t/>
            </a:r>
            <a:br>
              <a:rPr lang="en-US" sz="1100" dirty="0" smtClean="0"/>
            </a:br>
            <a:r>
              <a:rPr lang="en-US" sz="1100" dirty="0"/>
              <a:t>radius,</a:t>
            </a:r>
            <a:r>
              <a:rPr lang="en-US" sz="1100" dirty="0" smtClean="0"/>
              <a:t/>
            </a:r>
            <a:br>
              <a:rPr lang="en-US" sz="1100" dirty="0" smtClean="0"/>
            </a:br>
            <a:r>
              <a:rPr lang="en-US" sz="1100" dirty="0"/>
              <a:t>LIMIT</a:t>
            </a:r>
            <a:r>
              <a:rPr lang="en-US" sz="1100" dirty="0" smtClean="0"/>
              <a:t/>
            </a:r>
            <a:br>
              <a:rPr lang="en-US" sz="1100" dirty="0" smtClean="0"/>
            </a:br>
            <a:r>
              <a:rPr lang="en-US" sz="1100" dirty="0"/>
              <a:t>)</a:t>
            </a:r>
            <a:r>
              <a:rPr lang="en-US" sz="1100" dirty="0" smtClean="0"/>
              <a:t/>
            </a:r>
            <a:br>
              <a:rPr lang="en-US" sz="1100" dirty="0" smtClean="0"/>
            </a:br>
            <a:r>
              <a:rPr lang="en-US" sz="1100" dirty="0" smtClean="0"/>
              <a:t/>
            </a:r>
            <a:br>
              <a:rPr lang="en-US" sz="1100" dirty="0" smtClean="0"/>
            </a:br>
            <a:r>
              <a:rPr lang="en-US" sz="1100" dirty="0"/>
              <a:t># make the GET request</a:t>
            </a:r>
            <a:r>
              <a:rPr lang="en-US" sz="1100" dirty="0" smtClean="0"/>
              <a:t/>
            </a:r>
            <a:br>
              <a:rPr lang="en-US" sz="1100" dirty="0" smtClean="0"/>
            </a:br>
            <a:r>
              <a:rPr lang="en-US" sz="1100" dirty="0"/>
              <a:t>results = </a:t>
            </a:r>
            <a:r>
              <a:rPr lang="en-US" sz="1100" dirty="0" err="1"/>
              <a:t>requests.get</a:t>
            </a:r>
            <a:r>
              <a:rPr lang="en-US" sz="1100" dirty="0"/>
              <a:t>(</a:t>
            </a:r>
            <a:r>
              <a:rPr lang="en-US" sz="1100" dirty="0" err="1"/>
              <a:t>url</a:t>
            </a:r>
            <a:r>
              <a:rPr lang="en-US" sz="1100" dirty="0"/>
              <a:t>).</a:t>
            </a:r>
            <a:r>
              <a:rPr lang="en-US" sz="1100" dirty="0" err="1"/>
              <a:t>json</a:t>
            </a:r>
            <a:r>
              <a:rPr lang="en-US" sz="1100" dirty="0"/>
              <a:t>()["response"]['groups'][0]['items']</a:t>
            </a:r>
            <a:r>
              <a:rPr lang="en-US" sz="1100" dirty="0" smtClean="0"/>
              <a:t/>
            </a:r>
            <a:br>
              <a:rPr lang="en-US" sz="1100" dirty="0" smtClean="0"/>
            </a:br>
            <a:r>
              <a:rPr lang="en-US" sz="1100" dirty="0" smtClean="0"/>
              <a:t/>
            </a:r>
            <a:br>
              <a:rPr lang="en-US" sz="1100" dirty="0" smtClean="0"/>
            </a:br>
            <a:r>
              <a:rPr lang="en-US" sz="1100" dirty="0"/>
              <a:t># return only relevant information for each nearby venue</a:t>
            </a:r>
            <a:r>
              <a:rPr lang="en-US" sz="1100" dirty="0" smtClean="0"/>
              <a:t/>
            </a:r>
            <a:br>
              <a:rPr lang="en-US" sz="1100" dirty="0" smtClean="0"/>
            </a:br>
            <a:r>
              <a:rPr lang="en-US" sz="1100" dirty="0" err="1"/>
              <a:t>venues_list.append</a:t>
            </a:r>
            <a:r>
              <a:rPr lang="en-US" sz="1100" dirty="0"/>
              <a:t>([(</a:t>
            </a:r>
            <a:r>
              <a:rPr lang="en-US" sz="1100" dirty="0" smtClean="0"/>
              <a:t/>
            </a:r>
            <a:br>
              <a:rPr lang="en-US" sz="1100" dirty="0" smtClean="0"/>
            </a:br>
            <a:r>
              <a:rPr lang="en-US" sz="1100" dirty="0"/>
              <a:t>name, </a:t>
            </a:r>
            <a:r>
              <a:rPr lang="en-US" sz="1100" dirty="0" smtClean="0"/>
              <a:t/>
            </a:r>
            <a:br>
              <a:rPr lang="en-US" sz="1100" dirty="0" smtClean="0"/>
            </a:br>
            <a:r>
              <a:rPr lang="en-US" sz="1100" dirty="0"/>
              <a:t>lat, </a:t>
            </a:r>
            <a:r>
              <a:rPr lang="en-US" sz="1100" dirty="0" smtClean="0"/>
              <a:t/>
            </a:r>
            <a:br>
              <a:rPr lang="en-US" sz="1100" dirty="0" smtClean="0"/>
            </a:br>
            <a:r>
              <a:rPr lang="en-US" sz="1100" dirty="0" err="1"/>
              <a:t>lng</a:t>
            </a:r>
            <a:r>
              <a:rPr lang="en-US" sz="1100" dirty="0"/>
              <a:t>, </a:t>
            </a:r>
            <a:r>
              <a:rPr lang="en-US" sz="1100" dirty="0" smtClean="0"/>
              <a:t/>
            </a:r>
            <a:br>
              <a:rPr lang="en-US" sz="1100" dirty="0" smtClean="0"/>
            </a:br>
            <a:r>
              <a:rPr lang="en-US" sz="1100" dirty="0"/>
              <a:t>v['venue']['name'], </a:t>
            </a:r>
            <a:r>
              <a:rPr lang="en-US" sz="1100" dirty="0" smtClean="0"/>
              <a:t/>
            </a:r>
            <a:br>
              <a:rPr lang="en-US" sz="1100" dirty="0" smtClean="0"/>
            </a:br>
            <a:r>
              <a:rPr lang="en-US" sz="1100" dirty="0"/>
              <a:t>v['venue']['categories'][0]['name']) for v in results])</a:t>
            </a:r>
            <a:r>
              <a:rPr lang="en-US" sz="1100" dirty="0" smtClean="0"/>
              <a:t/>
            </a:r>
            <a:br>
              <a:rPr lang="en-US" sz="1100" dirty="0" smtClean="0"/>
            </a:br>
            <a:r>
              <a:rPr lang="en-US" sz="1100" dirty="0" smtClean="0"/>
              <a:t/>
            </a:r>
            <a:br>
              <a:rPr lang="en-US" sz="1100" dirty="0" smtClean="0"/>
            </a:br>
            <a:r>
              <a:rPr lang="en-US" sz="1100" dirty="0" err="1"/>
              <a:t>nearby_venues</a:t>
            </a:r>
            <a:r>
              <a:rPr lang="en-US" sz="1100" dirty="0"/>
              <a:t> = </a:t>
            </a:r>
            <a:r>
              <a:rPr lang="en-US" sz="1100" dirty="0" err="1"/>
              <a:t>pd.DataFrame</a:t>
            </a:r>
            <a:r>
              <a:rPr lang="en-US" sz="1100" dirty="0"/>
              <a:t>([item for </a:t>
            </a:r>
            <a:r>
              <a:rPr lang="en-US" sz="1100" dirty="0" err="1"/>
              <a:t>venue_list</a:t>
            </a:r>
            <a:r>
              <a:rPr lang="en-US" sz="1100" dirty="0"/>
              <a:t> in </a:t>
            </a:r>
            <a:r>
              <a:rPr lang="en-US" sz="1100" dirty="0" err="1"/>
              <a:t>venues_list</a:t>
            </a:r>
            <a:r>
              <a:rPr lang="en-US" sz="1100" dirty="0"/>
              <a:t> for item in </a:t>
            </a:r>
            <a:r>
              <a:rPr lang="en-US" sz="1100" dirty="0" err="1"/>
              <a:t>venue_list</a:t>
            </a:r>
            <a:r>
              <a:rPr lang="en-US" sz="1100" dirty="0"/>
              <a:t>])</a:t>
            </a:r>
            <a:r>
              <a:rPr lang="en-US" sz="1100" dirty="0" smtClean="0"/>
              <a:t/>
            </a:r>
            <a:br>
              <a:rPr lang="en-US" sz="1100" dirty="0" smtClean="0"/>
            </a:br>
            <a:r>
              <a:rPr lang="en-US" sz="1100" dirty="0" err="1"/>
              <a:t>nearby_venues.columns</a:t>
            </a:r>
            <a:r>
              <a:rPr lang="en-US" sz="1100" dirty="0"/>
              <a:t> = ['</a:t>
            </a:r>
            <a:r>
              <a:rPr lang="en-US" sz="1100" dirty="0" err="1"/>
              <a:t>Neighbourhood</a:t>
            </a:r>
            <a:r>
              <a:rPr lang="en-US" sz="1100" dirty="0"/>
              <a:t>', </a:t>
            </a:r>
            <a:r>
              <a:rPr lang="en-US" sz="1100" dirty="0" smtClean="0"/>
              <a:t/>
            </a:r>
            <a:br>
              <a:rPr lang="en-US" sz="1100" dirty="0" smtClean="0"/>
            </a:br>
            <a:r>
              <a:rPr lang="en-US" sz="1100" dirty="0"/>
              <a:t>'</a:t>
            </a:r>
            <a:r>
              <a:rPr lang="en-US" sz="1100" dirty="0" err="1"/>
              <a:t>Neighbourhood</a:t>
            </a:r>
            <a:r>
              <a:rPr lang="en-US" sz="1100" dirty="0"/>
              <a:t> Latitude', </a:t>
            </a:r>
            <a:r>
              <a:rPr lang="en-US" sz="1100" dirty="0" smtClean="0"/>
              <a:t/>
            </a:r>
            <a:br>
              <a:rPr lang="en-US" sz="1100" dirty="0" smtClean="0"/>
            </a:br>
            <a:r>
              <a:rPr lang="en-US" sz="1100" dirty="0"/>
              <a:t>'</a:t>
            </a:r>
            <a:r>
              <a:rPr lang="en-US" sz="1100" dirty="0" err="1"/>
              <a:t>Neighbourhood</a:t>
            </a:r>
            <a:r>
              <a:rPr lang="en-US" sz="1100" dirty="0"/>
              <a:t> Longitude', </a:t>
            </a:r>
            <a:r>
              <a:rPr lang="en-US" sz="1100" dirty="0" smtClean="0"/>
              <a:t/>
            </a:r>
            <a:br>
              <a:rPr lang="en-US" sz="1100" dirty="0" smtClean="0"/>
            </a:br>
            <a:r>
              <a:rPr lang="en-US" sz="1100" dirty="0"/>
              <a:t>'Venue', </a:t>
            </a:r>
            <a:r>
              <a:rPr lang="en-US" sz="1100" dirty="0" smtClean="0"/>
              <a:t/>
            </a:r>
            <a:br>
              <a:rPr lang="en-US" sz="1100" dirty="0" smtClean="0"/>
            </a:br>
            <a:r>
              <a:rPr lang="en-US" sz="1100" dirty="0"/>
              <a:t>'Venue Category']</a:t>
            </a:r>
            <a:r>
              <a:rPr lang="en-US" sz="1100" dirty="0" smtClean="0"/>
              <a:t/>
            </a:r>
            <a:br>
              <a:rPr lang="en-US" sz="1100" dirty="0" smtClean="0"/>
            </a:br>
            <a:r>
              <a:rPr lang="en-US" sz="1100" dirty="0" smtClean="0"/>
              <a:t/>
            </a:r>
            <a:br>
              <a:rPr lang="en-US" sz="1100" dirty="0" smtClean="0"/>
            </a:br>
            <a:r>
              <a:rPr lang="en-US" sz="1100" dirty="0"/>
              <a:t>return(</a:t>
            </a:r>
            <a:r>
              <a:rPr lang="en-US" sz="1100" dirty="0" err="1"/>
              <a:t>nearby_venues</a:t>
            </a:r>
            <a:r>
              <a:rPr lang="en-US" sz="1100"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8.jpeg"/>
          <p:cNvPicPr>
            <a:picLocks noGrp="1" noChangeAspect="1"/>
          </p:cNvPicPr>
          <p:nvPr>
            <p:ph idx="1"/>
          </p:nvPr>
        </p:nvPicPr>
        <p:blipFill>
          <a:blip r:embed="rId2"/>
          <a:stretch>
            <a:fillRect/>
          </a:stretch>
        </p:blipFill>
        <p:spPr>
          <a:xfrm>
            <a:off x="228600" y="2286000"/>
            <a:ext cx="8915400" cy="3048000"/>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US" dirty="0"/>
              <a:t>One Hot Encoding</a:t>
            </a:r>
          </a:p>
          <a:p>
            <a:r>
              <a:rPr lang="en-US" dirty="0"/>
              <a:t>Since we are trying to find out what are the different kinds of venue categories present in each </a:t>
            </a:r>
            <a:r>
              <a:rPr lang="en-US" dirty="0" err="1"/>
              <a:t>neighbourhood</a:t>
            </a:r>
            <a:r>
              <a:rPr lang="en-US" dirty="0"/>
              <a:t> and then calculate the top 10 common venues to base our similarity on, we use the One Hot Encoding to work with our categorical data type of the venue categories. This helps to convert the categorical data into numeric data.</a:t>
            </a:r>
          </a:p>
          <a:p>
            <a:r>
              <a:rPr lang="en-US" dirty="0"/>
              <a:t>We won’t be using label encoding in this situation since label encoding might cause our machine learning model to have a bias or a sort of ranking which we are trying to avoid by using One Hot Encoding.</a:t>
            </a:r>
          </a:p>
          <a:p>
            <a:r>
              <a:rPr lang="en-US" dirty="0"/>
              <a:t>We perform one-hot encoding and then calculate the mean of the grouped venue categories for each of the </a:t>
            </a:r>
            <a:r>
              <a:rPr lang="en-US" dirty="0" err="1"/>
              <a:t>neighbourhoods</a:t>
            </a:r>
            <a:r>
              <a:rPr lang="en-US" dirty="0"/>
              <a:t>.</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style>
          <a:lnRef idx="1">
            <a:schemeClr val="dk1"/>
          </a:lnRef>
          <a:fillRef idx="2">
            <a:schemeClr val="dk1"/>
          </a:fillRef>
          <a:effectRef idx="1">
            <a:schemeClr val="dk1"/>
          </a:effectRef>
          <a:fontRef idx="minor">
            <a:schemeClr val="dk1"/>
          </a:fontRef>
        </p:style>
        <p:txBody>
          <a:bodyPr>
            <a:normAutofit fontScale="70000" lnSpcReduction="20000"/>
          </a:bodyPr>
          <a:lstStyle/>
          <a:p>
            <a:r>
              <a:rPr lang="en-US" dirty="0"/>
              <a:t># One hot encoding</a:t>
            </a:r>
            <a:r>
              <a:rPr lang="en-US" dirty="0" smtClean="0"/>
              <a:t/>
            </a:r>
            <a:br>
              <a:rPr lang="en-US" dirty="0" smtClean="0"/>
            </a:br>
            <a:r>
              <a:rPr lang="en-US" dirty="0" err="1"/>
              <a:t>London_venue_cat</a:t>
            </a:r>
            <a:r>
              <a:rPr lang="en-US" dirty="0"/>
              <a:t> = </a:t>
            </a:r>
            <a:r>
              <a:rPr lang="en-US" dirty="0" err="1"/>
              <a:t>pd.get_dummies</a:t>
            </a:r>
            <a:r>
              <a:rPr lang="en-US" dirty="0"/>
              <a:t>(</a:t>
            </a:r>
            <a:r>
              <a:rPr lang="en-US" dirty="0" err="1"/>
              <a:t>venues_in_London</a:t>
            </a:r>
            <a:r>
              <a:rPr lang="en-US" dirty="0"/>
              <a:t>[['Venue Category']], prefix="", </a:t>
            </a:r>
            <a:r>
              <a:rPr lang="en-US" dirty="0" err="1"/>
              <a:t>prefix_sep</a:t>
            </a:r>
            <a:r>
              <a:rPr lang="en-US" dirty="0"/>
              <a:t>="")</a:t>
            </a:r>
            <a:r>
              <a:rPr lang="en-US" dirty="0" smtClean="0"/>
              <a:t/>
            </a:r>
            <a:br>
              <a:rPr lang="en-US" dirty="0" smtClean="0"/>
            </a:br>
            <a:r>
              <a:rPr lang="en-US" dirty="0" smtClean="0"/>
              <a:t/>
            </a:r>
            <a:br>
              <a:rPr lang="en-US" dirty="0" smtClean="0"/>
            </a:br>
            <a:r>
              <a:rPr lang="en-US" dirty="0"/>
              <a:t># Adding </a:t>
            </a:r>
            <a:r>
              <a:rPr lang="en-US" dirty="0" err="1"/>
              <a:t>neighbourhood</a:t>
            </a:r>
            <a:r>
              <a:rPr lang="en-US" dirty="0"/>
              <a:t> to the mix</a:t>
            </a:r>
            <a:r>
              <a:rPr lang="en-US" dirty="0" smtClean="0"/>
              <a:t/>
            </a:r>
            <a:br>
              <a:rPr lang="en-US" dirty="0" smtClean="0"/>
            </a:br>
            <a:r>
              <a:rPr lang="en-US" dirty="0" err="1"/>
              <a:t>London_venue_cat</a:t>
            </a:r>
            <a:r>
              <a:rPr lang="en-US" dirty="0"/>
              <a:t>['</a:t>
            </a:r>
            <a:r>
              <a:rPr lang="en-US" dirty="0" err="1"/>
              <a:t>Neighbourhood</a:t>
            </a:r>
            <a:r>
              <a:rPr lang="en-US" dirty="0"/>
              <a:t>'] = </a:t>
            </a:r>
            <a:r>
              <a:rPr lang="en-US" dirty="0" err="1"/>
              <a:t>venues_in_London</a:t>
            </a:r>
            <a:r>
              <a:rPr lang="en-US" dirty="0"/>
              <a:t>['</a:t>
            </a:r>
            <a:r>
              <a:rPr lang="en-US" dirty="0" err="1"/>
              <a:t>Neighbourhood</a:t>
            </a:r>
            <a:r>
              <a:rPr lang="en-US" dirty="0"/>
              <a:t>'] </a:t>
            </a:r>
            <a:r>
              <a:rPr lang="en-US" dirty="0" smtClean="0"/>
              <a:t/>
            </a:r>
            <a:br>
              <a:rPr lang="en-US" dirty="0" smtClean="0"/>
            </a:br>
            <a:r>
              <a:rPr lang="en-US" dirty="0" smtClean="0"/>
              <a:t/>
            </a:r>
            <a:br>
              <a:rPr lang="en-US" dirty="0" smtClean="0"/>
            </a:br>
            <a:r>
              <a:rPr lang="en-US" dirty="0"/>
              <a:t># moving neighborhood column to the first column</a:t>
            </a:r>
            <a:r>
              <a:rPr lang="en-US" dirty="0" smtClean="0"/>
              <a:t/>
            </a:r>
            <a:br>
              <a:rPr lang="en-US" dirty="0" smtClean="0"/>
            </a:br>
            <a:r>
              <a:rPr lang="en-US" dirty="0" err="1"/>
              <a:t>fixed_columns</a:t>
            </a:r>
            <a:r>
              <a:rPr lang="en-US" dirty="0"/>
              <a:t> = [</a:t>
            </a:r>
            <a:r>
              <a:rPr lang="en-US" dirty="0" err="1"/>
              <a:t>London_venue_cat.columns</a:t>
            </a:r>
            <a:r>
              <a:rPr lang="en-US" dirty="0"/>
              <a:t>[-1]] + list(</a:t>
            </a:r>
            <a:r>
              <a:rPr lang="en-US" dirty="0" err="1"/>
              <a:t>London_venue_cat.columns</a:t>
            </a:r>
            <a:r>
              <a:rPr lang="en-US" dirty="0"/>
              <a:t>[:-1])</a:t>
            </a:r>
            <a:r>
              <a:rPr lang="en-US" dirty="0" smtClean="0"/>
              <a:t/>
            </a:r>
            <a:br>
              <a:rPr lang="en-US" dirty="0" smtClean="0"/>
            </a:br>
            <a:r>
              <a:rPr lang="en-US" dirty="0" err="1"/>
              <a:t>London_venue_cat</a:t>
            </a:r>
            <a:r>
              <a:rPr lang="en-US" dirty="0"/>
              <a:t> = </a:t>
            </a:r>
            <a:r>
              <a:rPr lang="en-US" dirty="0" err="1"/>
              <a:t>London_venue_cat</a:t>
            </a:r>
            <a:r>
              <a:rPr lang="en-US" dirty="0"/>
              <a:t>[</a:t>
            </a:r>
            <a:r>
              <a:rPr lang="en-US" dirty="0" err="1"/>
              <a:t>fixed_columns</a:t>
            </a:r>
            <a:r>
              <a:rPr lang="en-US" dirty="0"/>
              <a:t>]</a:t>
            </a:r>
            <a:r>
              <a:rPr lang="en-US" dirty="0" smtClean="0"/>
              <a:t/>
            </a:r>
            <a:br>
              <a:rPr lang="en-US" dirty="0" smtClean="0"/>
            </a:br>
            <a:r>
              <a:rPr lang="en-US" dirty="0" smtClean="0"/>
              <a:t/>
            </a:r>
            <a:br>
              <a:rPr lang="en-US" dirty="0" smtClean="0"/>
            </a:br>
            <a:r>
              <a:rPr lang="en-US" dirty="0"/>
              <a:t># Grouping and calculating the mean</a:t>
            </a:r>
            <a:r>
              <a:rPr lang="en-US" dirty="0" smtClean="0"/>
              <a:t/>
            </a:r>
            <a:br>
              <a:rPr lang="en-US" dirty="0" smtClean="0"/>
            </a:br>
            <a:r>
              <a:rPr lang="en-US" dirty="0" err="1"/>
              <a:t>London_grouped</a:t>
            </a:r>
            <a:r>
              <a:rPr lang="en-US" dirty="0"/>
              <a:t> = </a:t>
            </a:r>
            <a:r>
              <a:rPr lang="en-US" dirty="0" err="1"/>
              <a:t>London_venue_cat.groupby</a:t>
            </a:r>
            <a:r>
              <a:rPr lang="en-US" dirty="0"/>
              <a:t>('</a:t>
            </a:r>
            <a:r>
              <a:rPr lang="en-US" dirty="0" err="1"/>
              <a:t>Neighbourhood</a:t>
            </a:r>
            <a:r>
              <a:rPr lang="en-US" dirty="0"/>
              <a:t>').mean().</a:t>
            </a:r>
            <a:r>
              <a:rPr lang="en-US" dirty="0" err="1"/>
              <a:t>reset_index</a:t>
            </a:r>
            <a:r>
              <a:rPr lang="en-US"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9.jpeg"/>
          <p:cNvPicPr>
            <a:picLocks noGrp="1" noChangeAspect="1"/>
          </p:cNvPicPr>
          <p:nvPr>
            <p:ph idx="1"/>
          </p:nvPr>
        </p:nvPicPr>
        <p:blipFill>
          <a:blip r:embed="rId2"/>
          <a:stretch>
            <a:fillRect/>
          </a:stretch>
        </p:blipFill>
        <p:spPr>
          <a:xfrm>
            <a:off x="255883" y="1676400"/>
            <a:ext cx="8354717" cy="358140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style>
          <a:lnRef idx="1">
            <a:schemeClr val="dk1"/>
          </a:lnRef>
          <a:fillRef idx="2">
            <a:schemeClr val="dk1"/>
          </a:fillRef>
          <a:effectRef idx="1">
            <a:schemeClr val="dk1"/>
          </a:effectRef>
          <a:fontRef idx="minor">
            <a:schemeClr val="dk1"/>
          </a:fontRef>
        </p:style>
        <p:txBody>
          <a:bodyPr>
            <a:normAutofit fontScale="85000" lnSpcReduction="20000"/>
          </a:bodyPr>
          <a:lstStyle/>
          <a:p>
            <a:r>
              <a:rPr lang="en-US" dirty="0"/>
              <a:t>Top Venues in the Neighborhoods</a:t>
            </a:r>
          </a:p>
          <a:p>
            <a:r>
              <a:rPr lang="en-US" dirty="0"/>
              <a:t>In our next step, We need to sort, rank and label the top venue categories in our </a:t>
            </a:r>
            <a:r>
              <a:rPr lang="en-US" dirty="0" err="1"/>
              <a:t>neighbourhood</a:t>
            </a:r>
            <a:r>
              <a:rPr lang="en-US" dirty="0"/>
              <a:t>.</a:t>
            </a:r>
          </a:p>
          <a:p>
            <a:r>
              <a:rPr lang="en-US" dirty="0"/>
              <a:t>Let’s define a function to get the top venue categories in the </a:t>
            </a:r>
            <a:r>
              <a:rPr lang="en-US" dirty="0" err="1"/>
              <a:t>neighbourhood</a:t>
            </a:r>
            <a:endParaRPr lang="en-US" dirty="0"/>
          </a:p>
          <a:p>
            <a:r>
              <a:rPr lang="en-US" dirty="0"/>
              <a:t>def </a:t>
            </a:r>
            <a:r>
              <a:rPr lang="en-US" dirty="0" err="1"/>
              <a:t>return_most_common_venues</a:t>
            </a:r>
            <a:r>
              <a:rPr lang="en-US" dirty="0"/>
              <a:t>(row, </a:t>
            </a:r>
            <a:r>
              <a:rPr lang="en-US" dirty="0" err="1"/>
              <a:t>num_top_venues</a:t>
            </a:r>
            <a:r>
              <a:rPr lang="en-US" dirty="0"/>
              <a:t>):</a:t>
            </a:r>
            <a:br>
              <a:rPr lang="en-US" dirty="0"/>
            </a:br>
            <a:r>
              <a:rPr lang="en-US" dirty="0" err="1"/>
              <a:t>row_categories</a:t>
            </a:r>
            <a:r>
              <a:rPr lang="en-US" dirty="0"/>
              <a:t> = </a:t>
            </a:r>
            <a:r>
              <a:rPr lang="en-US" dirty="0" err="1"/>
              <a:t>row.iloc</a:t>
            </a:r>
            <a:r>
              <a:rPr lang="en-US" dirty="0"/>
              <a:t>[1:]</a:t>
            </a:r>
            <a:br>
              <a:rPr lang="en-US" dirty="0"/>
            </a:br>
            <a:r>
              <a:rPr lang="en-US" dirty="0" err="1"/>
              <a:t>row_categories_sorted</a:t>
            </a:r>
            <a:r>
              <a:rPr lang="en-US" dirty="0"/>
              <a:t> = </a:t>
            </a:r>
            <a:r>
              <a:rPr lang="en-US" dirty="0" err="1"/>
              <a:t>row_categories.sort_values</a:t>
            </a:r>
            <a:r>
              <a:rPr lang="en-US" dirty="0"/>
              <a:t>(ascending=False)</a:t>
            </a:r>
            <a:br>
              <a:rPr lang="en-US" dirty="0"/>
            </a:br>
            <a:r>
              <a:rPr lang="en-US" dirty="0"/>
              <a:t/>
            </a:r>
            <a:br>
              <a:rPr lang="en-US" dirty="0"/>
            </a:br>
            <a:r>
              <a:rPr lang="en-US" dirty="0"/>
              <a:t>return </a:t>
            </a:r>
            <a:r>
              <a:rPr lang="en-US" dirty="0" err="1"/>
              <a:t>row_categories_sorted.index.values</a:t>
            </a:r>
            <a:r>
              <a:rPr lang="en-US" dirty="0"/>
              <a:t>[0:num_top_venues]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style>
          <a:lnRef idx="1">
            <a:schemeClr val="dk1"/>
          </a:lnRef>
          <a:fillRef idx="2">
            <a:schemeClr val="dk1"/>
          </a:fillRef>
          <a:effectRef idx="1">
            <a:schemeClr val="dk1"/>
          </a:effectRef>
          <a:fontRef idx="minor">
            <a:schemeClr val="dk1"/>
          </a:fontRef>
        </p:style>
        <p:txBody>
          <a:bodyPr>
            <a:normAutofit fontScale="77500" lnSpcReduction="20000"/>
          </a:bodyPr>
          <a:lstStyle/>
          <a:p>
            <a:r>
              <a:rPr lang="en-US" dirty="0"/>
              <a:t>There are many categories, we will consider the top 10 categories to avoid data skew.</a:t>
            </a:r>
          </a:p>
          <a:p>
            <a:r>
              <a:rPr lang="en-US" dirty="0"/>
              <a:t>Defining a function to label them accurately</a:t>
            </a:r>
          </a:p>
          <a:p>
            <a:r>
              <a:rPr lang="en-US" dirty="0" err="1"/>
              <a:t>num_top_venues</a:t>
            </a:r>
            <a:r>
              <a:rPr lang="en-US" dirty="0"/>
              <a:t> = 10</a:t>
            </a:r>
            <a:br>
              <a:rPr lang="en-US" dirty="0"/>
            </a:br>
            <a:r>
              <a:rPr lang="en-US" dirty="0"/>
              <a:t/>
            </a:r>
            <a:br>
              <a:rPr lang="en-US" dirty="0"/>
            </a:br>
            <a:r>
              <a:rPr lang="en-US" dirty="0"/>
              <a:t>indicators = ['</a:t>
            </a:r>
            <a:r>
              <a:rPr lang="en-US" dirty="0" err="1"/>
              <a:t>st</a:t>
            </a:r>
            <a:r>
              <a:rPr lang="en-US" dirty="0"/>
              <a:t>', '</a:t>
            </a:r>
            <a:r>
              <a:rPr lang="en-US" dirty="0" err="1"/>
              <a:t>nd</a:t>
            </a:r>
            <a:r>
              <a:rPr lang="en-US" dirty="0"/>
              <a:t>', 'rd']</a:t>
            </a:r>
            <a:br>
              <a:rPr lang="en-US" dirty="0"/>
            </a:br>
            <a:r>
              <a:rPr lang="en-US" dirty="0"/>
              <a:t/>
            </a:r>
            <a:br>
              <a:rPr lang="en-US" dirty="0"/>
            </a:br>
            <a:r>
              <a:rPr lang="en-US" dirty="0"/>
              <a:t># create columns according to number of top venues</a:t>
            </a:r>
            <a:br>
              <a:rPr lang="en-US" dirty="0"/>
            </a:br>
            <a:r>
              <a:rPr lang="en-US" dirty="0"/>
              <a:t>columns = ['</a:t>
            </a:r>
            <a:r>
              <a:rPr lang="en-US" dirty="0" err="1"/>
              <a:t>Neighbourhood</a:t>
            </a:r>
            <a:r>
              <a:rPr lang="en-US" dirty="0"/>
              <a:t>']</a:t>
            </a:r>
            <a:br>
              <a:rPr lang="en-US" dirty="0"/>
            </a:br>
            <a:r>
              <a:rPr lang="en-US" dirty="0"/>
              <a:t>for </a:t>
            </a:r>
            <a:r>
              <a:rPr lang="en-US" dirty="0" err="1"/>
              <a:t>ind</a:t>
            </a:r>
            <a:r>
              <a:rPr lang="en-US" dirty="0"/>
              <a:t> in </a:t>
            </a:r>
            <a:r>
              <a:rPr lang="en-US" dirty="0" err="1"/>
              <a:t>np.arange</a:t>
            </a:r>
            <a:r>
              <a:rPr lang="en-US" dirty="0"/>
              <a:t>(</a:t>
            </a:r>
            <a:r>
              <a:rPr lang="en-US" dirty="0" err="1"/>
              <a:t>num_top_venues</a:t>
            </a:r>
            <a:r>
              <a:rPr lang="en-US" dirty="0"/>
              <a:t>):</a:t>
            </a:r>
            <a:br>
              <a:rPr lang="en-US" dirty="0"/>
            </a:br>
            <a:r>
              <a:rPr lang="en-US" dirty="0"/>
              <a:t>try:</a:t>
            </a:r>
            <a:br>
              <a:rPr lang="en-US" dirty="0"/>
            </a:br>
            <a:r>
              <a:rPr lang="en-US" dirty="0" err="1"/>
              <a:t>columns.append</a:t>
            </a:r>
            <a:r>
              <a:rPr lang="en-US" dirty="0"/>
              <a:t>('{}{} Most Common </a:t>
            </a:r>
            <a:r>
              <a:rPr lang="en-US" dirty="0" err="1"/>
              <a:t>Venue'.format</a:t>
            </a:r>
            <a:r>
              <a:rPr lang="en-US" dirty="0"/>
              <a:t>(ind+1, indicators[</a:t>
            </a:r>
            <a:r>
              <a:rPr lang="en-US" dirty="0" err="1"/>
              <a:t>ind</a:t>
            </a:r>
            <a:r>
              <a:rPr lang="en-US" dirty="0"/>
              <a:t>]))</a:t>
            </a:r>
            <a:br>
              <a:rPr lang="en-US" dirty="0"/>
            </a:br>
            <a:r>
              <a:rPr lang="en-US" dirty="0"/>
              <a:t>except:</a:t>
            </a:r>
            <a:br>
              <a:rPr lang="en-US" dirty="0"/>
            </a:br>
            <a:r>
              <a:rPr lang="en-US" dirty="0" err="1"/>
              <a:t>columns.append</a:t>
            </a:r>
            <a:r>
              <a:rPr lang="en-US" dirty="0"/>
              <a:t>('{}</a:t>
            </a:r>
            <a:r>
              <a:rPr lang="en-US" dirty="0" err="1"/>
              <a:t>th</a:t>
            </a:r>
            <a:r>
              <a:rPr lang="en-US" dirty="0"/>
              <a:t> Most Common </a:t>
            </a:r>
            <a:r>
              <a:rPr lang="en-US" dirty="0" err="1"/>
              <a:t>Venue'.format</a:t>
            </a:r>
            <a:r>
              <a:rPr lang="en-US" dirty="0"/>
              <a:t>(ind+1))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Data Description</a:t>
            </a:r>
          </a:p>
          <a:p>
            <a:r>
              <a:rPr lang="en-US" dirty="0"/>
              <a:t>We require geographical location data for both London and Paris. Postal codes in each city serve as a starting point. Using Postal codes, we can find out the </a:t>
            </a:r>
            <a:r>
              <a:rPr lang="en-US" dirty="0" err="1"/>
              <a:t>neighbourhoods</a:t>
            </a:r>
            <a:r>
              <a:rPr lang="en-US" dirty="0"/>
              <a:t>, boroughs, venues and their most popular venue categories.</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style>
          <a:lnRef idx="1">
            <a:schemeClr val="dk1"/>
          </a:lnRef>
          <a:fillRef idx="2">
            <a:schemeClr val="dk1"/>
          </a:fillRef>
          <a:effectRef idx="1">
            <a:schemeClr val="dk1"/>
          </a:effectRef>
          <a:fontRef idx="minor">
            <a:schemeClr val="dk1"/>
          </a:fontRef>
        </p:style>
        <p:txBody>
          <a:bodyPr>
            <a:normAutofit fontScale="85000" lnSpcReduction="10000"/>
          </a:bodyPr>
          <a:lstStyle/>
          <a:p>
            <a:r>
              <a:rPr lang="en-US" dirty="0"/>
              <a:t>Getting the top venue categories in the </a:t>
            </a:r>
            <a:r>
              <a:rPr lang="en-US" dirty="0" err="1"/>
              <a:t>neighbourhoods</a:t>
            </a:r>
            <a:r>
              <a:rPr lang="en-US" dirty="0"/>
              <a:t> of London</a:t>
            </a:r>
          </a:p>
          <a:p>
            <a:r>
              <a:rPr lang="en-US" dirty="0"/>
              <a:t># create a new </a:t>
            </a:r>
            <a:r>
              <a:rPr lang="en-US" dirty="0" err="1"/>
              <a:t>dataframe</a:t>
            </a:r>
            <a:r>
              <a:rPr lang="en-US" dirty="0"/>
              <a:t> for London</a:t>
            </a:r>
            <a:br>
              <a:rPr lang="en-US" dirty="0"/>
            </a:br>
            <a:r>
              <a:rPr lang="en-US" dirty="0" err="1"/>
              <a:t>neighborhoods_venues_sorted_london</a:t>
            </a:r>
            <a:r>
              <a:rPr lang="en-US" dirty="0"/>
              <a:t> = </a:t>
            </a:r>
            <a:r>
              <a:rPr lang="en-US" dirty="0" err="1"/>
              <a:t>pd.DataFrame</a:t>
            </a:r>
            <a:r>
              <a:rPr lang="en-US" dirty="0"/>
              <a:t>(columns=columns)</a:t>
            </a:r>
            <a:br>
              <a:rPr lang="en-US" dirty="0"/>
            </a:br>
            <a:r>
              <a:rPr lang="en-US" dirty="0" err="1"/>
              <a:t>neighborhoods_venues_sorted_london</a:t>
            </a:r>
            <a:r>
              <a:rPr lang="en-US" dirty="0"/>
              <a:t>['</a:t>
            </a:r>
            <a:r>
              <a:rPr lang="en-US" dirty="0" err="1"/>
              <a:t>Neighbourhood</a:t>
            </a:r>
            <a:r>
              <a:rPr lang="en-US" dirty="0"/>
              <a:t>'] = </a:t>
            </a:r>
            <a:r>
              <a:rPr lang="en-US" dirty="0" err="1"/>
              <a:t>London_grouped</a:t>
            </a:r>
            <a:r>
              <a:rPr lang="en-US" dirty="0"/>
              <a:t>['</a:t>
            </a:r>
            <a:r>
              <a:rPr lang="en-US" dirty="0" err="1"/>
              <a:t>Neighbourhood</a:t>
            </a:r>
            <a:r>
              <a:rPr lang="en-US" dirty="0"/>
              <a:t>']</a:t>
            </a:r>
            <a:br>
              <a:rPr lang="en-US" dirty="0"/>
            </a:br>
            <a:r>
              <a:rPr lang="en-US" dirty="0"/>
              <a:t/>
            </a:r>
            <a:br>
              <a:rPr lang="en-US" dirty="0"/>
            </a:br>
            <a:r>
              <a:rPr lang="en-US" dirty="0"/>
              <a:t>for </a:t>
            </a:r>
            <a:r>
              <a:rPr lang="en-US" dirty="0" err="1"/>
              <a:t>ind</a:t>
            </a:r>
            <a:r>
              <a:rPr lang="en-US" dirty="0"/>
              <a:t> in </a:t>
            </a:r>
            <a:r>
              <a:rPr lang="en-US" dirty="0" err="1"/>
              <a:t>np.arange</a:t>
            </a:r>
            <a:r>
              <a:rPr lang="en-US" dirty="0"/>
              <a:t>(</a:t>
            </a:r>
            <a:r>
              <a:rPr lang="en-US" dirty="0" err="1"/>
              <a:t>London_grouped.shape</a:t>
            </a:r>
            <a:r>
              <a:rPr lang="en-US" dirty="0"/>
              <a:t>[0]):</a:t>
            </a:r>
            <a:br>
              <a:rPr lang="en-US" dirty="0"/>
            </a:br>
            <a:r>
              <a:rPr lang="en-US" dirty="0" err="1"/>
              <a:t>neighborhoods_venues_sorted_london.iloc</a:t>
            </a:r>
            <a:r>
              <a:rPr lang="en-US" dirty="0"/>
              <a:t>[</a:t>
            </a:r>
            <a:r>
              <a:rPr lang="en-US" dirty="0" err="1"/>
              <a:t>ind</a:t>
            </a:r>
            <a:r>
              <a:rPr lang="en-US" dirty="0"/>
              <a:t>, 1:] = </a:t>
            </a:r>
            <a:r>
              <a:rPr lang="en-US" dirty="0" err="1"/>
              <a:t>return_most_common_venues</a:t>
            </a:r>
            <a:r>
              <a:rPr lang="en-US" dirty="0"/>
              <a:t>(</a:t>
            </a:r>
            <a:r>
              <a:rPr lang="en-US" dirty="0" err="1"/>
              <a:t>London_grouped.iloc</a:t>
            </a:r>
            <a:r>
              <a:rPr lang="en-US" dirty="0"/>
              <a:t>[</a:t>
            </a:r>
            <a:r>
              <a:rPr lang="en-US" dirty="0" err="1"/>
              <a:t>ind</a:t>
            </a:r>
            <a:r>
              <a:rPr lang="en-US" dirty="0"/>
              <a:t>, :], </a:t>
            </a:r>
            <a:r>
              <a:rPr lang="en-US" dirty="0" err="1"/>
              <a:t>num_top_venues</a:t>
            </a:r>
            <a:r>
              <a:rPr lang="en-US" dirty="0"/>
              <a:t>)</a:t>
            </a:r>
            <a:br>
              <a:rPr lang="en-US" dirty="0"/>
            </a:br>
            <a:r>
              <a:rPr lang="en-US" dirty="0"/>
              <a:t/>
            </a:r>
            <a:br>
              <a:rPr lang="en-US" dirty="0"/>
            </a:br>
            <a:r>
              <a:rPr lang="en-US" dirty="0" err="1"/>
              <a:t>neighborhoods_venues_sorted_london.head</a:t>
            </a:r>
            <a:r>
              <a:rPr lang="en-US"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jpeg"/>
          <p:cNvPicPr>
            <a:picLocks noGrp="1" noChangeAspect="1"/>
          </p:cNvPicPr>
          <p:nvPr>
            <p:ph idx="1"/>
          </p:nvPr>
        </p:nvPicPr>
        <p:blipFill>
          <a:blip r:embed="rId2"/>
          <a:stretch>
            <a:fillRect/>
          </a:stretch>
        </p:blipFill>
        <p:spPr>
          <a:xfrm>
            <a:off x="304800" y="838200"/>
            <a:ext cx="8590943" cy="5105400"/>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Model Building — K Means</a:t>
            </a:r>
          </a:p>
          <a:p>
            <a:r>
              <a:rPr lang="en-US" dirty="0"/>
              <a:t>Moving on to the most exciting part — </a:t>
            </a:r>
            <a:r>
              <a:rPr lang="en-US" b="1" dirty="0"/>
              <a:t>Model Building!</a:t>
            </a:r>
            <a:r>
              <a:rPr lang="en-US" dirty="0"/>
              <a:t> We will be using K Means Clustering Machine learning algorithm to cluster similar </a:t>
            </a:r>
            <a:r>
              <a:rPr lang="en-US" dirty="0" err="1"/>
              <a:t>neighbourhoods</a:t>
            </a:r>
            <a:r>
              <a:rPr lang="en-US" dirty="0"/>
              <a:t> together. There are many different cluster sizes that we can select, we will be going with the number of clusters as 5 to keep it as optimized as possible.</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style>
          <a:lnRef idx="1">
            <a:schemeClr val="dk1"/>
          </a:lnRef>
          <a:fillRef idx="2">
            <a:schemeClr val="dk1"/>
          </a:fillRef>
          <a:effectRef idx="1">
            <a:schemeClr val="dk1"/>
          </a:effectRef>
          <a:fontRef idx="minor">
            <a:schemeClr val="dk1"/>
          </a:fontRef>
        </p:style>
        <p:txBody>
          <a:bodyPr>
            <a:normAutofit/>
          </a:bodyPr>
          <a:lstStyle/>
          <a:p>
            <a:r>
              <a:rPr lang="en-US" dirty="0"/>
              <a:t># set number of clusters</a:t>
            </a:r>
            <a:r>
              <a:rPr lang="en-US" dirty="0" smtClean="0"/>
              <a:t/>
            </a:r>
            <a:br>
              <a:rPr lang="en-US" dirty="0" smtClean="0"/>
            </a:br>
            <a:r>
              <a:rPr lang="en-US" dirty="0" err="1"/>
              <a:t>k_num_clusters</a:t>
            </a:r>
            <a:r>
              <a:rPr lang="en-US" dirty="0"/>
              <a:t> = 5</a:t>
            </a:r>
            <a:r>
              <a:rPr lang="en-US" dirty="0" smtClean="0"/>
              <a:t/>
            </a:r>
            <a:br>
              <a:rPr lang="en-US" dirty="0" smtClean="0"/>
            </a:br>
            <a:r>
              <a:rPr lang="en-US" dirty="0" smtClean="0"/>
              <a:t/>
            </a:r>
            <a:br>
              <a:rPr lang="en-US" dirty="0" smtClean="0"/>
            </a:br>
            <a:r>
              <a:rPr lang="en-US" dirty="0" err="1"/>
              <a:t>London_grouped_clustering</a:t>
            </a:r>
            <a:r>
              <a:rPr lang="en-US" dirty="0"/>
              <a:t> = </a:t>
            </a:r>
            <a:r>
              <a:rPr lang="en-US" dirty="0" err="1"/>
              <a:t>London_grouped.drop</a:t>
            </a:r>
            <a:r>
              <a:rPr lang="en-US" dirty="0"/>
              <a:t>('</a:t>
            </a:r>
            <a:r>
              <a:rPr lang="en-US" dirty="0" err="1"/>
              <a:t>Neighbourhood</a:t>
            </a:r>
            <a:r>
              <a:rPr lang="en-US" dirty="0"/>
              <a:t>', 1)</a:t>
            </a:r>
            <a:r>
              <a:rPr lang="en-US" dirty="0" smtClean="0"/>
              <a:t/>
            </a:r>
            <a:br>
              <a:rPr lang="en-US" dirty="0" smtClean="0"/>
            </a:br>
            <a:r>
              <a:rPr lang="en-US" dirty="0" smtClean="0"/>
              <a:t/>
            </a:r>
            <a:br>
              <a:rPr lang="en-US" dirty="0" smtClean="0"/>
            </a:br>
            <a:r>
              <a:rPr lang="en-US" dirty="0"/>
              <a:t># run k-means clustering</a:t>
            </a:r>
            <a:r>
              <a:rPr lang="en-US" dirty="0" smtClean="0"/>
              <a:t/>
            </a:r>
            <a:br>
              <a:rPr lang="en-US" dirty="0" smtClean="0"/>
            </a:br>
            <a:r>
              <a:rPr lang="en-US" dirty="0" err="1"/>
              <a:t>kmeans_london</a:t>
            </a:r>
            <a:r>
              <a:rPr lang="en-US" dirty="0"/>
              <a:t> = </a:t>
            </a:r>
            <a:r>
              <a:rPr lang="en-US" dirty="0" err="1"/>
              <a:t>KMeans</a:t>
            </a:r>
            <a:r>
              <a:rPr lang="en-US" dirty="0"/>
              <a:t>(</a:t>
            </a:r>
            <a:r>
              <a:rPr lang="en-US" dirty="0" err="1"/>
              <a:t>n_clusters</a:t>
            </a:r>
            <a:r>
              <a:rPr lang="en-US" dirty="0"/>
              <a:t>=</a:t>
            </a:r>
            <a:r>
              <a:rPr lang="en-US" dirty="0" err="1"/>
              <a:t>k_num_clusters</a:t>
            </a:r>
            <a:r>
              <a:rPr lang="en-US" dirty="0"/>
              <a:t>, </a:t>
            </a:r>
            <a:r>
              <a:rPr lang="en-US" dirty="0" err="1"/>
              <a:t>random_state</a:t>
            </a:r>
            <a:r>
              <a:rPr lang="en-US" dirty="0"/>
              <a:t>=0).fit(</a:t>
            </a:r>
            <a:r>
              <a:rPr lang="en-US" dirty="0" err="1"/>
              <a:t>London_grouped_clustering</a:t>
            </a:r>
            <a:r>
              <a:rPr lang="en-US"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style>
          <a:lnRef idx="1">
            <a:schemeClr val="dk1"/>
          </a:lnRef>
          <a:fillRef idx="2">
            <a:schemeClr val="dk1"/>
          </a:fillRef>
          <a:effectRef idx="1">
            <a:schemeClr val="dk1"/>
          </a:effectRef>
          <a:fontRef idx="minor">
            <a:schemeClr val="dk1"/>
          </a:fontRef>
        </p:style>
        <p:txBody>
          <a:bodyPr>
            <a:normAutofit fontScale="85000" lnSpcReduction="20000"/>
          </a:bodyPr>
          <a:lstStyle/>
          <a:p>
            <a:r>
              <a:rPr lang="en-US" dirty="0"/>
              <a:t>Our model has </a:t>
            </a:r>
            <a:r>
              <a:rPr lang="en-US" dirty="0" err="1"/>
              <a:t>labelled</a:t>
            </a:r>
            <a:r>
              <a:rPr lang="en-US" dirty="0"/>
              <a:t> each of the </a:t>
            </a:r>
            <a:r>
              <a:rPr lang="en-US" dirty="0" err="1"/>
              <a:t>neighbourhoods</a:t>
            </a:r>
            <a:r>
              <a:rPr lang="en-US" dirty="0"/>
              <a:t>, we add the label into our dataset.</a:t>
            </a:r>
          </a:p>
          <a:p>
            <a:r>
              <a:rPr lang="en-US" dirty="0" err="1"/>
              <a:t>neighborhoods_venues_sorted_london.insert</a:t>
            </a:r>
            <a:r>
              <a:rPr lang="en-US" dirty="0"/>
              <a:t>(0, 'Cluster Labels', </a:t>
            </a:r>
            <a:r>
              <a:rPr lang="en-US" dirty="0" err="1"/>
              <a:t>kmeans_london.labels</a:t>
            </a:r>
            <a:r>
              <a:rPr lang="en-US" dirty="0"/>
              <a:t>_ +1)We then join </a:t>
            </a:r>
            <a:r>
              <a:rPr lang="en-US" i="1" dirty="0" err="1"/>
              <a:t>London_merged</a:t>
            </a:r>
            <a:r>
              <a:rPr lang="en-US" i="1" dirty="0"/>
              <a:t> </a:t>
            </a:r>
            <a:r>
              <a:rPr lang="en-US" i="1" dirty="0" err="1"/>
              <a:t>dataframe</a:t>
            </a:r>
            <a:r>
              <a:rPr lang="en-US" i="1" dirty="0"/>
              <a:t> </a:t>
            </a:r>
            <a:r>
              <a:rPr lang="en-US" dirty="0"/>
              <a:t>with our </a:t>
            </a:r>
            <a:r>
              <a:rPr lang="en-US" i="1" dirty="0"/>
              <a:t>neighborhood venues sorted </a:t>
            </a:r>
            <a:r>
              <a:rPr lang="en-US" i="1" dirty="0" err="1"/>
              <a:t>dataframe</a:t>
            </a:r>
            <a:r>
              <a:rPr lang="en-US" dirty="0"/>
              <a:t> to add latitude &amp; longitude for each of the </a:t>
            </a:r>
            <a:r>
              <a:rPr lang="en-US" dirty="0" err="1"/>
              <a:t>neighbourhoods</a:t>
            </a:r>
            <a:r>
              <a:rPr lang="en-US" dirty="0"/>
              <a:t> to prepare it for visualization.</a:t>
            </a:r>
          </a:p>
          <a:p>
            <a:r>
              <a:rPr lang="en-US" dirty="0" err="1"/>
              <a:t>london_data</a:t>
            </a:r>
            <a:r>
              <a:rPr lang="en-US" dirty="0"/>
              <a:t> = </a:t>
            </a:r>
            <a:r>
              <a:rPr lang="en-US" dirty="0" err="1"/>
              <a:t>london_merged</a:t>
            </a:r>
            <a:r>
              <a:rPr lang="en-US" dirty="0"/>
              <a:t/>
            </a:r>
            <a:br>
              <a:rPr lang="en-US" dirty="0"/>
            </a:br>
            <a:r>
              <a:rPr lang="en-US" dirty="0"/>
              <a:t/>
            </a:r>
            <a:br>
              <a:rPr lang="en-US" dirty="0"/>
            </a:br>
            <a:r>
              <a:rPr lang="en-US" dirty="0" err="1"/>
              <a:t>london_data</a:t>
            </a:r>
            <a:r>
              <a:rPr lang="en-US" dirty="0"/>
              <a:t> = </a:t>
            </a:r>
            <a:r>
              <a:rPr lang="en-US" dirty="0" err="1"/>
              <a:t>london_data.join</a:t>
            </a:r>
            <a:r>
              <a:rPr lang="en-US" dirty="0"/>
              <a:t>(</a:t>
            </a:r>
            <a:r>
              <a:rPr lang="en-US" dirty="0" err="1"/>
              <a:t>neighborhoods_venues_sorted_london.set_index</a:t>
            </a:r>
            <a:r>
              <a:rPr lang="en-US" dirty="0"/>
              <a:t>('</a:t>
            </a:r>
            <a:r>
              <a:rPr lang="en-US" dirty="0" err="1"/>
              <a:t>Neighbourhood</a:t>
            </a:r>
            <a:r>
              <a:rPr lang="en-US" dirty="0"/>
              <a:t>'), on='borough')</a:t>
            </a:r>
            <a:br>
              <a:rPr lang="en-US" dirty="0"/>
            </a:br>
            <a:r>
              <a:rPr lang="en-US" dirty="0"/>
              <a:t/>
            </a:r>
            <a:br>
              <a:rPr lang="en-US" dirty="0"/>
            </a:br>
            <a:r>
              <a:rPr lang="en-US" dirty="0" err="1"/>
              <a:t>london_data.head</a:t>
            </a:r>
            <a:r>
              <a:rPr lang="en-US" dirty="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jpeg"/>
          <p:cNvPicPr>
            <a:picLocks noGrp="1" noChangeAspect="1"/>
          </p:cNvPicPr>
          <p:nvPr>
            <p:ph idx="1"/>
          </p:nvPr>
        </p:nvPicPr>
        <p:blipFill>
          <a:blip r:embed="rId2"/>
          <a:stretch>
            <a:fillRect/>
          </a:stretch>
        </p:blipFill>
        <p:spPr>
          <a:xfrm>
            <a:off x="231831" y="609600"/>
            <a:ext cx="8707591" cy="5410200"/>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a:t>Visualizing the clustered Neighborhoods</a:t>
            </a:r>
          </a:p>
          <a:p>
            <a:r>
              <a:rPr lang="en-US" dirty="0"/>
              <a:t>Our data is processed, missing data is collected and compiled. The Model is built. All that’s remaining is to see the clustered </a:t>
            </a:r>
            <a:r>
              <a:rPr lang="en-US" dirty="0" err="1"/>
              <a:t>neighbourhoods</a:t>
            </a:r>
            <a:r>
              <a:rPr lang="en-US" dirty="0"/>
              <a:t> on the map. Again, we use Folium package to do so.</a:t>
            </a:r>
          </a:p>
          <a:p>
            <a:r>
              <a:rPr lang="en-US" dirty="0"/>
              <a:t>We drop all the </a:t>
            </a:r>
            <a:r>
              <a:rPr lang="en-US" dirty="0" err="1"/>
              <a:t>NaN</a:t>
            </a:r>
            <a:r>
              <a:rPr lang="en-US" dirty="0"/>
              <a:t>( Not a Number) values to prevent data skew</a:t>
            </a:r>
          </a:p>
          <a:p>
            <a:r>
              <a:rPr lang="en-US" dirty="0" err="1"/>
              <a:t>london_data_nonan</a:t>
            </a:r>
            <a:r>
              <a:rPr lang="en-US" dirty="0"/>
              <a:t> = </a:t>
            </a:r>
            <a:r>
              <a:rPr lang="en-US" dirty="0" err="1"/>
              <a:t>london_data.dropna</a:t>
            </a:r>
            <a:r>
              <a:rPr lang="en-US" dirty="0"/>
              <a:t>(subset=['Cluster Labels'])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London</a:t>
            </a:r>
            <a:endParaRPr lang="en-US" dirty="0"/>
          </a:p>
        </p:txBody>
      </p:sp>
      <p:pic>
        <p:nvPicPr>
          <p:cNvPr id="4" name="Content Placeholder 3" descr="12.jpeg"/>
          <p:cNvPicPr>
            <a:picLocks noGrp="1" noChangeAspect="1"/>
          </p:cNvPicPr>
          <p:nvPr>
            <p:ph idx="1"/>
          </p:nvPr>
        </p:nvPicPr>
        <p:blipFill>
          <a:blip r:embed="rId2"/>
          <a:stretch>
            <a:fillRect/>
          </a:stretch>
        </p:blipFill>
        <p:spPr>
          <a:xfrm>
            <a:off x="304800" y="1295400"/>
            <a:ext cx="8530898" cy="4876800"/>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paris</a:t>
            </a:r>
            <a:endParaRPr lang="en-US" dirty="0"/>
          </a:p>
        </p:txBody>
      </p:sp>
      <p:pic>
        <p:nvPicPr>
          <p:cNvPr id="4" name="Content Placeholder 3" descr="13.jpeg"/>
          <p:cNvPicPr>
            <a:picLocks noGrp="1" noChangeAspect="1"/>
          </p:cNvPicPr>
          <p:nvPr>
            <p:ph idx="1"/>
          </p:nvPr>
        </p:nvPicPr>
        <p:blipFill>
          <a:blip r:embed="rId2"/>
          <a:stretch>
            <a:fillRect/>
          </a:stretch>
        </p:blipFill>
        <p:spPr>
          <a:xfrm>
            <a:off x="51151" y="1828800"/>
            <a:ext cx="8974667" cy="4419600"/>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r>
              <a:rPr lang="en-US" dirty="0"/>
              <a:t>Examining our Clusters</a:t>
            </a:r>
          </a:p>
          <a:p>
            <a:r>
              <a:rPr lang="en-US" dirty="0"/>
              <a:t>We could examine our clusters by expanding on our code using the Cluster Labels column:</a:t>
            </a:r>
          </a:p>
          <a:p>
            <a:r>
              <a:rPr lang="en-US" dirty="0"/>
              <a:t>Cluster 1</a:t>
            </a:r>
          </a:p>
          <a:p>
            <a:r>
              <a:rPr lang="en-US" dirty="0"/>
              <a:t>london_data_nonan.loc[</a:t>
            </a:r>
            <a:r>
              <a:rPr lang="en-US" dirty="0" err="1"/>
              <a:t>london_data_nonan</a:t>
            </a:r>
            <a:r>
              <a:rPr lang="en-US" dirty="0"/>
              <a:t>['Cluster Labels'] == 1, </a:t>
            </a:r>
            <a:r>
              <a:rPr lang="en-US" dirty="0" err="1"/>
              <a:t>london_data_nonan.columns</a:t>
            </a:r>
            <a:r>
              <a:rPr lang="en-US" dirty="0"/>
              <a:t>[[1] + list(range(5, </a:t>
            </a:r>
            <a:r>
              <a:rPr lang="en-US" dirty="0" err="1"/>
              <a:t>london_data_nonan.shape</a:t>
            </a:r>
            <a:r>
              <a:rPr lang="en-US" dirty="0"/>
              <a:t>[1</a:t>
            </a:r>
            <a:r>
              <a:rPr lang="en-US" dirty="0" smtClean="0"/>
              <a:t>]))]]</a:t>
            </a:r>
          </a:p>
          <a:p>
            <a:r>
              <a:rPr lang="en-US" dirty="0" smtClean="0"/>
              <a:t>Cluster </a:t>
            </a:r>
            <a:r>
              <a:rPr lang="en-US" dirty="0"/>
              <a:t>2</a:t>
            </a:r>
          </a:p>
          <a:p>
            <a:r>
              <a:rPr lang="en-US" dirty="0"/>
              <a:t>london_data_nonan.loc[</a:t>
            </a:r>
            <a:r>
              <a:rPr lang="en-US" dirty="0" err="1"/>
              <a:t>london_data_nonan</a:t>
            </a:r>
            <a:r>
              <a:rPr lang="en-US" dirty="0"/>
              <a:t>['Cluster Labels'] == 2, </a:t>
            </a:r>
            <a:r>
              <a:rPr lang="en-US" dirty="0" err="1"/>
              <a:t>london_data_nonan.columns</a:t>
            </a:r>
            <a:r>
              <a:rPr lang="en-US" dirty="0"/>
              <a:t>[[1] + list(range(5, </a:t>
            </a:r>
            <a:r>
              <a:rPr lang="en-US" dirty="0" err="1"/>
              <a:t>london_data_nonan.shape</a:t>
            </a:r>
            <a:r>
              <a:rPr lang="en-US" dirty="0"/>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55000" lnSpcReduction="20000"/>
          </a:bodyPr>
          <a:lstStyle/>
          <a:p>
            <a:r>
              <a:rPr lang="en-US" dirty="0"/>
              <a:t>London</a:t>
            </a:r>
          </a:p>
          <a:p>
            <a:r>
              <a:rPr lang="en-US" dirty="0"/>
              <a:t>To derive our solution, We scrape our data from </a:t>
            </a:r>
            <a:r>
              <a:rPr lang="en-US" u="sng" dirty="0">
                <a:hlinkClick r:id="rId2"/>
              </a:rPr>
              <a:t>https://en.wikipedia.org/wiki/List_of_areas_of_London</a:t>
            </a:r>
            <a:endParaRPr lang="en-US" dirty="0"/>
          </a:p>
          <a:p>
            <a:r>
              <a:rPr lang="en-US" dirty="0"/>
              <a:t>This Wikipedia page has information about all the </a:t>
            </a:r>
            <a:r>
              <a:rPr lang="en-US" dirty="0" err="1"/>
              <a:t>neighbourhoods</a:t>
            </a:r>
            <a:r>
              <a:rPr lang="en-US" dirty="0"/>
              <a:t>; we limit it to London.</a:t>
            </a:r>
          </a:p>
          <a:p>
            <a:r>
              <a:rPr lang="en-US" i="1" dirty="0"/>
              <a:t>borough</a:t>
            </a:r>
            <a:r>
              <a:rPr lang="en-US" dirty="0"/>
              <a:t>: Name of Neighborhood</a:t>
            </a:r>
          </a:p>
          <a:p>
            <a:r>
              <a:rPr lang="en-US" i="1" dirty="0"/>
              <a:t>town</a:t>
            </a:r>
            <a:r>
              <a:rPr lang="en-US" dirty="0"/>
              <a:t>: Name of the borough</a:t>
            </a:r>
          </a:p>
          <a:p>
            <a:r>
              <a:rPr lang="en-US" i="1" dirty="0" err="1"/>
              <a:t>post_code</a:t>
            </a:r>
            <a:r>
              <a:rPr lang="en-US" dirty="0"/>
              <a:t>: Postal codes for London.</a:t>
            </a:r>
          </a:p>
          <a:p>
            <a:r>
              <a:rPr lang="en-US" dirty="0"/>
              <a:t>This Wikipedia page lacks information about geographical locations. To solve this problem, we use </a:t>
            </a:r>
            <a:r>
              <a:rPr lang="en-US" i="1" dirty="0" err="1"/>
              <a:t>ArcGIS</a:t>
            </a:r>
            <a:r>
              <a:rPr lang="en-US" i="1" dirty="0"/>
              <a:t> API.</a:t>
            </a:r>
            <a:endParaRPr lang="en-US" dirty="0"/>
          </a:p>
          <a:p>
            <a:r>
              <a:rPr lang="en-US" dirty="0" err="1"/>
              <a:t>ArcGIS</a:t>
            </a:r>
            <a:r>
              <a:rPr lang="en-US" dirty="0"/>
              <a:t> API</a:t>
            </a:r>
          </a:p>
          <a:p>
            <a:r>
              <a:rPr lang="en-US" dirty="0" err="1"/>
              <a:t>ArcGIS</a:t>
            </a:r>
            <a:r>
              <a:rPr lang="en-US" dirty="0"/>
              <a:t> Online enables you to connect people, locations, and data using interactive maps. Work with smart, data-driven styles and intuitive analysis tools that deliver location intelligence. Share your insights with the world or specific groups.</a:t>
            </a:r>
          </a:p>
          <a:p>
            <a:r>
              <a:rPr lang="en-US" dirty="0"/>
              <a:t>More specifically, we use </a:t>
            </a:r>
            <a:r>
              <a:rPr lang="en-US" i="1" dirty="0" err="1"/>
              <a:t>ArcGIS</a:t>
            </a:r>
            <a:r>
              <a:rPr lang="en-US" i="1" dirty="0"/>
              <a:t> </a:t>
            </a:r>
            <a:r>
              <a:rPr lang="en-US" dirty="0"/>
              <a:t>to get the geographical locations of the </a:t>
            </a:r>
            <a:r>
              <a:rPr lang="en-US" dirty="0" err="1"/>
              <a:t>neighbourhoods</a:t>
            </a:r>
            <a:r>
              <a:rPr lang="en-US" dirty="0"/>
              <a:t> of London. Adding the following columns to our initial data set prepares our data.</a:t>
            </a:r>
          </a:p>
          <a:p>
            <a:r>
              <a:rPr lang="en-US" i="1" dirty="0"/>
              <a:t>latitude</a:t>
            </a:r>
            <a:r>
              <a:rPr lang="en-US" dirty="0"/>
              <a:t>: Latitude for Neighborhood</a:t>
            </a:r>
          </a:p>
          <a:p>
            <a:r>
              <a:rPr lang="en-US" i="1" dirty="0"/>
              <a:t>longitude</a:t>
            </a:r>
            <a:r>
              <a:rPr lang="en-US" dirty="0"/>
              <a:t>: Longitude for Neighborhood</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r>
              <a:rPr lang="en-US" dirty="0"/>
              <a:t>Cluster 3</a:t>
            </a:r>
          </a:p>
          <a:p>
            <a:r>
              <a:rPr lang="en-US" dirty="0"/>
              <a:t>london_data_nonan.loc[</a:t>
            </a:r>
            <a:r>
              <a:rPr lang="en-US" dirty="0" err="1"/>
              <a:t>london_data_nonan</a:t>
            </a:r>
            <a:r>
              <a:rPr lang="en-US" dirty="0"/>
              <a:t>['Cluster Labels'] == 3, </a:t>
            </a:r>
            <a:r>
              <a:rPr lang="en-US" dirty="0" err="1"/>
              <a:t>london_data_nonan.columns</a:t>
            </a:r>
            <a:r>
              <a:rPr lang="en-US" dirty="0"/>
              <a:t>[[1] + list(range(5, </a:t>
            </a:r>
            <a:r>
              <a:rPr lang="en-US" dirty="0" err="1"/>
              <a:t>london_data_nonan.shape</a:t>
            </a:r>
            <a:r>
              <a:rPr lang="en-US" dirty="0"/>
              <a:t>[1</a:t>
            </a:r>
            <a:r>
              <a:rPr lang="en-US" dirty="0" smtClean="0"/>
              <a:t>]))]]</a:t>
            </a:r>
          </a:p>
          <a:p>
            <a:r>
              <a:rPr lang="en-US" dirty="0" smtClean="0"/>
              <a:t>Cluster </a:t>
            </a:r>
            <a:r>
              <a:rPr lang="en-US" dirty="0"/>
              <a:t>4</a:t>
            </a:r>
          </a:p>
          <a:p>
            <a:r>
              <a:rPr lang="en-US" dirty="0"/>
              <a:t>london_data_nonan.loc[</a:t>
            </a:r>
            <a:r>
              <a:rPr lang="en-US" dirty="0" err="1"/>
              <a:t>london_data_nonan</a:t>
            </a:r>
            <a:r>
              <a:rPr lang="en-US" dirty="0"/>
              <a:t>['Cluster Labels'] == 4, </a:t>
            </a:r>
            <a:r>
              <a:rPr lang="en-US" dirty="0" err="1"/>
              <a:t>london_data_nonan.columns</a:t>
            </a:r>
            <a:r>
              <a:rPr lang="en-US" dirty="0"/>
              <a:t>[[1] + list(range(5, </a:t>
            </a:r>
            <a:r>
              <a:rPr lang="en-US" dirty="0" err="1"/>
              <a:t>london_data_nonan.shape</a:t>
            </a:r>
            <a:r>
              <a:rPr lang="en-US" dirty="0"/>
              <a:t>[1</a:t>
            </a:r>
            <a:r>
              <a:rPr lang="en-US" dirty="0" smtClean="0"/>
              <a:t>]))]]</a:t>
            </a:r>
          </a:p>
          <a:p>
            <a:r>
              <a:rPr lang="en-US" dirty="0" smtClean="0"/>
              <a:t>Cluster </a:t>
            </a:r>
            <a:r>
              <a:rPr lang="en-US" dirty="0"/>
              <a:t>5</a:t>
            </a:r>
          </a:p>
          <a:p>
            <a:r>
              <a:rPr lang="en-US" dirty="0"/>
              <a:t>london_data_nonan.loc[</a:t>
            </a:r>
            <a:r>
              <a:rPr lang="en-US" dirty="0" err="1"/>
              <a:t>london_data_nonan</a:t>
            </a:r>
            <a:r>
              <a:rPr lang="en-US" dirty="0"/>
              <a:t>['Cluster Labels'] == 5, </a:t>
            </a:r>
            <a:r>
              <a:rPr lang="en-US" dirty="0" err="1"/>
              <a:t>london_data_nonan.columns</a:t>
            </a:r>
            <a:r>
              <a:rPr lang="en-US" dirty="0"/>
              <a:t>[[1] + list(range(5, </a:t>
            </a:r>
            <a:r>
              <a:rPr lang="en-US" dirty="0" err="1"/>
              <a:t>london_data_nonan.shape</a:t>
            </a:r>
            <a:r>
              <a:rPr lang="en-US" dirty="0"/>
              <a:t>[1]))]]</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r>
              <a:rPr lang="en-US" b="1" dirty="0"/>
              <a:t>Results and Discussion</a:t>
            </a:r>
          </a:p>
          <a:p>
            <a:r>
              <a:rPr lang="en-US" dirty="0"/>
              <a:t>The </a:t>
            </a:r>
            <a:r>
              <a:rPr lang="en-US" dirty="0" err="1"/>
              <a:t>neighbourhoods</a:t>
            </a:r>
            <a:r>
              <a:rPr lang="en-US" dirty="0"/>
              <a:t> of London are very multicultural. There are a lot of different cuisines including Indian, Italian, Turkish and Chinese. London seems to take a step further in this direction by having a lot of restaurants, bars, juice bars, coffee shops, Fish and Chips shop and Breakfast spots. It has a lot of shopping options too with that of the Flea markets, flower shops, fish markets, Fishing stores, clothing stores. The main modes of transport seem to be Buses and trains. For leisure, the </a:t>
            </a:r>
            <a:r>
              <a:rPr lang="en-US" dirty="0" err="1"/>
              <a:t>neighbourhoods</a:t>
            </a:r>
            <a:r>
              <a:rPr lang="en-US" dirty="0"/>
              <a:t> are set up to have lots of parks, golf courses, zoo, gyms and Historic sites. Overall, the city of London offers a multicultural, diverse and certainly entertaining experience.</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a:t>Paris is relatively small in size geographically. It has a wide variety of cuisines and eateries including French, Thai, Cambodian, Asian, Chinese etc. There are a lot of hangout spots including many Restaurants and Bars. Paris has a lot of Bistros. Different means of public transport in Paris which includes buses, bikes, boats or ferries. For leisure and sightseeing, there are a lot of Plazas, Trails, Parks, Historic sites, clothing shops, Art galleries and Museums. Overall, Paris seems like the relaxing vacation spot with a mix of lakes, historic spots and a wide variety of cuisines to try out.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style>
          <a:lnRef idx="1">
            <a:schemeClr val="accent3"/>
          </a:lnRef>
          <a:fillRef idx="2">
            <a:schemeClr val="accent3"/>
          </a:fillRef>
          <a:effectRef idx="1">
            <a:schemeClr val="accent3"/>
          </a:effectRef>
          <a:fontRef idx="minor">
            <a:schemeClr val="dk1"/>
          </a:fontRef>
        </p:style>
        <p:txBody>
          <a:bodyPr>
            <a:normAutofit fontScale="70000" lnSpcReduction="20000"/>
          </a:bodyPr>
          <a:lstStyle/>
          <a:p>
            <a:r>
              <a:rPr lang="en-US" b="1" dirty="0"/>
              <a:t>Conclusion</a:t>
            </a:r>
          </a:p>
          <a:p>
            <a:r>
              <a:rPr lang="en-US" dirty="0"/>
              <a:t>The purpose of this project was to explore the cities of London and Paris and see how attractive it is to potential tourists and migrants. We explored both the cities based on their postal codes and then extrapolated the common venues present in each of the </a:t>
            </a:r>
            <a:r>
              <a:rPr lang="en-US" dirty="0" err="1"/>
              <a:t>neighbourhoods</a:t>
            </a:r>
            <a:r>
              <a:rPr lang="en-US" dirty="0"/>
              <a:t> finally concluding with clustering similar </a:t>
            </a:r>
            <a:r>
              <a:rPr lang="en-US" dirty="0" err="1"/>
              <a:t>neighbourhoods</a:t>
            </a:r>
            <a:r>
              <a:rPr lang="en-US" dirty="0"/>
              <a:t> together.</a:t>
            </a:r>
          </a:p>
          <a:p>
            <a:r>
              <a:rPr lang="en-US" dirty="0"/>
              <a:t>We could see that each of the </a:t>
            </a:r>
            <a:r>
              <a:rPr lang="en-US" dirty="0" err="1"/>
              <a:t>neighbourhoods</a:t>
            </a:r>
            <a:r>
              <a:rPr lang="en-US" dirty="0"/>
              <a:t> in both the cities have a wide variety of experiences to offer which is unique in its own way. The cultural diversity is quite evident which also gives the feeling of a sense of inclusion.</a:t>
            </a:r>
          </a:p>
          <a:p>
            <a:r>
              <a:rPr lang="en-US" dirty="0"/>
              <a:t>Both Paris and London seem to offer a vacation stay or a romantic getaway with a lot of places to explore, beautiful landscapes, amazing food and a wide variety of culture. Overall, it’s up-to-the stakeholders to decide which experience they would prefer more and which would more to their liking.</a:t>
            </a:r>
          </a:p>
          <a:p>
            <a:r>
              <a:rPr lang="en-US" dirty="0"/>
              <a:t>The detailed code is available on </a:t>
            </a:r>
            <a:r>
              <a:rPr lang="en-US" u="sng" dirty="0" err="1">
                <a:hlinkClick r:id="rId2"/>
              </a:rPr>
              <a:t>GitHub</a:t>
            </a:r>
            <a:r>
              <a:rPr lang="en-US" dirty="0"/>
              <a:t>. Thanks for reading!</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style>
          <a:lnRef idx="2">
            <a:schemeClr val="accent5"/>
          </a:lnRef>
          <a:fillRef idx="1">
            <a:schemeClr val="lt1"/>
          </a:fillRef>
          <a:effectRef idx="0">
            <a:schemeClr val="accent5"/>
          </a:effectRef>
          <a:fontRef idx="minor">
            <a:schemeClr val="dk1"/>
          </a:fontRef>
        </p:style>
        <p:txBody>
          <a:bodyPr>
            <a:normAutofit/>
          </a:bodyPr>
          <a:lstStyle/>
          <a:p>
            <a:r>
              <a:rPr lang="en-US" sz="2400" dirty="0"/>
              <a:t>References</a:t>
            </a:r>
          </a:p>
          <a:p>
            <a:r>
              <a:rPr lang="en-US" sz="2400" u="sng" dirty="0">
                <a:hlinkClick r:id="rId2"/>
              </a:rPr>
              <a:t>The Battle of </a:t>
            </a:r>
            <a:r>
              <a:rPr lang="en-US" sz="2400" u="sng" dirty="0" err="1">
                <a:hlinkClick r:id="rId2"/>
              </a:rPr>
              <a:t>Neighbourhood</a:t>
            </a:r>
            <a:r>
              <a:rPr lang="en-US" sz="2400" u="sng" dirty="0">
                <a:hlinkClick r:id="rId2"/>
              </a:rPr>
              <a:t> — My London’s Perspective by </a:t>
            </a:r>
            <a:r>
              <a:rPr lang="en-US" sz="2400" u="sng" dirty="0" err="1">
                <a:hlinkClick r:id="rId2"/>
              </a:rPr>
              <a:t>Dayo</a:t>
            </a:r>
            <a:r>
              <a:rPr lang="en-US" sz="2400" u="sng" dirty="0">
                <a:hlinkClick r:id="rId2"/>
              </a:rPr>
              <a:t> John</a:t>
            </a:r>
            <a:endParaRPr lang="en-US" sz="2400" dirty="0"/>
          </a:p>
          <a:p>
            <a:r>
              <a:rPr lang="en-US" sz="2400" u="sng" dirty="0">
                <a:hlinkClick r:id="rId3"/>
              </a:rPr>
              <a:t>The Battle of neighborhoods! What is the best place where can I start my restaurant business in Paris? by </a:t>
            </a:r>
            <a:r>
              <a:rPr lang="en-US" sz="2400" u="sng" dirty="0" err="1">
                <a:hlinkClick r:id="rId3"/>
              </a:rPr>
              <a:t>Zakaria</a:t>
            </a:r>
            <a:r>
              <a:rPr lang="en-US" sz="2400" u="sng" dirty="0">
                <a:hlinkClick r:id="rId3"/>
              </a:rPr>
              <a:t> BOUZIANE</a:t>
            </a:r>
            <a:endParaRPr lang="en-US" sz="2400" dirty="0"/>
          </a:p>
          <a:p>
            <a:r>
              <a:rPr lang="en-US" sz="2400" u="sng" dirty="0">
                <a:hlinkClick r:id="rId4"/>
              </a:rPr>
              <a:t>Foursquare API</a:t>
            </a:r>
            <a:endParaRPr lang="en-US" sz="2400" dirty="0"/>
          </a:p>
          <a:p>
            <a:r>
              <a:rPr lang="en-US" sz="2400" u="sng" dirty="0" err="1">
                <a:hlinkClick r:id="rId5"/>
              </a:rPr>
              <a:t>ArcGIS</a:t>
            </a:r>
            <a:r>
              <a:rPr lang="en-US" sz="2400" u="sng" dirty="0">
                <a:hlinkClick r:id="rId5"/>
              </a:rPr>
              <a:t> API</a:t>
            </a:r>
            <a:endParaRPr lang="en-US" sz="2400" dirty="0"/>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Paris</a:t>
            </a:r>
          </a:p>
          <a:p>
            <a:r>
              <a:rPr lang="en-US" dirty="0"/>
              <a:t>To derive our solution, We leverage JSON data available at </a:t>
            </a:r>
            <a:r>
              <a:rPr lang="en-US" u="sng" dirty="0">
                <a:hlinkClick r:id="rId2"/>
              </a:rPr>
              <a:t>https://www.data.gouv.fr/fr/datasets/r/e88c6fda-1d09-42a0-a069-606d3259114e</a:t>
            </a:r>
            <a:endParaRPr lang="en-US" dirty="0"/>
          </a:p>
          <a:p>
            <a:r>
              <a:rPr lang="en-US" dirty="0"/>
              <a:t>The JSON file has data about all the </a:t>
            </a:r>
            <a:r>
              <a:rPr lang="en-US" dirty="0" err="1"/>
              <a:t>neighbourhoods</a:t>
            </a:r>
            <a:r>
              <a:rPr lang="en-US" dirty="0"/>
              <a:t> in France; we limit it to Paris.</a:t>
            </a:r>
          </a:p>
          <a:p>
            <a:r>
              <a:rPr lang="en-US" i="1" dirty="0" err="1"/>
              <a:t>postal_code</a:t>
            </a:r>
            <a:r>
              <a:rPr lang="en-US" dirty="0"/>
              <a:t>: Postal codes for France</a:t>
            </a:r>
          </a:p>
          <a:p>
            <a:r>
              <a:rPr lang="en-US" i="1" dirty="0" err="1"/>
              <a:t>nom_comm</a:t>
            </a:r>
            <a:r>
              <a:rPr lang="en-US" dirty="0"/>
              <a:t>: Name of Neighborhoods in France</a:t>
            </a:r>
          </a:p>
          <a:p>
            <a:r>
              <a:rPr lang="en-US" i="1" dirty="0" err="1"/>
              <a:t>nom_dept</a:t>
            </a:r>
            <a:r>
              <a:rPr lang="en-US" dirty="0"/>
              <a:t>: Name of the boroughs, equivalent to towns in France</a:t>
            </a:r>
          </a:p>
          <a:p>
            <a:r>
              <a:rPr lang="en-US" i="1" dirty="0"/>
              <a:t>geo_point_2d</a:t>
            </a:r>
            <a:r>
              <a:rPr lang="en-US" dirty="0"/>
              <a:t>: </a:t>
            </a:r>
            <a:r>
              <a:rPr lang="en-US" dirty="0" err="1"/>
              <a:t>Tuple</a:t>
            </a:r>
            <a:r>
              <a:rPr lang="en-US" dirty="0"/>
              <a:t> containing the latitude and longitude of the Neighborhoods.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dirty="0"/>
              <a:t>Foursquare API Data</a:t>
            </a:r>
          </a:p>
          <a:p>
            <a:r>
              <a:rPr lang="en-US" dirty="0"/>
              <a:t>We will need data about different venues in different </a:t>
            </a:r>
            <a:r>
              <a:rPr lang="en-US" dirty="0" err="1"/>
              <a:t>neighbourhoods</a:t>
            </a:r>
            <a:r>
              <a:rPr lang="en-US" dirty="0"/>
              <a:t> of that specific borough. To gain that information, we will use “Foursquare” location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US" dirty="0"/>
              <a:t>After finding the list of </a:t>
            </a:r>
            <a:r>
              <a:rPr lang="en-US" dirty="0" err="1"/>
              <a:t>neighbourhoods</a:t>
            </a:r>
            <a:r>
              <a:rPr lang="en-US" dirty="0"/>
              <a:t>, we then connect to the Foursquare API to gather information about venues inside each </a:t>
            </a:r>
            <a:r>
              <a:rPr lang="en-US" dirty="0" err="1"/>
              <a:t>neighbourhood</a:t>
            </a:r>
            <a:r>
              <a:rPr lang="en-US" dirty="0"/>
              <a:t>. For each </a:t>
            </a:r>
            <a:r>
              <a:rPr lang="en-US" dirty="0" err="1"/>
              <a:t>neighbourhood</a:t>
            </a:r>
            <a:r>
              <a:rPr lang="en-US" dirty="0"/>
              <a:t>, we have chosen the radius to be 500 meters.</a:t>
            </a:r>
          </a:p>
          <a:p>
            <a:r>
              <a:rPr lang="en-US" dirty="0"/>
              <a:t>The data retrieved from Foursquare contained information of venues within a specified distance of the longitude and latitude of the postcodes. The information obtained per venue as follows: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i="1" dirty="0" err="1"/>
              <a:t>Neighbourhood</a:t>
            </a:r>
            <a:r>
              <a:rPr lang="en-US" dirty="0"/>
              <a:t>: Name of the Neighborhood</a:t>
            </a:r>
          </a:p>
          <a:p>
            <a:r>
              <a:rPr lang="en-US" i="1" dirty="0" err="1"/>
              <a:t>Neighbourhood</a:t>
            </a:r>
            <a:r>
              <a:rPr lang="en-US" i="1" dirty="0"/>
              <a:t> Latitude</a:t>
            </a:r>
            <a:r>
              <a:rPr lang="en-US" dirty="0"/>
              <a:t>: Latitude of the Neighborhood</a:t>
            </a:r>
          </a:p>
          <a:p>
            <a:r>
              <a:rPr lang="en-US" i="1" dirty="0" err="1"/>
              <a:t>Neighbourhood</a:t>
            </a:r>
            <a:r>
              <a:rPr lang="en-US" i="1" dirty="0"/>
              <a:t> Longitude</a:t>
            </a:r>
            <a:r>
              <a:rPr lang="en-US" dirty="0"/>
              <a:t>: Longitude of the Neighborhood</a:t>
            </a:r>
          </a:p>
          <a:p>
            <a:r>
              <a:rPr lang="en-US" i="1" dirty="0"/>
              <a:t>Venue</a:t>
            </a:r>
            <a:r>
              <a:rPr lang="en-US" dirty="0"/>
              <a:t>: Name of the Venue</a:t>
            </a:r>
          </a:p>
          <a:p>
            <a:r>
              <a:rPr lang="en-US" i="1" dirty="0"/>
              <a:t>Venue Latitude</a:t>
            </a:r>
            <a:r>
              <a:rPr lang="en-US" dirty="0"/>
              <a:t>: Latitude of Venue</a:t>
            </a:r>
          </a:p>
          <a:p>
            <a:r>
              <a:rPr lang="en-US" i="1" dirty="0"/>
              <a:t>Venue Longitude</a:t>
            </a:r>
            <a:r>
              <a:rPr lang="en-US" dirty="0"/>
              <a:t>: Longitude of Venue</a:t>
            </a:r>
          </a:p>
          <a:p>
            <a:r>
              <a:rPr lang="en-US" i="1" dirty="0"/>
              <a:t>Venue Category</a:t>
            </a:r>
            <a:r>
              <a:rPr lang="en-US" dirty="0"/>
              <a:t>: Category of Venue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2403</Words>
  <Application>Microsoft Office PowerPoint</Application>
  <PresentationFormat>On-screen Show (4:3)</PresentationFormat>
  <Paragraphs>171</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A Tale of Two Cities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London</vt:lpstr>
      <vt:lpstr>paris</vt:lpstr>
      <vt:lpstr>Slide 59</vt:lpstr>
      <vt:lpstr>Slide 60</vt:lpstr>
      <vt:lpstr>Slide 61</vt:lpstr>
      <vt:lpstr>Slide 62</vt:lpstr>
      <vt:lpstr>Slide 63</vt:lpstr>
      <vt:lpstr>Slide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Tale of Two Cities</dc:title>
  <dc:creator>Hp</dc:creator>
  <cp:lastModifiedBy>Hp</cp:lastModifiedBy>
  <cp:revision>5</cp:revision>
  <dcterms:created xsi:type="dcterms:W3CDTF">2020-11-16T10:02:10Z</dcterms:created>
  <dcterms:modified xsi:type="dcterms:W3CDTF">2020-11-16T10:37:10Z</dcterms:modified>
</cp:coreProperties>
</file>