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4"/>
  </p:notesMasterIdLst>
  <p:sldIdLst>
    <p:sldId id="256" r:id="rId3"/>
    <p:sldId id="273" r:id="rId4"/>
    <p:sldId id="274" r:id="rId5"/>
    <p:sldId id="279" r:id="rId6"/>
    <p:sldId id="280" r:id="rId7"/>
    <p:sldId id="275" r:id="rId8"/>
    <p:sldId id="276" r:id="rId9"/>
    <p:sldId id="281" r:id="rId10"/>
    <p:sldId id="277" r:id="rId11"/>
    <p:sldId id="278" r:id="rId12"/>
    <p:sldId id="282" r:id="rId13"/>
  </p:sldIdLst>
  <p:sldSz cx="9144000" cy="5143500" type="screen16x9"/>
  <p:notesSz cx="9144000" cy="51435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ADB086D-BA6F-7130-D704-B79EECFDB58F}">
  <a:tblStyle styleId="{EADB086D-BA6F-7130-D704-B79EECFDB58F}" styleName="Medium Style 2 - Accent 1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/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/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/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74" autoAdjust="0"/>
  </p:normalViewPr>
  <p:slideViewPr>
    <p:cSldViewPr>
      <p:cViewPr varScale="1">
        <p:scale>
          <a:sx n="166" d="100"/>
          <a:sy n="166" d="100"/>
        </p:scale>
        <p:origin x="34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8EFDBDB-5AA7-4A90-B2F6-99BC9E663D82}" type="datetimeFigureOut">
              <a:rPr lang="de-DE"/>
              <a:t>12.07.2025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de-DE"/>
              <a:t>Textmasterformate durch Klicken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B9D7C0D-EF4E-4C29-871B-D1B2EF9E5DDF}" type="slidenum">
              <a:rPr lang="de-DE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marL="217793" indent="-217793">
              <a:buFont typeface="Arial"/>
              <a:buChar char="–"/>
              <a:defRPr/>
            </a:pPr>
            <a:r>
              <a:rPr b="1"/>
              <a:t>Lecture: 70mins + 20mins discussion! → ~35 Slides = 7 slides (~14min) / person</a:t>
            </a:r>
          </a:p>
          <a:p>
            <a:pPr marL="217793" indent="-217793">
              <a:buFont typeface="Arial"/>
              <a:buChar char="–"/>
              <a:defRPr/>
            </a:pPr>
            <a:r>
              <a:rPr b="1"/>
              <a:t>Deadline: </a:t>
            </a:r>
            <a:r>
              <a:rPr/>
              <a:t>2025-07-17</a:t>
            </a:r>
          </a:p>
          <a:p>
            <a:pPr marL="217793" indent="-217793">
              <a:buFont typeface="Arial"/>
              <a:buChar char="–"/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build structure around an example</a:t>
            </a:r>
          </a:p>
          <a:p>
            <a:pPr marL="217792" indent="-217792">
              <a:buFont typeface="Arial"/>
              <a:buChar char="–"/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APA references on slides (with link to arxiv)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userDrawn="1">
  <p:cSld name="Titel und Inhal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>
          <a:xfrm>
            <a:off x="539552" y="1327413"/>
            <a:ext cx="7715304" cy="596265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accent1">
                    <a:lumMod val="50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>
          <a:xfrm>
            <a:off x="539552" y="2241769"/>
            <a:ext cx="7715304" cy="2274886"/>
          </a:xfrm>
        </p:spPr>
        <p:txBody>
          <a:bodyPr>
            <a:normAutofit/>
          </a:bodyPr>
          <a:lstStyle>
            <a:lvl1pPr>
              <a:defRPr sz="1800">
                <a:latin typeface="+mn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auto">
          <a:xfrm>
            <a:off x="5724128" y="4622517"/>
            <a:ext cx="2133600" cy="273844"/>
          </a:xfrm>
          <a:prstGeom prst="rect">
            <a:avLst/>
          </a:prstGeom>
        </p:spPr>
        <p:txBody>
          <a:bodyPr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634C5226-DCFE-4D3B-93DE-CAAD17F5DCA8}" type="datetimeFigureOut">
              <a:rPr lang="de-DE"/>
              <a:t>12.07.2025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auto">
          <a:xfrm>
            <a:off x="8172400" y="4622517"/>
            <a:ext cx="514400" cy="273844"/>
          </a:xfrm>
          <a:prstGeom prst="rect">
            <a:avLst/>
          </a:prstGeom>
        </p:spPr>
        <p:txBody>
          <a:bodyPr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40575767-99D7-45BA-B813-58931849F8D3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Benutzerdefiniertes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>
          <a:xfrm>
            <a:off x="467544" y="555526"/>
            <a:ext cx="8229600" cy="857250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auto"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auto">
          <a:xfrm>
            <a:off x="467544" y="1203598"/>
            <a:ext cx="7715304" cy="579986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de-DE"/>
              <a:t>Titel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67544" y="1972788"/>
            <a:ext cx="7715304" cy="155377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de-DE"/>
              <a:t>Topic</a:t>
            </a:r>
          </a:p>
        </p:txBody>
      </p:sp>
      <p:sp>
        <p:nvSpPr>
          <p:cNvPr id="8" name="Datumsplatzhalter 3"/>
          <p:cNvSpPr txBox="1"/>
          <p:nvPr userDrawn="1"/>
        </p:nvSpPr>
        <p:spPr bwMode="auto">
          <a:xfrm>
            <a:off x="857224" y="4767264"/>
            <a:ext cx="135732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de-DE" sz="1200" b="0" i="0" u="none" strike="noStrike" cap="none" spc="0">
              <a:ln>
                <a:noFill/>
              </a:ln>
              <a:solidFill>
                <a:schemeClr val="tx1">
                  <a:tint val="75000"/>
                </a:schemeClr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10" name="Foliennummernplatzhalter 5"/>
          <p:cNvSpPr txBox="1"/>
          <p:nvPr userDrawn="1"/>
        </p:nvSpPr>
        <p:spPr bwMode="auto">
          <a:xfrm>
            <a:off x="7236296" y="4767264"/>
            <a:ext cx="14791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de-DE" sz="1200" b="0" i="0" u="none" strike="noStrike" cap="none" spc="0">
              <a:ln>
                <a:noFill/>
              </a:ln>
              <a:solidFill>
                <a:schemeClr val="tx1">
                  <a:tint val="75000"/>
                </a:schemeClr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0" y="4948014"/>
            <a:ext cx="9144000" cy="195486"/>
          </a:xfrm>
          <a:prstGeom prst="rect">
            <a:avLst/>
          </a:prstGeom>
          <a:solidFill>
            <a:srgbClr val="F2920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de-DE" sz="18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</p:txBody>
      </p:sp>
      <p:sp>
        <p:nvSpPr>
          <p:cNvPr id="12" name="Fußzeilenplatzhalter 4"/>
          <p:cNvSpPr txBox="1"/>
          <p:nvPr userDrawn="1"/>
        </p:nvSpPr>
        <p:spPr bwMode="auto">
          <a:xfrm>
            <a:off x="323528" y="4890195"/>
            <a:ext cx="403244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r>
              <a:rPr lang="en-US" sz="800">
                <a:solidFill>
                  <a:schemeClr val="bg1"/>
                </a:solidFill>
                <a:latin typeface="Georgia"/>
              </a:rPr>
              <a:t>Universität Potsdam  </a:t>
            </a:r>
            <a:endParaRPr lang="de-DE" sz="800">
              <a:solidFill>
                <a:schemeClr val="bg1"/>
              </a:solidFill>
              <a:latin typeface="Georgia"/>
            </a:endParaRPr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0" y="203555"/>
            <a:ext cx="2642577" cy="856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/>
  <p:txStyles>
    <p:titleStyle>
      <a:lvl1pPr algn="l" defTabSz="914400">
        <a:spcBef>
          <a:spcPts val="0"/>
        </a:spcBef>
        <a:buNone/>
        <a:defRPr sz="2400" b="1">
          <a:solidFill>
            <a:schemeClr val="accent1">
              <a:lumMod val="50000"/>
            </a:schemeClr>
          </a:solidFill>
          <a:latin typeface="+mj-lt"/>
          <a:ea typeface="Verdana"/>
          <a:cs typeface="Verdana"/>
        </a:defRPr>
      </a:lvl1pPr>
    </p:titleStyle>
    <p:bodyStyle>
      <a:lvl1pPr marL="342900" indent="-342900" algn="l" defTabSz="914400">
        <a:spcBef>
          <a:spcPts val="0"/>
        </a:spcBef>
        <a:buFont typeface="Arial"/>
        <a:buNone/>
        <a:defRPr sz="1800">
          <a:solidFill>
            <a:schemeClr val="tx1"/>
          </a:solidFill>
          <a:latin typeface="+mn-lt"/>
          <a:ea typeface="Verdana"/>
          <a:cs typeface="Verdana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auto">
          <a:xfrm>
            <a:off x="0" y="0"/>
            <a:ext cx="9144000" cy="3506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6" name="Rechteck 5"/>
          <p:cNvSpPr/>
          <p:nvPr userDrawn="1"/>
        </p:nvSpPr>
        <p:spPr bwMode="auto">
          <a:xfrm>
            <a:off x="0" y="4948014"/>
            <a:ext cx="9144000" cy="195486"/>
          </a:xfrm>
          <a:prstGeom prst="rect">
            <a:avLst/>
          </a:prstGeom>
          <a:solidFill>
            <a:srgbClr val="F2920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de-DE" sz="18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</p:txBody>
      </p:sp>
      <p:sp>
        <p:nvSpPr>
          <p:cNvPr id="11" name="Fußzeilenplatzhalter 4"/>
          <p:cNvSpPr txBox="1"/>
          <p:nvPr userDrawn="1"/>
        </p:nvSpPr>
        <p:spPr bwMode="auto">
          <a:xfrm>
            <a:off x="323528" y="4890195"/>
            <a:ext cx="403244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r>
              <a:rPr lang="en-US" sz="800">
                <a:solidFill>
                  <a:prstClr val="white"/>
                </a:solidFill>
                <a:latin typeface="Georgia"/>
              </a:rPr>
              <a:t>Universität Potsdam  </a:t>
            </a:r>
            <a:endParaRPr lang="de-DE" sz="800">
              <a:solidFill>
                <a:prstClr val="white"/>
              </a:solidFill>
              <a:latin typeface="Georgia"/>
            </a:endParaRPr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-1" y="242622"/>
            <a:ext cx="2610000" cy="108000"/>
          </a:xfrm>
          <a:prstGeom prst="rect">
            <a:avLst/>
          </a:prstGeom>
          <a:solidFill>
            <a:srgbClr val="F2920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de-DE" sz="18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 bwMode="auto">
          <a:xfrm>
            <a:off x="539552" y="4163219"/>
            <a:ext cx="8104413" cy="18291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de-DE">
                <a:solidFill>
                  <a:srgbClr val="00315E"/>
                </a:solidFill>
                <a:latin typeface="Calibri"/>
                <a:cs typeface="Calibri"/>
              </a:rPr>
              <a:t>AI </a:t>
            </a:r>
            <a:r>
              <a:rPr lang="en-US">
                <a:solidFill>
                  <a:srgbClr val="00315E"/>
                </a:solidFill>
                <a:latin typeface="Calibri"/>
                <a:cs typeface="Calibri"/>
              </a:rPr>
              <a:t>Agents</a:t>
            </a:r>
            <a:endParaRPr lang="de-DE">
              <a:solidFill>
                <a:srgbClr val="00315E"/>
              </a:solidFill>
              <a:latin typeface="Calibri"/>
              <a:cs typeface="Calibri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>
          <a:xfrm>
            <a:off x="539552" y="4444938"/>
            <a:ext cx="7960398" cy="449070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rmAutofit fontScale="90000" lnSpcReduction="2000"/>
          </a:bodyPr>
          <a:lstStyle/>
          <a:p>
            <a:pPr>
              <a:defRPr/>
            </a:pPr>
            <a:r>
              <a:rPr lang="en-US" sz="1600" b="0" i="0" u="none" strike="noStrike" cap="none" spc="0">
                <a:solidFill>
                  <a:srgbClr val="002060"/>
                </a:solidFill>
                <a:latin typeface="Calibri"/>
                <a:ea typeface="Calibri"/>
                <a:cs typeface="Calibri"/>
              </a:rPr>
              <a:t>Thinking and Doing - Recent Work on Reasoning Models, Test-Time Scaling, AI Agents, and Agentic AI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rcRect t="26053" r="6278" b="26629"/>
          <a:stretch/>
        </p:blipFill>
        <p:spPr bwMode="auto">
          <a:xfrm>
            <a:off x="-4520" y="1059583"/>
            <a:ext cx="9145561" cy="27363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6237855" name="Titel 1"/>
          <p:cNvSpPr>
            <a:spLocks noGrp="1"/>
          </p:cNvSpPr>
          <p:nvPr>
            <p:ph type="title"/>
          </p:nvPr>
        </p:nvSpPr>
        <p:spPr bwMode="auto">
          <a:xfrm>
            <a:off x="372294" y="555524"/>
            <a:ext cx="2367362" cy="2088233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dirty="0"/>
              <a:t>Development in Methodologies</a:t>
            </a:r>
            <a:r>
              <a:rPr dirty="0"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400" b="0" dirty="0" smtClean="0"/>
              <a:t>Dataset: </a:t>
            </a:r>
            <a:r>
              <a:rPr lang="en-US" sz="1400" b="0" dirty="0" err="1" smtClean="0"/>
              <a:t>HotpotQA</a:t>
            </a:r>
            <a:r>
              <a:rPr lang="en-US" sz="1400" b="0" dirty="0" smtClean="0"/>
              <a:t/>
            </a:r>
            <a:br>
              <a:rPr lang="en-US" sz="1400" b="0" dirty="0" smtClean="0"/>
            </a:br>
            <a:r>
              <a:rPr lang="en-US" sz="1400" b="0" dirty="0" smtClean="0"/>
              <a:t>Model:PaLM-540B</a:t>
            </a:r>
            <a:endParaRPr sz="1400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411509"/>
            <a:ext cx="5328592" cy="445852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-22246" y="4654592"/>
            <a:ext cx="269979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800" i="1" dirty="0">
                <a:solidFill>
                  <a:schemeClr val="bg1">
                    <a:lumMod val="50000"/>
                  </a:schemeClr>
                </a:solidFill>
              </a:rPr>
              <a:t>ReAct </a:t>
            </a:r>
            <a:r>
              <a:rPr lang="nl-NL" sz="800" i="1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da-DK" sz="800" i="1" dirty="0">
                <a:solidFill>
                  <a:schemeClr val="bg1">
                    <a:lumMod val="50000"/>
                  </a:schemeClr>
                </a:solidFill>
              </a:rPr>
              <a:t>Yao, S. et al. (2023)</a:t>
            </a:r>
            <a:r>
              <a:rPr lang="nl-NL" sz="800" i="1" dirty="0" smtClean="0">
                <a:solidFill>
                  <a:schemeClr val="bg1">
                    <a:lumMod val="50000"/>
                  </a:schemeClr>
                </a:solidFill>
              </a:rPr>
              <a:t>), </a:t>
            </a:r>
            <a:r>
              <a:rPr lang="fr-FR" sz="800" i="1" dirty="0" err="1" smtClean="0">
                <a:solidFill>
                  <a:schemeClr val="bg1">
                    <a:lumMod val="50000"/>
                  </a:schemeClr>
                </a:solidFill>
              </a:rPr>
              <a:t>Reflexion</a:t>
            </a:r>
            <a:r>
              <a:rPr lang="fr-FR" sz="800" i="1" dirty="0" smtClean="0">
                <a:solidFill>
                  <a:schemeClr val="bg1">
                    <a:lumMod val="50000"/>
                  </a:schemeClr>
                </a:solidFill>
              </a:rPr>
              <a:t> (</a:t>
            </a:r>
            <a:r>
              <a:rPr lang="nb-NO" sz="800" i="1" dirty="0">
                <a:solidFill>
                  <a:schemeClr val="bg1">
                    <a:lumMod val="50000"/>
                  </a:schemeClr>
                </a:solidFill>
              </a:rPr>
              <a:t>Shinn, N. et al. (2023)</a:t>
            </a:r>
            <a:r>
              <a:rPr lang="fr-FR" sz="800" i="1" dirty="0" smtClean="0">
                <a:solidFill>
                  <a:schemeClr val="bg1">
                    <a:lumMod val="50000"/>
                  </a:schemeClr>
                </a:solidFill>
              </a:rPr>
              <a:t>) </a:t>
            </a:r>
            <a:endParaRPr lang="en-US" sz="8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028" y="596664"/>
            <a:ext cx="6628252" cy="395017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7504" y="411510"/>
            <a:ext cx="34563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Development in Methodologies:</a:t>
            </a:r>
            <a:br>
              <a:rPr lang="en-US" dirty="0"/>
            </a:br>
            <a:r>
              <a:rPr lang="en-US" dirty="0"/>
              <a:t>Dataset: </a:t>
            </a:r>
            <a:r>
              <a:rPr lang="en-US" dirty="0" err="1" smtClean="0"/>
              <a:t>AlfWorld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Model:GPT-3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0" y="4692122"/>
            <a:ext cx="269979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800" i="1" dirty="0">
                <a:solidFill>
                  <a:schemeClr val="bg1">
                    <a:lumMod val="50000"/>
                  </a:schemeClr>
                </a:solidFill>
              </a:rPr>
              <a:t>ReAct </a:t>
            </a:r>
            <a:r>
              <a:rPr lang="nl-NL" sz="800" i="1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da-DK" sz="800" i="1" dirty="0">
                <a:solidFill>
                  <a:schemeClr val="bg1">
                    <a:lumMod val="50000"/>
                  </a:schemeClr>
                </a:solidFill>
              </a:rPr>
              <a:t>Yao, S. et al. (2023)</a:t>
            </a:r>
            <a:r>
              <a:rPr lang="nl-NL" sz="800" i="1" dirty="0" smtClean="0">
                <a:solidFill>
                  <a:schemeClr val="bg1">
                    <a:lumMod val="50000"/>
                  </a:schemeClr>
                </a:solidFill>
              </a:rPr>
              <a:t>), </a:t>
            </a:r>
            <a:r>
              <a:rPr lang="fr-FR" sz="800" i="1" dirty="0" err="1" smtClean="0">
                <a:solidFill>
                  <a:schemeClr val="bg1">
                    <a:lumMod val="50000"/>
                  </a:schemeClr>
                </a:solidFill>
              </a:rPr>
              <a:t>Reflexion</a:t>
            </a:r>
            <a:r>
              <a:rPr lang="fr-FR" sz="800" i="1" dirty="0" smtClean="0">
                <a:solidFill>
                  <a:schemeClr val="bg1">
                    <a:lumMod val="50000"/>
                  </a:schemeClr>
                </a:solidFill>
              </a:rPr>
              <a:t> (</a:t>
            </a:r>
            <a:r>
              <a:rPr lang="nb-NO" sz="800" i="1" dirty="0">
                <a:solidFill>
                  <a:schemeClr val="bg1">
                    <a:lumMod val="50000"/>
                  </a:schemeClr>
                </a:solidFill>
              </a:rPr>
              <a:t>Shinn, N. et al. (2023)</a:t>
            </a:r>
            <a:r>
              <a:rPr lang="fr-FR" sz="800" i="1" dirty="0" smtClean="0">
                <a:solidFill>
                  <a:schemeClr val="bg1">
                    <a:lumMod val="50000"/>
                  </a:schemeClr>
                </a:solidFill>
              </a:rPr>
              <a:t>) </a:t>
            </a:r>
            <a:endParaRPr lang="en-US" sz="8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91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10650846" name="Titel 1"/>
          <p:cNvSpPr>
            <a:spLocks noGrp="1"/>
          </p:cNvSpPr>
          <p:nvPr>
            <p:ph type="title"/>
          </p:nvPr>
        </p:nvSpPr>
        <p:spPr bwMode="auto">
          <a:xfrm>
            <a:off x="50823" y="388837"/>
            <a:ext cx="8229600" cy="857250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sz="2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ReAct [Reasoning + Acting]</a:t>
            </a:r>
            <a:endParaRPr sz="9000" b="1"/>
          </a:p>
        </p:txBody>
      </p:sp>
      <p:sp>
        <p:nvSpPr>
          <p:cNvPr id="4" name="TextBox 3"/>
          <p:cNvSpPr txBox="1"/>
          <p:nvPr/>
        </p:nvSpPr>
        <p:spPr bwMode="auto">
          <a:xfrm>
            <a:off x="4283968" y="926228"/>
            <a:ext cx="3791741" cy="369850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>
              <a:defRPr/>
            </a:pPr>
            <a:r>
              <a:rPr lang="en-US" sz="1100" b="0" i="0" u="none" strike="noStrike" cap="none" spc="0" dirty="0" smtClean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Loop</a:t>
            </a:r>
            <a:r>
              <a:rPr lang="en-US" sz="1100" b="0" i="0" u="none" strike="noStrike" cap="none" spc="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:</a:t>
            </a:r>
          </a:p>
          <a:p>
            <a:pPr>
              <a:defRPr/>
            </a:pPr>
            <a:r>
              <a:rPr lang="en-US" sz="1100" b="0" i="0" u="none" strike="noStrike" cap="none" spc="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 1. Send prompt to LLM</a:t>
            </a:r>
          </a:p>
          <a:p>
            <a:pPr>
              <a:defRPr/>
            </a:pPr>
            <a:r>
              <a:rPr lang="en-US" sz="1100" b="0" i="0" u="none" strike="noStrike" cap="none" spc="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 2. LLM replies with text output (may include Thought, Action, or Answer)</a:t>
            </a:r>
          </a:p>
          <a:p>
            <a:pPr>
              <a:defRPr/>
            </a:pPr>
            <a:r>
              <a:rPr lang="en-US" sz="1100" b="0" i="0" u="none" strike="noStrike" cap="none" spc="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 3. Display or record LLM output</a:t>
            </a:r>
          </a:p>
          <a:p>
            <a:pPr>
              <a:defRPr/>
            </a:pPr>
            <a:endParaRPr lang="en-US" sz="1100" b="0" i="0" u="none" strike="noStrike" cap="none" spc="0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r>
              <a:rPr lang="en-US" sz="1100" b="0" i="0" u="none" strike="noStrike" cap="none" spc="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 4. If output contains "Action:" then:</a:t>
            </a:r>
          </a:p>
          <a:p>
            <a:pPr>
              <a:defRPr/>
            </a:pPr>
            <a:r>
              <a:rPr lang="en-US" sz="1100" b="0" i="0" u="none" strike="noStrike" cap="none" spc="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      Extract the action command from output</a:t>
            </a:r>
          </a:p>
          <a:p>
            <a:pPr>
              <a:defRPr/>
            </a:pPr>
            <a:r>
              <a:rPr lang="en-US" sz="1100" b="0" i="0" u="none" strike="noStrike" cap="none" spc="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      Execute the action (e.g., run search or query)</a:t>
            </a:r>
          </a:p>
          <a:p>
            <a:pPr>
              <a:defRPr/>
            </a:pPr>
            <a:r>
              <a:rPr lang="en-US" sz="1100" b="0" i="0" u="none" strike="noStrike" cap="none" spc="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      Get the observation result from action execution</a:t>
            </a:r>
          </a:p>
          <a:p>
            <a:pPr>
              <a:defRPr/>
            </a:pPr>
            <a:r>
              <a:rPr lang="en-US" sz="1100" b="0" i="0" u="none" strike="noStrike" cap="none" spc="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      Append the LLM output and the observation to the prompt</a:t>
            </a:r>
          </a:p>
          <a:p>
            <a:pPr>
              <a:defRPr/>
            </a:pPr>
            <a:endParaRPr lang="en-US" sz="1100" b="0" i="0" u="none" strike="noStrike" cap="none" spc="0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r>
              <a:rPr lang="en-US" sz="1100" b="0" i="0" u="none" strike="noStrike" cap="none" spc="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 5. Else if output contains "Answer:" then:</a:t>
            </a:r>
          </a:p>
          <a:p>
            <a:pPr>
              <a:defRPr/>
            </a:pPr>
            <a:r>
              <a:rPr lang="en-US" sz="1100" b="0" i="0" u="none" strike="noStrike" cap="none" spc="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      This is the final answer</a:t>
            </a:r>
          </a:p>
          <a:p>
            <a:pPr>
              <a:defRPr/>
            </a:pPr>
            <a:r>
              <a:rPr lang="en-US" sz="1100" b="0" i="0" u="none" strike="noStrike" cap="none" spc="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      Stop the loop</a:t>
            </a:r>
          </a:p>
          <a:p>
            <a:pPr>
              <a:defRPr/>
            </a:pPr>
            <a:endParaRPr lang="en-US" sz="1100" b="0" i="0" u="none" strike="noStrike" cap="none" spc="0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r>
              <a:rPr lang="en-US" sz="1100" b="0" i="0" u="none" strike="noStrike" cap="none" spc="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 6. Else:</a:t>
            </a:r>
          </a:p>
          <a:p>
            <a:pPr>
              <a:defRPr/>
            </a:pPr>
            <a:r>
              <a:rPr lang="en-US" sz="1100" b="0" i="0" u="none" strike="noStrike" cap="none" spc="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      Append the LLM output to the prompt</a:t>
            </a:r>
          </a:p>
          <a:p>
            <a:pPr>
              <a:defRPr/>
            </a:pPr>
            <a:r>
              <a:rPr lang="en-US" sz="1100" b="0" i="0" u="none" strike="noStrike" cap="none" spc="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      Continue the loop</a:t>
            </a:r>
          </a:p>
          <a:p>
            <a:pPr>
              <a:defRPr/>
            </a:pPr>
            <a:endParaRPr lang="en-US" sz="1100" b="0" i="0" u="none" strike="noStrike" cap="none" spc="0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r>
              <a:rPr lang="en-US" sz="1100" b="0" i="0" u="none" strike="noStrike" cap="none" spc="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End loop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 bwMode="auto">
          <a:xfrm flipV="1">
            <a:off x="4211960" y="1059582"/>
            <a:ext cx="0" cy="3684900"/>
          </a:xfrm>
          <a:prstGeom prst="line">
            <a:avLst/>
          </a:prstGeom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01" y="1246087"/>
            <a:ext cx="3896532" cy="322666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 bwMode="auto">
          <a:xfrm>
            <a:off x="53847" y="4744482"/>
            <a:ext cx="5526266" cy="21602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>
              <a:defRPr/>
            </a:pPr>
            <a:r>
              <a:rPr lang="en-US" sz="700" i="1" dirty="0">
                <a:solidFill>
                  <a:schemeClr val="bg1">
                    <a:lumMod val="50000"/>
                  </a:schemeClr>
                </a:solidFill>
              </a:rPr>
              <a:t>Yao, S. et al. (2023) ‘</a:t>
            </a:r>
            <a:r>
              <a:rPr lang="en-US" sz="700" i="1" dirty="0" err="1">
                <a:solidFill>
                  <a:schemeClr val="bg1">
                    <a:lumMod val="50000"/>
                  </a:schemeClr>
                </a:solidFill>
              </a:rPr>
              <a:t>ReAct</a:t>
            </a:r>
            <a:r>
              <a:rPr lang="en-US" sz="700" i="1" dirty="0">
                <a:solidFill>
                  <a:schemeClr val="bg1">
                    <a:lumMod val="50000"/>
                  </a:schemeClr>
                </a:solidFill>
              </a:rPr>
              <a:t>: Synergizing Reasoning and Acting in Language Models’. </a:t>
            </a:r>
            <a:r>
              <a:rPr lang="en-US" sz="700" i="1" dirty="0" err="1">
                <a:solidFill>
                  <a:schemeClr val="bg1">
                    <a:lumMod val="50000"/>
                  </a:schemeClr>
                </a:solidFill>
              </a:rPr>
              <a:t>arXiv</a:t>
            </a:r>
            <a:r>
              <a:rPr lang="en-US" sz="700" i="1" dirty="0">
                <a:solidFill>
                  <a:schemeClr val="bg1">
                    <a:lumMod val="50000"/>
                  </a:schemeClr>
                </a:solidFill>
              </a:rPr>
              <a:t>. Available at: https://doi.org/10.48550/arXiv.2210.03629.</a:t>
            </a:r>
            <a:endParaRPr lang="en-US" sz="700" i="1" u="none" strike="noStrike" cap="none" spc="0" dirty="0">
              <a:solidFill>
                <a:schemeClr val="bg1">
                  <a:lumMod val="50000"/>
                </a:schemeClr>
              </a:solidFill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12093058" name="TextBox 1412093057"/>
          <p:cNvSpPr txBox="1"/>
          <p:nvPr/>
        </p:nvSpPr>
        <p:spPr bwMode="auto">
          <a:xfrm>
            <a:off x="107504" y="483518"/>
            <a:ext cx="7056784" cy="57606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>
              <a:defRPr/>
            </a:pPr>
            <a:r>
              <a:rPr lang="en-US" sz="1600" b="0" i="0" u="none" strike="noStrike" cap="none" spc="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Prompt = "What is the capital of the country where the </a:t>
            </a:r>
            <a:r>
              <a:rPr lang="en-US" sz="1600" b="0" i="0" u="none" strike="noStrike" cap="none" spc="0" dirty="0" smtClean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Eiffel is Located?”</a:t>
            </a:r>
          </a:p>
          <a:p>
            <a:pPr>
              <a:defRPr/>
            </a:pPr>
            <a:r>
              <a:rPr lang="en-US" sz="1600" b="1" dirty="0" smtClean="0">
                <a:ea typeface="Calibri"/>
                <a:cs typeface="Calibri"/>
              </a:rPr>
              <a:t>How </a:t>
            </a:r>
            <a:r>
              <a:rPr lang="en-US" sz="1600" b="1" dirty="0">
                <a:ea typeface="Calibri"/>
                <a:cs typeface="Calibri"/>
              </a:rPr>
              <a:t>would </a:t>
            </a:r>
            <a:r>
              <a:rPr lang="en-US" sz="1600" b="1" smtClean="0">
                <a:ea typeface="Calibri"/>
                <a:cs typeface="Calibri"/>
              </a:rPr>
              <a:t>ReAct</a:t>
            </a:r>
            <a:r>
              <a:rPr lang="en-US" sz="1600" b="1" dirty="0" smtClean="0">
                <a:ea typeface="Calibri"/>
                <a:cs typeface="Calibri"/>
              </a:rPr>
              <a:t> </a:t>
            </a:r>
            <a:r>
              <a:rPr lang="en-US" sz="1600" b="1" dirty="0">
                <a:ea typeface="Calibri"/>
                <a:cs typeface="Calibri"/>
              </a:rPr>
              <a:t>tackle this?</a:t>
            </a:r>
            <a:endParaRPr lang="en-US" sz="1600" b="1" i="0" u="none" strike="noStrike" cap="none" spc="0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6" y="1347614"/>
            <a:ext cx="9023404" cy="24814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713502"/>
            <a:ext cx="6346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 T</a:t>
            </a:r>
            <a:r>
              <a:rPr lang="en-US" sz="1600" dirty="0" smtClean="0"/>
              <a:t>he LLM </a:t>
            </a:r>
            <a:r>
              <a:rPr lang="en-US" sz="1600" dirty="0"/>
              <a:t>has new information to work with. </a:t>
            </a:r>
            <a:r>
              <a:rPr lang="en-US" sz="1600" dirty="0" smtClean="0"/>
              <a:t>Initial prompt + the </a:t>
            </a:r>
            <a:r>
              <a:rPr lang="en-US" sz="1600" dirty="0"/>
              <a:t>new fact.</a:t>
            </a:r>
          </a:p>
          <a:p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4" y="1298277"/>
            <a:ext cx="9036496" cy="249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33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240" y="555526"/>
            <a:ext cx="6048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Then </a:t>
            </a:r>
            <a:r>
              <a:rPr lang="en-US" sz="1600" dirty="0"/>
              <a:t>finally the LLM has all the </a:t>
            </a:r>
            <a:r>
              <a:rPr lang="en-US" sz="1600" dirty="0" smtClean="0"/>
              <a:t>pieces. It </a:t>
            </a:r>
            <a:r>
              <a:rPr lang="en-US" sz="1600" dirty="0"/>
              <a:t>makes a final </a:t>
            </a:r>
            <a:r>
              <a:rPr lang="en-US" sz="1600" dirty="0" smtClean="0"/>
              <a:t>thought.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059582"/>
            <a:ext cx="8970965" cy="373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2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35975114" name="Titel 1"/>
          <p:cNvSpPr>
            <a:spLocks noGrp="1"/>
          </p:cNvSpPr>
          <p:nvPr>
            <p:ph type="title"/>
          </p:nvPr>
        </p:nvSpPr>
        <p:spPr bwMode="auto">
          <a:xfrm>
            <a:off x="-10368" y="411510"/>
            <a:ext cx="1688705" cy="480317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algn="ctr">
              <a:defRPr/>
            </a:pPr>
            <a:r>
              <a:rPr lang="en-US" sz="2400" b="1" i="0" u="none" strike="noStrike" cap="none" spc="0" dirty="0" err="1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</a:rPr>
              <a:t>Reflexion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771551"/>
            <a:ext cx="8172400" cy="39729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 bwMode="auto">
          <a:xfrm>
            <a:off x="53846" y="4744482"/>
            <a:ext cx="5814297" cy="21602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>
              <a:defRPr/>
            </a:pPr>
            <a:r>
              <a:rPr lang="en-US" sz="700" i="1" dirty="0">
                <a:solidFill>
                  <a:schemeClr val="bg1">
                    <a:lumMod val="50000"/>
                  </a:schemeClr>
                </a:solidFill>
              </a:rPr>
              <a:t>Shinn, N. et al. (2023) ‘</a:t>
            </a:r>
            <a:r>
              <a:rPr lang="en-US" sz="700" i="1" dirty="0" err="1">
                <a:solidFill>
                  <a:schemeClr val="bg1">
                    <a:lumMod val="50000"/>
                  </a:schemeClr>
                </a:solidFill>
              </a:rPr>
              <a:t>Reflexion</a:t>
            </a:r>
            <a:r>
              <a:rPr lang="en-US" sz="700" i="1" dirty="0">
                <a:solidFill>
                  <a:schemeClr val="bg1">
                    <a:lumMod val="50000"/>
                  </a:schemeClr>
                </a:solidFill>
              </a:rPr>
              <a:t>: Language Agents with Verbal Reinforcement Learning’. </a:t>
            </a:r>
            <a:r>
              <a:rPr lang="en-US" sz="700" i="1" dirty="0" err="1">
                <a:solidFill>
                  <a:schemeClr val="bg1">
                    <a:lumMod val="50000"/>
                  </a:schemeClr>
                </a:solidFill>
              </a:rPr>
              <a:t>arXiv</a:t>
            </a:r>
            <a:r>
              <a:rPr lang="en-US" sz="700" i="1" dirty="0">
                <a:solidFill>
                  <a:schemeClr val="bg1">
                    <a:lumMod val="50000"/>
                  </a:schemeClr>
                </a:solidFill>
              </a:rPr>
              <a:t>. Available at: https://doi.org/10.48550/arXiv.2303.11366.</a:t>
            </a:r>
            <a:endParaRPr lang="en-US" sz="700" i="1" u="none" strike="noStrike" cap="none" spc="0" dirty="0">
              <a:solidFill>
                <a:schemeClr val="bg1">
                  <a:lumMod val="50000"/>
                </a:schemeClr>
              </a:solidFill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9576559" name="Titel 1"/>
          <p:cNvSpPr>
            <a:spLocks noGrp="1"/>
          </p:cNvSpPr>
          <p:nvPr>
            <p:ph type="title"/>
          </p:nvPr>
        </p:nvSpPr>
        <p:spPr bwMode="auto">
          <a:xfrm>
            <a:off x="179512" y="476942"/>
            <a:ext cx="1440161" cy="428625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dirty="0" err="1"/>
              <a:t>Reflexion</a:t>
            </a:r>
            <a:endParaRPr dirty="0"/>
          </a:p>
        </p:txBody>
      </p:sp>
      <p:sp>
        <p:nvSpPr>
          <p:cNvPr id="1107793521" name="TextBox 1107793520"/>
          <p:cNvSpPr txBox="1"/>
          <p:nvPr/>
        </p:nvSpPr>
        <p:spPr bwMode="auto">
          <a:xfrm>
            <a:off x="12976" y="984150"/>
            <a:ext cx="4457697" cy="3290190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>
              <a:defRPr/>
            </a:pPr>
            <a:r>
              <a:rPr lang="en-US" sz="1200" b="0" i="0" u="none" strike="noStrike" cap="none" spc="0" dirty="0">
                <a:solidFill>
                  <a:schemeClr val="tx1"/>
                </a:solidFill>
                <a:latin typeface="DejaVu Sans"/>
                <a:ea typeface="DejaVu Sans"/>
                <a:cs typeface="DejaVu Sans"/>
              </a:rPr>
              <a:t>INPUT: task</a:t>
            </a:r>
            <a:endParaRPr sz="1200" b="0" i="0" u="none" strike="noStrike" cap="none" spc="0" dirty="0">
              <a:solidFill>
                <a:schemeClr val="tx1"/>
              </a:solidFill>
              <a:latin typeface="DejaVu Sans"/>
              <a:ea typeface="DejaVu Sans"/>
              <a:cs typeface="DejaVu Sans"/>
            </a:endParaRPr>
          </a:p>
          <a:p>
            <a:pPr>
              <a:defRPr/>
            </a:pPr>
            <a:r>
              <a:rPr lang="en-US" sz="1200" b="0" i="0" u="none" strike="noStrike" cap="none" spc="0" dirty="0" smtClean="0">
                <a:solidFill>
                  <a:schemeClr val="tx1"/>
                </a:solidFill>
                <a:latin typeface="DejaVu Sans"/>
                <a:ea typeface="DejaVu Sans"/>
                <a:cs typeface="DejaVu Sans"/>
              </a:rPr>
              <a:t>LOOP</a:t>
            </a:r>
            <a:r>
              <a:rPr lang="en-US" sz="1200" b="0" i="0" u="none" strike="noStrike" cap="none" spc="0" dirty="0">
                <a:solidFill>
                  <a:schemeClr val="tx1"/>
                </a:solidFill>
                <a:latin typeface="DejaVu Sans"/>
                <a:ea typeface="DejaVu Sans"/>
                <a:cs typeface="DejaVu Sans"/>
              </a:rPr>
              <a:t>:</a:t>
            </a:r>
            <a:endParaRPr sz="1200" b="0" i="0" u="none" strike="noStrike" cap="none" spc="0" dirty="0">
              <a:solidFill>
                <a:schemeClr val="tx1"/>
              </a:solidFill>
              <a:latin typeface="DejaVu Sans"/>
              <a:ea typeface="DejaVu Sans"/>
              <a:cs typeface="DejaVu Sans"/>
            </a:endParaRPr>
          </a:p>
          <a:p>
            <a:pPr>
              <a:defRPr/>
            </a:pPr>
            <a:r>
              <a:rPr lang="en-US" sz="1200" b="0" i="0" u="none" strike="noStrike" cap="none" spc="0" dirty="0">
                <a:solidFill>
                  <a:schemeClr val="tx1"/>
                </a:solidFill>
                <a:latin typeface="DejaVu Sans"/>
                <a:ea typeface="DejaVu Sans"/>
                <a:cs typeface="DejaVu Sans"/>
              </a:rPr>
              <a:t>    Actor receives </a:t>
            </a:r>
            <a:r>
              <a:rPr lang="en-US" sz="1200" b="0" i="0" u="none" strike="noStrike" cap="none" spc="0" dirty="0" smtClean="0">
                <a:solidFill>
                  <a:schemeClr val="tx1"/>
                </a:solidFill>
                <a:latin typeface="DejaVu Sans"/>
                <a:ea typeface="DejaVu Sans"/>
                <a:cs typeface="DejaVu Sans"/>
              </a:rPr>
              <a:t>prompt </a:t>
            </a:r>
            <a:r>
              <a:rPr lang="en-US" sz="1200" b="0" i="0" u="none" strike="noStrike" cap="none" spc="0" dirty="0">
                <a:solidFill>
                  <a:schemeClr val="tx1"/>
                </a:solidFill>
                <a:latin typeface="DejaVu Sans"/>
                <a:ea typeface="DejaVu Sans"/>
                <a:cs typeface="DejaVu Sans"/>
              </a:rPr>
              <a:t>and memory</a:t>
            </a:r>
            <a:endParaRPr sz="1200" b="0" i="0" u="none" strike="noStrike" cap="none" spc="0" dirty="0">
              <a:solidFill>
                <a:schemeClr val="tx1"/>
              </a:solidFill>
              <a:latin typeface="DejaVu Sans"/>
              <a:ea typeface="DejaVu Sans"/>
              <a:cs typeface="DejaVu Sans"/>
            </a:endParaRPr>
          </a:p>
          <a:p>
            <a:pPr>
              <a:defRPr/>
            </a:pPr>
            <a:r>
              <a:rPr lang="en-US" sz="1200" b="0" i="0" u="none" strike="noStrike" cap="none" spc="0" dirty="0">
                <a:solidFill>
                  <a:schemeClr val="tx1"/>
                </a:solidFill>
                <a:latin typeface="DejaVu Sans"/>
                <a:ea typeface="DejaVu Sans"/>
                <a:cs typeface="DejaVu Sans"/>
              </a:rPr>
              <a:t>    Actor THINKS, ACTS, OBSERVES repeatedly</a:t>
            </a:r>
            <a:endParaRPr sz="1200" b="0" i="0" u="none" strike="noStrike" cap="none" spc="0" dirty="0">
              <a:solidFill>
                <a:schemeClr val="tx1"/>
              </a:solidFill>
              <a:latin typeface="DejaVu Sans"/>
              <a:ea typeface="DejaVu Sans"/>
              <a:cs typeface="DejaVu Sans"/>
            </a:endParaRPr>
          </a:p>
          <a:p>
            <a:pPr>
              <a:defRPr/>
            </a:pPr>
            <a:r>
              <a:rPr lang="en-US" sz="1200" b="0" i="0" u="none" strike="noStrike" cap="none" spc="0" dirty="0">
                <a:solidFill>
                  <a:schemeClr val="tx1"/>
                </a:solidFill>
                <a:latin typeface="DejaVu Sans"/>
                <a:ea typeface="DejaVu Sans"/>
                <a:cs typeface="DejaVu Sans"/>
              </a:rPr>
              <a:t>    Actor outputs a trajectory ending with a final answer</a:t>
            </a:r>
            <a:endParaRPr sz="1200" b="0" i="0" u="none" strike="noStrike" cap="none" spc="0" dirty="0">
              <a:solidFill>
                <a:schemeClr val="tx1"/>
              </a:solidFill>
              <a:latin typeface="DejaVu Sans"/>
              <a:ea typeface="DejaVu Sans"/>
              <a:cs typeface="DejaVu Sans"/>
            </a:endParaRPr>
          </a:p>
          <a:p>
            <a:pPr>
              <a:defRPr/>
            </a:pPr>
            <a:endParaRPr sz="1200" b="0" i="0" u="none" strike="noStrike" cap="none" spc="0" dirty="0">
              <a:solidFill>
                <a:schemeClr val="tx1"/>
              </a:solidFill>
              <a:latin typeface="DejaVu Sans"/>
              <a:ea typeface="DejaVu Sans"/>
              <a:cs typeface="DejaVu Sans"/>
            </a:endParaRPr>
          </a:p>
          <a:p>
            <a:pPr>
              <a:defRPr/>
            </a:pPr>
            <a:r>
              <a:rPr lang="en-US" sz="1200" b="0" i="0" u="none" strike="noStrike" cap="none" spc="0" dirty="0">
                <a:solidFill>
                  <a:schemeClr val="tx1"/>
                </a:solidFill>
                <a:latin typeface="DejaVu Sans"/>
                <a:ea typeface="DejaVu Sans"/>
                <a:cs typeface="DejaVu Sans"/>
              </a:rPr>
              <a:t>    Evaluator compares Actor’s </a:t>
            </a:r>
            <a:r>
              <a:rPr lang="en-US" sz="1200" b="0" i="0" u="none" strike="noStrike" cap="none" spc="0" dirty="0" smtClean="0">
                <a:solidFill>
                  <a:schemeClr val="tx1"/>
                </a:solidFill>
                <a:latin typeface="DejaVu Sans"/>
                <a:ea typeface="DejaVu Sans"/>
                <a:cs typeface="DejaVu Sans"/>
              </a:rPr>
              <a:t>answer with correct </a:t>
            </a:r>
            <a:r>
              <a:rPr lang="en-US" sz="1200" b="0" i="0" u="none" strike="noStrike" cap="none" spc="0" dirty="0">
                <a:solidFill>
                  <a:schemeClr val="tx1"/>
                </a:solidFill>
                <a:latin typeface="DejaVu Sans"/>
                <a:ea typeface="DejaVu Sans"/>
                <a:cs typeface="DejaVu Sans"/>
              </a:rPr>
              <a:t>answer</a:t>
            </a:r>
            <a:endParaRPr sz="1200" b="0" i="0" u="none" strike="noStrike" cap="none" spc="0" dirty="0">
              <a:solidFill>
                <a:schemeClr val="tx1"/>
              </a:solidFill>
              <a:latin typeface="DejaVu Sans"/>
              <a:ea typeface="DejaVu Sans"/>
              <a:cs typeface="DejaVu Sans"/>
            </a:endParaRPr>
          </a:p>
          <a:p>
            <a:pPr>
              <a:defRPr/>
            </a:pPr>
            <a:r>
              <a:rPr lang="en-US" sz="1200" b="0" i="0" u="none" strike="noStrike" cap="none" spc="0" dirty="0">
                <a:solidFill>
                  <a:schemeClr val="tx1"/>
                </a:solidFill>
                <a:latin typeface="DejaVu Sans"/>
                <a:ea typeface="DejaVu Sans"/>
                <a:cs typeface="DejaVu Sans"/>
              </a:rPr>
              <a:t>    </a:t>
            </a:r>
          </a:p>
          <a:p>
            <a:pPr>
              <a:defRPr/>
            </a:pPr>
            <a:r>
              <a:rPr lang="en-US" sz="1200" b="0" i="0" u="none" strike="noStrike" cap="none" spc="0" dirty="0">
                <a:solidFill>
                  <a:schemeClr val="tx1"/>
                </a:solidFill>
                <a:latin typeface="DejaVu Sans"/>
                <a:ea typeface="DejaVu Sans"/>
                <a:cs typeface="DejaVu Sans"/>
              </a:rPr>
              <a:t>    IF Evaluator score (</a:t>
            </a:r>
            <a:r>
              <a:rPr lang="en-US" sz="1200" b="0" i="0" u="none" strike="noStrike" cap="none" spc="0" dirty="0" err="1">
                <a:solidFill>
                  <a:schemeClr val="tx1"/>
                </a:solidFill>
                <a:latin typeface="DejaVu Sans"/>
                <a:ea typeface="DejaVu Sans"/>
                <a:cs typeface="DejaVu Sans"/>
              </a:rPr>
              <a:t>rt</a:t>
            </a:r>
            <a:r>
              <a:rPr lang="en-US" sz="1200" b="0" i="0" u="none" strike="noStrike" cap="none" spc="0" dirty="0">
                <a:solidFill>
                  <a:schemeClr val="tx1"/>
                </a:solidFill>
                <a:latin typeface="DejaVu Sans"/>
                <a:ea typeface="DejaVu Sans"/>
                <a:cs typeface="DejaVu Sans"/>
              </a:rPr>
              <a:t>) is 1 (correct):</a:t>
            </a:r>
            <a:endParaRPr sz="1200" b="0" i="0" u="none" strike="noStrike" cap="none" spc="0" dirty="0">
              <a:solidFill>
                <a:schemeClr val="tx1"/>
              </a:solidFill>
              <a:latin typeface="DejaVu Sans"/>
              <a:ea typeface="DejaVu Sans"/>
              <a:cs typeface="DejaVu Sans"/>
            </a:endParaRPr>
          </a:p>
          <a:p>
            <a:pPr>
              <a:defRPr/>
            </a:pPr>
            <a:r>
              <a:rPr lang="en-US" sz="1200" b="0" i="0" u="none" strike="noStrike" cap="none" spc="0" dirty="0">
                <a:solidFill>
                  <a:schemeClr val="tx1"/>
                </a:solidFill>
                <a:latin typeface="DejaVu Sans"/>
                <a:ea typeface="DejaVu Sans"/>
                <a:cs typeface="DejaVu Sans"/>
              </a:rPr>
              <a:t>        SHOW final answer</a:t>
            </a:r>
            <a:endParaRPr sz="1200" b="0" i="0" u="none" strike="noStrike" cap="none" spc="0" dirty="0">
              <a:solidFill>
                <a:schemeClr val="tx1"/>
              </a:solidFill>
              <a:latin typeface="DejaVu Sans"/>
              <a:ea typeface="DejaVu Sans"/>
              <a:cs typeface="DejaVu Sans"/>
            </a:endParaRPr>
          </a:p>
          <a:p>
            <a:pPr>
              <a:defRPr/>
            </a:pPr>
            <a:r>
              <a:rPr lang="en-US" sz="1200" b="0" i="0" u="none" strike="noStrike" cap="none" spc="0" dirty="0">
                <a:solidFill>
                  <a:schemeClr val="tx1"/>
                </a:solidFill>
                <a:latin typeface="DejaVu Sans"/>
                <a:ea typeface="DejaVu Sans"/>
                <a:cs typeface="DejaVu Sans"/>
              </a:rPr>
              <a:t>        EXIT loop</a:t>
            </a:r>
            <a:endParaRPr sz="1200" b="0" i="0" u="none" strike="noStrike" cap="none" spc="0" dirty="0">
              <a:solidFill>
                <a:schemeClr val="tx1"/>
              </a:solidFill>
              <a:latin typeface="DejaVu Sans"/>
              <a:ea typeface="DejaVu Sans"/>
              <a:cs typeface="DejaVu Sans"/>
            </a:endParaRPr>
          </a:p>
          <a:p>
            <a:pPr>
              <a:defRPr/>
            </a:pPr>
            <a:r>
              <a:rPr lang="en-US" sz="1200" b="0" i="0" u="none" strike="noStrike" cap="none" spc="0" dirty="0">
                <a:solidFill>
                  <a:schemeClr val="tx1"/>
                </a:solidFill>
                <a:latin typeface="DejaVu Sans"/>
                <a:ea typeface="DejaVu Sans"/>
                <a:cs typeface="DejaVu Sans"/>
              </a:rPr>
              <a:t>    </a:t>
            </a:r>
            <a:r>
              <a:rPr lang="en-US" sz="1200" b="0" i="0" u="none" strike="noStrike" cap="none" spc="0" dirty="0" smtClean="0">
                <a:solidFill>
                  <a:schemeClr val="tx1"/>
                </a:solidFill>
                <a:latin typeface="DejaVu Sans"/>
                <a:ea typeface="DejaVu Sans"/>
                <a:cs typeface="DejaVu Sans"/>
              </a:rPr>
              <a:t>ELSE  #score is 0 (Fail)</a:t>
            </a:r>
            <a:endParaRPr sz="1200" b="0" i="0" u="none" strike="noStrike" cap="none" spc="0" dirty="0">
              <a:solidFill>
                <a:schemeClr val="tx1"/>
              </a:solidFill>
              <a:latin typeface="DejaVu Sans"/>
              <a:ea typeface="DejaVu Sans"/>
              <a:cs typeface="DejaVu Sans"/>
            </a:endParaRPr>
          </a:p>
          <a:p>
            <a:pPr>
              <a:defRPr/>
            </a:pPr>
            <a:r>
              <a:rPr lang="en-US" sz="1200" b="0" i="0" u="none" strike="noStrike" cap="none" spc="0" dirty="0">
                <a:solidFill>
                  <a:schemeClr val="tx1"/>
                </a:solidFill>
                <a:latin typeface="DejaVu Sans"/>
                <a:ea typeface="DejaVu Sans"/>
                <a:cs typeface="DejaVu Sans"/>
              </a:rPr>
              <a:t>        Self-Reflection generates feedback </a:t>
            </a:r>
            <a:endParaRPr lang="en-US" sz="1200" b="0" i="0" u="none" strike="noStrike" cap="none" spc="0" dirty="0" smtClean="0">
              <a:solidFill>
                <a:schemeClr val="tx1"/>
              </a:solidFill>
              <a:latin typeface="DejaVu Sans"/>
              <a:ea typeface="DejaVu Sans"/>
              <a:cs typeface="DejaVu Sans"/>
            </a:endParaRPr>
          </a:p>
          <a:p>
            <a:pPr>
              <a:defRPr/>
            </a:pPr>
            <a:r>
              <a:rPr lang="en-US" sz="1200" dirty="0" smtClean="0">
                <a:latin typeface="DejaVu Sans"/>
                <a:ea typeface="DejaVu Sans"/>
                <a:cs typeface="DejaVu Sans"/>
              </a:rPr>
              <a:t>        </a:t>
            </a:r>
            <a:r>
              <a:rPr lang="en-US" sz="1200" b="0" i="0" u="none" strike="noStrike" cap="none" spc="0" dirty="0" smtClean="0">
                <a:solidFill>
                  <a:schemeClr val="tx1"/>
                </a:solidFill>
                <a:latin typeface="DejaVu Sans"/>
                <a:ea typeface="DejaVu Sans"/>
                <a:cs typeface="DejaVu Sans"/>
              </a:rPr>
              <a:t>Append </a:t>
            </a:r>
            <a:r>
              <a:rPr lang="en-US" sz="1200" b="0" i="0" u="none" strike="noStrike" cap="none" spc="0" dirty="0">
                <a:solidFill>
                  <a:schemeClr val="tx1"/>
                </a:solidFill>
                <a:latin typeface="DejaVu Sans"/>
                <a:ea typeface="DejaVu Sans"/>
                <a:cs typeface="DejaVu Sans"/>
              </a:rPr>
              <a:t>feedback to </a:t>
            </a:r>
            <a:r>
              <a:rPr lang="en-US" sz="1200" b="0" i="0" u="none" strike="noStrike" cap="none" spc="0" dirty="0" smtClean="0">
                <a:solidFill>
                  <a:schemeClr val="tx1"/>
                </a:solidFill>
                <a:latin typeface="DejaVu Sans"/>
                <a:ea typeface="DejaVu Sans"/>
                <a:cs typeface="DejaVu Sans"/>
              </a:rPr>
              <a:t>memory</a:t>
            </a:r>
            <a:endParaRPr lang="en-US" sz="1200" dirty="0">
              <a:latin typeface="DejaVu Sans"/>
              <a:ea typeface="DejaVu Sans"/>
              <a:cs typeface="DejaVu Sans"/>
            </a:endParaRPr>
          </a:p>
          <a:p>
            <a:pPr>
              <a:defRPr/>
            </a:pPr>
            <a:r>
              <a:rPr lang="en-US" sz="1200" b="0" i="0" u="none" strike="noStrike" cap="none" spc="0" dirty="0" smtClean="0">
                <a:solidFill>
                  <a:schemeClr val="tx1"/>
                </a:solidFill>
                <a:latin typeface="DejaVu Sans"/>
                <a:ea typeface="DejaVu Sans"/>
                <a:cs typeface="DejaVu Sans"/>
              </a:rPr>
              <a:t>        CONTINUE loop</a:t>
            </a:r>
            <a:endParaRPr sz="1200" b="0" i="0" u="none" strike="noStrike" cap="none" spc="0" dirty="0">
              <a:solidFill>
                <a:schemeClr val="tx1"/>
              </a:solidFill>
              <a:latin typeface="DejaVu Sans"/>
              <a:ea typeface="DejaVu Sans"/>
              <a:cs typeface="DejaVu Sans"/>
            </a:endParaRPr>
          </a:p>
        </p:txBody>
      </p:sp>
      <p:cxnSp>
        <p:nvCxnSpPr>
          <p:cNvPr id="2" name="Straight Connector 1"/>
          <p:cNvCxnSpPr>
            <a:cxnSpLocks/>
          </p:cNvCxnSpPr>
          <p:nvPr/>
        </p:nvCxnSpPr>
        <p:spPr bwMode="auto">
          <a:xfrm>
            <a:off x="4211960" y="857247"/>
            <a:ext cx="0" cy="3417093"/>
          </a:xfrm>
          <a:prstGeom prst="line">
            <a:avLst/>
          </a:prstGeom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378" y="339502"/>
            <a:ext cx="3960440" cy="4549845"/>
          </a:xfrm>
          <a:prstGeom prst="rect">
            <a:avLst/>
          </a:prstGeom>
        </p:spPr>
      </p:pic>
      <p:sp>
        <p:nvSpPr>
          <p:cNvPr id="7" name="Titel 1"/>
          <p:cNvSpPr txBox="1">
            <a:spLocks/>
          </p:cNvSpPr>
          <p:nvPr/>
        </p:nvSpPr>
        <p:spPr bwMode="auto">
          <a:xfrm>
            <a:off x="4211960" y="446735"/>
            <a:ext cx="959587" cy="262429"/>
          </a:xfrm>
          <a:prstGeom prst="rect">
            <a:avLst/>
          </a:prstGeom>
        </p:spPr>
        <p:txBody>
          <a:bodyPr/>
          <a:lstStyle>
            <a:lvl1pPr algn="l" defTabSz="914400">
              <a:spcBef>
                <a:spcPts val="0"/>
              </a:spcBef>
              <a:buNone/>
              <a:defRPr sz="2400" b="1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1400" dirty="0" smtClean="0"/>
              <a:t>Trial 0:</a:t>
            </a:r>
            <a:endParaRPr lang="en-US" sz="1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11510"/>
            <a:ext cx="6768752" cy="451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65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89624269" name="TextBox 789624268"/>
          <p:cNvSpPr txBox="1"/>
          <p:nvPr/>
        </p:nvSpPr>
        <p:spPr bwMode="auto">
          <a:xfrm>
            <a:off x="394124" y="595312"/>
            <a:ext cx="7131843" cy="392065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 algn="ctr">
              <a:defRPr/>
            </a:pPr>
            <a:r>
              <a:rPr sz="2800" b="1" dirty="0" smtClean="0">
                <a:latin typeface="+mj-lt"/>
                <a:ea typeface="Carlito"/>
                <a:cs typeface="Carlito"/>
              </a:rPr>
              <a:t>Evaluator</a:t>
            </a:r>
            <a:endParaRPr lang="en-US" sz="2800" b="1" dirty="0" smtClean="0">
              <a:latin typeface="+mj-lt"/>
              <a:ea typeface="Carlito"/>
              <a:cs typeface="Carlito"/>
            </a:endParaRPr>
          </a:p>
          <a:p>
            <a:pPr>
              <a:defRPr/>
            </a:pPr>
            <a:endParaRPr lang="en-US" dirty="0" smtClean="0">
              <a:latin typeface="+mj-lt"/>
              <a:ea typeface="Carlito"/>
              <a:cs typeface="Carlito"/>
            </a:endParaRPr>
          </a:p>
          <a:p>
            <a:pPr>
              <a:defRPr/>
            </a:pPr>
            <a:endParaRPr dirty="0">
              <a:latin typeface="+mj-lt"/>
              <a:ea typeface="Carlito"/>
              <a:cs typeface="Carlito"/>
            </a:endParaRPr>
          </a:p>
          <a:p>
            <a:pPr>
              <a:defRPr/>
            </a:pPr>
            <a:r>
              <a:rPr lang="en-US" sz="1800" b="0" i="0" u="none" strike="noStrike" cap="none" spc="0" dirty="0">
                <a:solidFill>
                  <a:schemeClr val="tx1"/>
                </a:solidFill>
                <a:latin typeface="+mj-lt"/>
                <a:ea typeface="Carlito"/>
                <a:cs typeface="Carlito"/>
              </a:rPr>
              <a:t>1. Reasoning </a:t>
            </a:r>
            <a:r>
              <a:rPr lang="en-US" sz="1800" b="0" i="0" u="none" strike="noStrike" cap="none" spc="0" dirty="0" smtClean="0">
                <a:solidFill>
                  <a:schemeClr val="tx1"/>
                </a:solidFill>
                <a:latin typeface="+mj-lt"/>
                <a:ea typeface="Carlito"/>
                <a:cs typeface="Carlito"/>
              </a:rPr>
              <a:t>Tasks: </a:t>
            </a:r>
            <a:r>
              <a:rPr lang="en-US" sz="1800" b="0" i="0" u="none" strike="noStrike" cap="none" spc="0" dirty="0">
                <a:solidFill>
                  <a:schemeClr val="tx1"/>
                </a:solidFill>
                <a:latin typeface="+mj-lt"/>
                <a:ea typeface="Carlito"/>
                <a:cs typeface="Carlito"/>
              </a:rPr>
              <a:t>Exact Match (EM) Grading	</a:t>
            </a:r>
          </a:p>
          <a:p>
            <a:pPr>
              <a:defRPr/>
            </a:pPr>
            <a:r>
              <a:rPr lang="en-US" sz="1800" b="0" i="0" u="none" strike="noStrike" cap="none" spc="0" dirty="0">
                <a:solidFill>
                  <a:schemeClr val="tx1"/>
                </a:solidFill>
                <a:latin typeface="+mj-lt"/>
                <a:ea typeface="Carlito"/>
                <a:cs typeface="Carlito"/>
              </a:rPr>
              <a:t>- Binary reward: rₜ = 1 if answer exactly matches ground truth, else 0</a:t>
            </a:r>
            <a:endParaRPr sz="1800" b="0" i="0" u="none" strike="noStrike" cap="none" spc="0" dirty="0">
              <a:solidFill>
                <a:schemeClr val="tx1"/>
              </a:solidFill>
              <a:latin typeface="+mj-lt"/>
              <a:ea typeface="Carlito"/>
              <a:cs typeface="Carlito"/>
            </a:endParaRPr>
          </a:p>
          <a:p>
            <a:pPr>
              <a:defRPr/>
            </a:pPr>
            <a:endParaRPr dirty="0">
              <a:latin typeface="+mj-lt"/>
              <a:ea typeface="Carlito"/>
              <a:cs typeface="Carlito"/>
            </a:endParaRPr>
          </a:p>
          <a:p>
            <a:pPr>
              <a:defRPr/>
            </a:pPr>
            <a:r>
              <a:rPr dirty="0">
                <a:latin typeface="+mj-lt"/>
                <a:ea typeface="Carlito"/>
                <a:cs typeface="Carlito"/>
              </a:rPr>
              <a:t>2.Decision making task:</a:t>
            </a:r>
            <a:r>
              <a:rPr lang="en-US" sz="1800" b="0" i="0" u="none" strike="noStrike" cap="none" spc="0" dirty="0">
                <a:solidFill>
                  <a:schemeClr val="tx1"/>
                </a:solidFill>
                <a:latin typeface="+mj-lt"/>
                <a:ea typeface="Carlito"/>
                <a:cs typeface="Carlito"/>
              </a:rPr>
              <a:t> Predefined Heuristic Functions</a:t>
            </a:r>
          </a:p>
          <a:p>
            <a:pPr>
              <a:defRPr/>
            </a:pPr>
            <a:r>
              <a:rPr lang="en-US" sz="1800" b="0" i="0" u="none" strike="noStrike" cap="none" spc="0" dirty="0">
                <a:solidFill>
                  <a:schemeClr val="tx1"/>
                </a:solidFill>
                <a:latin typeface="+mj-lt"/>
                <a:ea typeface="Carlito"/>
                <a:cs typeface="Carlito"/>
              </a:rPr>
              <a:t>-</a:t>
            </a:r>
            <a:r>
              <a:rPr dirty="0">
                <a:latin typeface="+mj-lt"/>
              </a:rPr>
              <a:t>Task-specific logic to detect poor planning or action repetition</a:t>
            </a:r>
          </a:p>
          <a:p>
            <a:pPr>
              <a:defRPr/>
            </a:pPr>
            <a:endParaRPr lang="en-US" dirty="0">
              <a:latin typeface="+mj-lt"/>
              <a:ea typeface="Carlito"/>
              <a:cs typeface="Carlito"/>
            </a:endParaRPr>
          </a:p>
          <a:p>
            <a:pPr>
              <a:defRPr/>
            </a:pPr>
            <a:r>
              <a:rPr lang="en-US" dirty="0">
                <a:latin typeface="+mj-lt"/>
              </a:rPr>
              <a:t>3. </a:t>
            </a:r>
            <a:r>
              <a:rPr lang="en-US" sz="1800" b="0" i="0" u="none" strike="noStrike" cap="none" spc="0" dirty="0">
                <a:solidFill>
                  <a:schemeClr val="tx1"/>
                </a:solidFill>
                <a:latin typeface="+mj-lt"/>
                <a:ea typeface="Calibri"/>
                <a:cs typeface="Calibri"/>
              </a:rPr>
              <a:t>Programming Tasks: </a:t>
            </a:r>
            <a:r>
              <a:rPr lang="en-US" sz="1800" b="0" i="0" u="none" strike="noStrike" cap="none" spc="0" dirty="0">
                <a:solidFill>
                  <a:schemeClr val="tx1"/>
                </a:solidFill>
                <a:latin typeface="+mj-lt"/>
              </a:rPr>
              <a:t>Unit Tests</a:t>
            </a:r>
            <a:endParaRPr lang="en-US" sz="1800" b="0" i="0" u="none" strike="noStrike" cap="none" spc="0" dirty="0">
              <a:solidFill>
                <a:schemeClr val="tx1"/>
              </a:solidFill>
              <a:latin typeface="+mj-lt"/>
              <a:ea typeface="Arial"/>
              <a:cs typeface="Arial"/>
            </a:endParaRPr>
          </a:p>
          <a:p>
            <a:pPr>
              <a:defRPr/>
            </a:pPr>
            <a:r>
              <a:rPr lang="en-US" sz="1800" b="0" i="0" u="none" strike="noStrike" cap="none" spc="0" dirty="0">
                <a:solidFill>
                  <a:schemeClr val="tx1"/>
                </a:solidFill>
                <a:latin typeface="+mj-lt"/>
                <a:ea typeface="Arial"/>
                <a:cs typeface="Arial"/>
              </a:rPr>
              <a:t>-</a:t>
            </a:r>
            <a:r>
              <a:rPr lang="en-US" sz="1800" b="0" i="0" u="none" strike="noStrike" cap="none" spc="0" dirty="0">
                <a:solidFill>
                  <a:schemeClr val="tx1"/>
                </a:solidFill>
                <a:latin typeface="+mj-lt"/>
                <a:ea typeface="Calibri"/>
                <a:cs typeface="Calibri"/>
              </a:rPr>
              <a:t>Agent creates unit tests, Tests must pass for rₜ = 1</a:t>
            </a:r>
          </a:p>
          <a:p>
            <a:pPr>
              <a:defRPr/>
            </a:pPr>
            <a:endParaRPr lang="en-US" dirty="0">
              <a:latin typeface="+mj-lt"/>
              <a:ea typeface="Carlito"/>
              <a:cs typeface="Carlito"/>
            </a:endParaRPr>
          </a:p>
          <a:p>
            <a:pPr>
              <a:defRPr/>
            </a:pPr>
            <a:r>
              <a:rPr lang="en-US" sz="1800" b="0" i="0" u="none" strike="noStrike" cap="none" spc="0" dirty="0">
                <a:solidFill>
                  <a:schemeClr val="tx1"/>
                </a:solidFill>
                <a:latin typeface="+mj-lt"/>
                <a:ea typeface="Calibri"/>
                <a:cs typeface="Calibri"/>
              </a:rPr>
              <a:t>4. </a:t>
            </a:r>
            <a:r>
              <a:rPr lang="en-US" sz="1800" b="0" i="0" u="none" strike="noStrike" cap="none" spc="0" dirty="0" smtClean="0">
                <a:solidFill>
                  <a:schemeClr val="tx1"/>
                </a:solidFill>
                <a:latin typeface="+mj-lt"/>
                <a:ea typeface="Calibri"/>
                <a:cs typeface="Calibri"/>
              </a:rPr>
              <a:t>LLM as Evaluator :</a:t>
            </a:r>
            <a:endParaRPr lang="en-US" sz="1800" b="0" i="0" u="none" strike="noStrike" cap="none" spc="0" dirty="0">
              <a:solidFill>
                <a:schemeClr val="tx1"/>
              </a:solidFill>
              <a:latin typeface="+mj-lt"/>
              <a:ea typeface="Calibri"/>
              <a:cs typeface="Calibri"/>
            </a:endParaRPr>
          </a:p>
          <a:p>
            <a:pPr>
              <a:defRPr/>
            </a:pPr>
            <a:r>
              <a:rPr lang="en-US" sz="1800" b="0" i="0" u="none" strike="noStrike" cap="none" spc="0" dirty="0">
                <a:solidFill>
                  <a:schemeClr val="tx1"/>
                </a:solidFill>
                <a:latin typeface="+mj-lt"/>
                <a:ea typeface="Calibri"/>
                <a:cs typeface="Calibri"/>
              </a:rPr>
              <a:t>- Another instance of an LLM used to interpret and critique outputs</a:t>
            </a:r>
            <a:endParaRPr lang="en-US" dirty="0">
              <a:latin typeface="+mj-lt"/>
              <a:ea typeface="Carlito"/>
              <a:cs typeface="Carlito"/>
            </a:endParaRPr>
          </a:p>
        </p:txBody>
      </p:sp>
      <p:sp>
        <p:nvSpPr>
          <p:cNvPr id="5464799" name="TextBox 5464798"/>
          <p:cNvSpPr txBox="1"/>
          <p:nvPr/>
        </p:nvSpPr>
        <p:spPr bwMode="auto">
          <a:xfrm>
            <a:off x="8325683" y="6306026"/>
            <a:ext cx="2565355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483518"/>
            <a:ext cx="1152128" cy="11521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m="http://schemas.openxmlformats.org/officeDocument/2006/math" xmlns:w="http://schemas.openxmlformats.org/wordprocessingml/2006/main">
      <p:transition advClick="1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1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Larissa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>
        <a:prstGeom prst="rect">
          <a:avLst/>
        </a:prstGeom>
        <a:solidFill>
          <a:srgbClr val="00315E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 bwMode="auto">
        <a:prstGeom prst="rect">
          <a:avLst/>
        </a:prstGeom>
        <a:noFill/>
      </a:spPr>
      <a:bodyPr/>
      <a:lstStyle/>
    </a:txDef>
  </a:objectDefaults>
  <a:extraClrSchemeLst/>
</a:theme>
</file>

<file path=ppt/theme/theme2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Larissa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Larissa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3396</TotalTime>
  <Words>417</Words>
  <Application>Microsoft Office PowerPoint</Application>
  <DocSecurity>0</DocSecurity>
  <PresentationFormat>On-screen Show (16:9)</PresentationFormat>
  <Paragraphs>70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Carlito</vt:lpstr>
      <vt:lpstr>DejaVu Sans</vt:lpstr>
      <vt:lpstr>Georgia</vt:lpstr>
      <vt:lpstr>Times New Roman</vt:lpstr>
      <vt:lpstr>Verdana</vt:lpstr>
      <vt:lpstr>Larissa-Design1</vt:lpstr>
      <vt:lpstr>Benutzerdefiniertes Design</vt:lpstr>
      <vt:lpstr>AI Agents</vt:lpstr>
      <vt:lpstr>ReAct [Reasoning + Acting]</vt:lpstr>
      <vt:lpstr>PowerPoint Presentation</vt:lpstr>
      <vt:lpstr>PowerPoint Presentation</vt:lpstr>
      <vt:lpstr>PowerPoint Presentation</vt:lpstr>
      <vt:lpstr>Reflexion</vt:lpstr>
      <vt:lpstr>Reflexion</vt:lpstr>
      <vt:lpstr>PowerPoint Presentation</vt:lpstr>
      <vt:lpstr>PowerPoint Presentation</vt:lpstr>
      <vt:lpstr>Development in Methodologies: Dataset: HotpotQA Model:PaLM-540B</vt:lpstr>
      <vt:lpstr> </vt:lpstr>
    </vt:vector>
  </TitlesOfParts>
  <Manager/>
  <Company>HP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subject/>
  <dc:creator>faust</dc:creator>
  <cp:keywords/>
  <dc:description/>
  <cp:lastModifiedBy>JAYESH CHOUDHARI</cp:lastModifiedBy>
  <cp:revision>163</cp:revision>
  <dcterms:created xsi:type="dcterms:W3CDTF">2014-03-17T13:14:48Z</dcterms:created>
  <dcterms:modified xsi:type="dcterms:W3CDTF">2025-07-14T19:54:53Z</dcterms:modified>
  <cp:category/>
  <dc:identifier/>
  <cp:contentStatus/>
  <dc:language/>
  <cp:version/>
</cp:coreProperties>
</file>