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74" r:id="rId3"/>
    <p:sldId id="425" r:id="rId4"/>
    <p:sldId id="557" r:id="rId5"/>
    <p:sldId id="556" r:id="rId6"/>
    <p:sldId id="563" r:id="rId7"/>
    <p:sldId id="565" r:id="rId8"/>
    <p:sldId id="564" r:id="rId9"/>
    <p:sldId id="567" r:id="rId10"/>
    <p:sldId id="566" r:id="rId11"/>
    <p:sldId id="569" r:id="rId12"/>
    <p:sldId id="583" r:id="rId13"/>
    <p:sldId id="585" r:id="rId14"/>
    <p:sldId id="586" r:id="rId15"/>
    <p:sldId id="589" r:id="rId16"/>
    <p:sldId id="588" r:id="rId17"/>
    <p:sldId id="590" r:id="rId18"/>
    <p:sldId id="591" r:id="rId19"/>
    <p:sldId id="584" r:id="rId20"/>
    <p:sldId id="594" r:id="rId21"/>
    <p:sldId id="596" r:id="rId22"/>
    <p:sldId id="597" r:id="rId23"/>
    <p:sldId id="592" r:id="rId24"/>
    <p:sldId id="568" r:id="rId25"/>
    <p:sldId id="570" r:id="rId26"/>
    <p:sldId id="571" r:id="rId27"/>
    <p:sldId id="593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9" r:id="rId37"/>
    <p:sldId id="610" r:id="rId38"/>
    <p:sldId id="611" r:id="rId39"/>
    <p:sldId id="574" r:id="rId40"/>
    <p:sldId id="575" r:id="rId41"/>
    <p:sldId id="576" r:id="rId42"/>
    <p:sldId id="598" r:id="rId43"/>
    <p:sldId id="421" r:id="rId44"/>
    <p:sldId id="422" r:id="rId45"/>
    <p:sldId id="423" r:id="rId46"/>
    <p:sldId id="424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6" autoAdjust="0"/>
    <p:restoredTop sz="94484" autoAdjust="0"/>
  </p:normalViewPr>
  <p:slideViewPr>
    <p:cSldViewPr>
      <p:cViewPr varScale="1">
        <p:scale>
          <a:sx n="86" d="100"/>
          <a:sy n="86" d="100"/>
        </p:scale>
        <p:origin x="10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585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381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401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454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896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184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2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32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883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030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7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231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90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gif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phpmanager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hyperlink" Target="http://www.eclipse.org/p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jetbrains.com/phpstor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885848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and Configure PHP:</a:t>
            </a:r>
            <a:br>
              <a:rPr lang="en-US" dirty="0" smtClean="0"/>
            </a:br>
            <a:r>
              <a:rPr lang="en-US" dirty="0" smtClean="0"/>
              <a:t>XAMPP, LAMP, 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651099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PHP, </a:t>
            </a:r>
            <a:r>
              <a:rPr lang="en-US" dirty="0" smtClean="0"/>
              <a:t>CGI, Web Server.</a:t>
            </a:r>
            <a:br>
              <a:rPr lang="en-US" dirty="0" smtClean="0"/>
            </a:br>
            <a:r>
              <a:rPr lang="en-US" dirty="0" smtClean="0"/>
              <a:t>XAMP </a:t>
            </a:r>
            <a:r>
              <a:rPr lang="en-US" dirty="0"/>
              <a:t>/ </a:t>
            </a:r>
            <a:r>
              <a:rPr lang="en-US" dirty="0" smtClean="0"/>
              <a:t>LAMP </a:t>
            </a:r>
            <a:r>
              <a:rPr lang="en-US" dirty="0"/>
              <a:t>/ PHP in </a:t>
            </a:r>
            <a:r>
              <a:rPr lang="en-US" dirty="0" smtClean="0"/>
              <a:t>IIS. PHP IDEs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9808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5" y="4495800"/>
            <a:ext cx="2687262" cy="14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42553"/>
            <a:ext cx="1688420" cy="1934102"/>
          </a:xfrm>
          <a:prstGeom prst="rect">
            <a:avLst/>
          </a:prstGeom>
        </p:spPr>
      </p:pic>
      <p:pic>
        <p:nvPicPr>
          <p:cNvPr id="3" name="Picture 4" descr="http://www.softwebstudios.com/images/lamp_logo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07" y="4580953"/>
            <a:ext cx="23812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/>
              <a:t>Install and </a:t>
            </a:r>
            <a:r>
              <a:rPr lang="en-US" dirty="0" smtClean="0"/>
              <a:t>Configure XAMPP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762000"/>
            <a:ext cx="4777528" cy="370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069425"/>
            <a:ext cx="1973704" cy="2400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1" y="1826562"/>
            <a:ext cx="4170573" cy="28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XAMPP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(/ˈzæmp/ or /ˈɛks.æmp/)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Free,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 source cross-platform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Web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server solution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stack</a:t>
            </a:r>
          </a:p>
          <a:p>
            <a:pPr marL="914241" lvl="3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Runs in Windows, Linux and Mac OS 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Apache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Web server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OpenSSL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database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phpMyAdmin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Scripting languages: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Perl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FileZilla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FTP server</a:t>
            </a:r>
            <a:endParaRPr lang="en-US" dirty="0"/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Mercury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mail server (SMTP and POP3)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Provides an admin panel for simplified administration</a:t>
            </a:r>
            <a:endParaRPr lang="en-US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XAMPP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7413"/>
            <a:ext cx="11804821" cy="53440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Downloading</a:t>
            </a:r>
            <a:r>
              <a:rPr lang="en-US" dirty="0" smtClean="0"/>
              <a:t> XAMPP:</a:t>
            </a:r>
          </a:p>
          <a:p>
            <a:pPr lvl="1"/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https://www.apachefriends.org/download.html</a:t>
            </a:r>
            <a:endParaRPr lang="en-US" b="1" u="sng" dirty="0" smtClean="0">
              <a:solidFill>
                <a:srgbClr val="F3BE6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</a:t>
            </a:r>
            <a:r>
              <a:rPr lang="en-US" dirty="0" smtClean="0"/>
              <a:t> XAMPP for Windows: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installer </a:t>
            </a:r>
            <a:r>
              <a:rPr lang="en-US" dirty="0" smtClean="0"/>
              <a:t>(run </a:t>
            </a:r>
            <a:r>
              <a:rPr lang="en-US" dirty="0"/>
              <a:t>it as administrator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 Windows installation: Next -&gt; Next -&gt; Finish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 smtClean="0"/>
              <a:t> XAMPP</a:t>
            </a:r>
          </a:p>
          <a:p>
            <a:pPr lvl="1"/>
            <a:r>
              <a:rPr lang="en-US" dirty="0" smtClean="0"/>
              <a:t>XAMPP start as </a:t>
            </a:r>
            <a:r>
              <a:rPr lang="en-US" dirty="0"/>
              <a:t>a tray </a:t>
            </a:r>
            <a:r>
              <a:rPr lang="en-US" dirty="0" smtClean="0"/>
              <a:t>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Download, Install and Run XAMPP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066800"/>
            <a:ext cx="4153329" cy="834777"/>
          </a:xfrm>
          <a:prstGeom prst="roundRect">
            <a:avLst>
              <a:gd name="adj" fmla="val 6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27" y="3048000"/>
            <a:ext cx="1960585" cy="32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XAMPP: Collision with Skype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219200"/>
            <a:ext cx="6631816" cy="51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have IIS or other Web server running on your machine</a:t>
            </a:r>
          </a:p>
          <a:p>
            <a:pPr lvl="1"/>
            <a:r>
              <a:rPr lang="en-US" dirty="0" smtClean="0"/>
              <a:t>This will take the standard HTTP and HTTPS ports: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443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You may change the Apache HTTP listening port</a:t>
            </a:r>
            <a:endParaRPr lang="en-US" dirty="0"/>
          </a:p>
          <a:p>
            <a:pPr lvl="1"/>
            <a:r>
              <a:rPr lang="en-US" dirty="0" smtClean="0"/>
              <a:t>From XAMPP Control Panel choose Apache -&gt; </a:t>
            </a:r>
            <a:r>
              <a:rPr lang="en-US" noProof="1" smtClean="0"/>
              <a:t>Config</a:t>
            </a:r>
          </a:p>
          <a:p>
            <a:pPr lvl="2"/>
            <a:r>
              <a:rPr lang="en-US" dirty="0" smtClean="0"/>
              <a:t>This will open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.\apache\conf\httpd.conf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Replace with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8080</a:t>
            </a:r>
            <a:r>
              <a:rPr lang="en-US" dirty="0"/>
              <a:t>” </a:t>
            </a:r>
            <a:r>
              <a:rPr lang="en-US" dirty="0" smtClean="0"/>
              <a:t>(for example)</a:t>
            </a:r>
            <a:endParaRPr lang="en-US" dirty="0"/>
          </a:p>
          <a:p>
            <a:pPr lvl="1"/>
            <a:r>
              <a:rPr lang="en-US" dirty="0" smtClean="0"/>
              <a:t>Access XAMPP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localhost:8080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Apache HTTP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 Control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066800"/>
            <a:ext cx="8361251" cy="540038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2108" y="550608"/>
            <a:ext cx="1752600" cy="990600"/>
          </a:xfrm>
          <a:prstGeom prst="wedgeRoundRectCallout">
            <a:avLst>
              <a:gd name="adj1" fmla="val -109672"/>
              <a:gd name="adj2" fmla="val 1643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Used TCP ports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2438400"/>
            <a:ext cx="2192246" cy="1049840"/>
          </a:xfrm>
          <a:prstGeom prst="wedgeRoundRectCallout">
            <a:avLst>
              <a:gd name="adj1" fmla="val 101465"/>
              <a:gd name="adj2" fmla="val -432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Windows process IDs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343400"/>
            <a:ext cx="1828800" cy="1524000"/>
          </a:xfrm>
          <a:prstGeom prst="wedgeRoundRectCallout">
            <a:avLst>
              <a:gd name="adj1" fmla="val -100264"/>
              <a:gd name="adj2" fmla="val -16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System messages (logs)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public HTML files (document root)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./htdocs</a:t>
            </a:r>
            <a:endParaRPr lang="en-US" dirty="0" smtClean="0"/>
          </a:p>
          <a:p>
            <a:r>
              <a:rPr lang="en-US" dirty="0" smtClean="0"/>
              <a:t>Location </a:t>
            </a:r>
            <a:r>
              <a:rPr lang="en-US" dirty="0"/>
              <a:t>of </a:t>
            </a:r>
            <a:r>
              <a:rPr lang="en-US" dirty="0" smtClean="0"/>
              <a:t>Apache web server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./apache</a:t>
            </a:r>
            <a:endParaRPr lang="en-US" dirty="0" smtClean="0"/>
          </a:p>
          <a:p>
            <a:r>
              <a:rPr lang="en-US" dirty="0"/>
              <a:t>Location of </a:t>
            </a:r>
            <a:r>
              <a:rPr lang="en-US" dirty="0" smtClean="0"/>
              <a:t>PHP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./php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of MySQL database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Directories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33" y="1246350"/>
            <a:ext cx="196917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Apache c</a:t>
            </a:r>
            <a:r>
              <a:rPr lang="en-US" sz="3600" dirty="0" smtClean="0"/>
              <a:t>onfiguration file 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sz="3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.\apache\conf\httpd.conf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PHP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.\apache\bin\php.ini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MySQL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noProof="1" smtClean="0">
                <a:solidFill>
                  <a:srgbClr val="F3BE60"/>
                </a:solidFill>
              </a:rPr>
              <a:t>.</a:t>
            </a:r>
            <a:r>
              <a:rPr lang="en-US" sz="3600" b="1" noProof="1" smtClean="0">
                <a:solidFill>
                  <a:srgbClr val="F3BE60"/>
                </a:solidFill>
              </a:rPr>
              <a:t>\mysql\bin\my.cnf</a:t>
            </a:r>
            <a:endParaRPr lang="en-US" sz="3600" noProof="1">
              <a:solidFill>
                <a:srgbClr val="F3BE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Configuration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86" y="4309126"/>
            <a:ext cx="1863074" cy="18630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837612" y="1524000"/>
            <a:ext cx="2460111" cy="2221703"/>
            <a:chOff x="8968301" y="1160947"/>
            <a:chExt cx="2460111" cy="22217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8301" y="1160947"/>
              <a:ext cx="1020520" cy="3563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612" y="1543050"/>
              <a:ext cx="2452800" cy="183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91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38200"/>
            <a:ext cx="4777528" cy="370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365940"/>
            <a:ext cx="4572000" cy="31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4916768"/>
            <a:ext cx="8938472" cy="1365365"/>
          </a:xfrm>
        </p:spPr>
        <p:txBody>
          <a:bodyPr/>
          <a:lstStyle/>
          <a:p>
            <a:r>
              <a:rPr lang="en-US" dirty="0" smtClean="0"/>
              <a:t>Running PHP in Microsoft Internet Information Services (IIS)</a:t>
            </a:r>
            <a:endParaRPr lang="en-US" dirty="0"/>
          </a:p>
        </p:txBody>
      </p:sp>
      <p:pic>
        <p:nvPicPr>
          <p:cNvPr id="2050" name="Picture 2" descr="http://www.baptiste-donaux.fr/wp-content/uploads/2013/11/php_i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295400"/>
            <a:ext cx="5539528" cy="2193654"/>
          </a:xfrm>
          <a:prstGeom prst="roundRect">
            <a:avLst>
              <a:gd name="adj" fmla="val 38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PHP, </a:t>
            </a:r>
            <a:r>
              <a:rPr lang="en-US" dirty="0" smtClean="0"/>
              <a:t>Web Servers</a:t>
            </a:r>
            <a:r>
              <a:rPr lang="bg-BG" dirty="0" smtClean="0"/>
              <a:t>, </a:t>
            </a:r>
            <a:r>
              <a:rPr lang="en-US" dirty="0" smtClean="0"/>
              <a:t>HTTP, CGI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XAMPP: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in IIS: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LAMP: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Configuring PHP: php.ini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IDEs: </a:t>
            </a:r>
            <a:r>
              <a:rPr lang="en-US" noProof="1" smtClean="0"/>
              <a:t>Aptana</a:t>
            </a:r>
            <a:r>
              <a:rPr lang="en-US" dirty="0" smtClean="0"/>
              <a:t>, PHP Storm, </a:t>
            </a:r>
            <a:r>
              <a:rPr lang="en-US" noProof="1" smtClean="0"/>
              <a:t>Netbeans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338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96" y="155915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 IIS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Turn Windows features on or </a:t>
            </a:r>
            <a:r>
              <a:rPr lang="en-US" dirty="0" smtClean="0"/>
              <a:t>off </a:t>
            </a:r>
            <a:r>
              <a:rPr lang="en-US" dirty="0" smtClean="0">
                <a:sym typeface="Wingdings" panose="05000000000000000000" pitchFamily="2" charset="2"/>
              </a:rPr>
              <a:t> Internet Information Services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HTTP Features, CGI and IIS Management Console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Integrating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PHP in IIS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PHP Manager </a:t>
            </a:r>
            <a:r>
              <a:rPr lang="en-US" dirty="0">
                <a:sym typeface="Wingdings" panose="05000000000000000000" pitchFamily="2" charset="2"/>
              </a:rPr>
              <a:t>for IIS from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phpmanager.codeplex.com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Register new PHP 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401765"/>
            <a:ext cx="3700559" cy="3398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1" y="5195315"/>
            <a:ext cx="3700560" cy="1053085"/>
          </a:xfrm>
          <a:prstGeom prst="roundRect">
            <a:avLst>
              <a:gd name="adj" fmla="val 2864"/>
            </a:avLst>
          </a:prstGeom>
        </p:spPr>
      </p:pic>
    </p:spTree>
    <p:extLst>
      <p:ext uri="{BB962C8B-B14F-4D97-AF65-F5344CB8AC3E}">
        <p14:creationId xmlns:p14="http://schemas.microsoft.com/office/powerpoint/2010/main" val="26160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 </a:t>
            </a:r>
            <a:r>
              <a:rPr lang="en-US" dirty="0" smtClean="0"/>
              <a:t>IIS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0" y="1239126"/>
            <a:ext cx="5793354" cy="3727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17" y="1781870"/>
            <a:ext cx="5458587" cy="4458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233" y="4380408"/>
            <a:ext cx="4200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2412" y="1508633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7398" y="2554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3BE60"/>
                </a:solidFill>
              </a:rPr>
              <a:t>L</a:t>
            </a:r>
            <a:r>
              <a:rPr lang="en-US" sz="3600" dirty="0" smtClean="0"/>
              <a:t>inux, </a:t>
            </a:r>
            <a:r>
              <a:rPr lang="en-US" sz="3600" dirty="0" smtClean="0">
                <a:solidFill>
                  <a:srgbClr val="F3BE60"/>
                </a:solidFill>
              </a:rPr>
              <a:t>A</a:t>
            </a:r>
            <a:r>
              <a:rPr lang="en-US" sz="3600" dirty="0" smtClean="0"/>
              <a:t>pache, </a:t>
            </a:r>
            <a:r>
              <a:rPr lang="en-US" sz="3600" dirty="0" smtClean="0">
                <a:solidFill>
                  <a:srgbClr val="F3BE60"/>
                </a:solidFill>
              </a:rPr>
              <a:t>M</a:t>
            </a:r>
            <a:r>
              <a:rPr lang="en-US" sz="3600" dirty="0" smtClean="0"/>
              <a:t>ySQL, </a:t>
            </a:r>
            <a:r>
              <a:rPr lang="en-US" sz="3600" dirty="0" smtClean="0">
                <a:solidFill>
                  <a:srgbClr val="F3BE60"/>
                </a:solidFill>
              </a:rPr>
              <a:t>P</a:t>
            </a:r>
            <a:r>
              <a:rPr lang="en-US" sz="3600" dirty="0" smtClean="0"/>
              <a:t>HP</a:t>
            </a: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8" y="3594394"/>
            <a:ext cx="8634920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LAMP</a:t>
            </a:r>
            <a:r>
              <a:rPr lang="en-US" dirty="0"/>
              <a:t> </a:t>
            </a:r>
            <a:r>
              <a:rPr lang="en-US" dirty="0" smtClean="0"/>
              <a:t>stands for </a:t>
            </a:r>
            <a:r>
              <a:rPr lang="en-US" dirty="0" smtClean="0">
                <a:solidFill>
                  <a:srgbClr val="F3BE60"/>
                </a:solidFill>
              </a:rPr>
              <a:t>L</a:t>
            </a:r>
            <a:r>
              <a:rPr lang="en-US" dirty="0" smtClean="0"/>
              <a:t>inux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A</a:t>
            </a:r>
            <a:r>
              <a:rPr lang="en-US" dirty="0"/>
              <a:t>pache, </a:t>
            </a:r>
            <a:r>
              <a:rPr lang="en-US" dirty="0">
                <a:solidFill>
                  <a:srgbClr val="F3BE60"/>
                </a:solidFill>
              </a:rPr>
              <a:t>M</a:t>
            </a:r>
            <a:r>
              <a:rPr lang="en-US" dirty="0"/>
              <a:t>ySQL, </a:t>
            </a:r>
            <a:r>
              <a:rPr lang="en-US" dirty="0">
                <a:solidFill>
                  <a:srgbClr val="F3BE60"/>
                </a:solidFill>
              </a:rPr>
              <a:t>P</a:t>
            </a:r>
            <a:r>
              <a:rPr lang="en-US" dirty="0"/>
              <a:t>HP</a:t>
            </a:r>
            <a:endParaRPr lang="bg-BG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open source Web development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 smtClean="0"/>
              <a:t> – server operating 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Apache</a:t>
            </a:r>
            <a:r>
              <a:rPr lang="en-US" dirty="0" smtClean="0"/>
              <a:t> – Web server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MySQL</a:t>
            </a:r>
            <a:r>
              <a:rPr lang="en-US" dirty="0" smtClean="0"/>
              <a:t> – relational </a:t>
            </a:r>
            <a:r>
              <a:rPr lang="en-US" dirty="0"/>
              <a:t>database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PHP</a:t>
            </a:r>
            <a:r>
              <a:rPr lang="en-US" dirty="0" smtClean="0"/>
              <a:t> – </a:t>
            </a:r>
            <a:r>
              <a:rPr lang="en-US" dirty="0"/>
              <a:t>object-oriented </a:t>
            </a:r>
            <a:r>
              <a:rPr lang="en-US" dirty="0" smtClean="0"/>
              <a:t>server-side scripting language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 smtClean="0"/>
              <a:t>LAMP is an application development platform</a:t>
            </a:r>
          </a:p>
          <a:p>
            <a:pPr lvl="1"/>
            <a:r>
              <a:rPr lang="en-US" dirty="0" smtClean="0"/>
              <a:t>Not just a software bundle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 terminal, then just </a:t>
            </a:r>
            <a:r>
              <a:rPr lang="en-US" dirty="0" smtClean="0"/>
              <a:t>type: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Apache document root</a:t>
            </a:r>
            <a:r>
              <a:rPr lang="en-US" noProof="1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Start </a:t>
            </a:r>
            <a:r>
              <a:rPr lang="en-US" dirty="0"/>
              <a:t>/ stop </a:t>
            </a:r>
            <a:r>
              <a:rPr lang="en-US" dirty="0" smtClean="0"/>
              <a:t>Apache service (in Ubuntu)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Create a PHP script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/var/www/html/index.php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 it by opening </a:t>
            </a:r>
            <a:r>
              <a:rPr lang="en-US" dirty="0" smtClean="0">
                <a:hlinkClick r:id="rId2"/>
              </a:rPr>
              <a:t>http://localhost/index.php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smtClean="0"/>
              <a:t>on </a:t>
            </a:r>
            <a:r>
              <a:rPr lang="en-US" noProof="1" smtClean="0"/>
              <a:t>Ubutntu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1933" y="1979069"/>
            <a:ext cx="9985479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lamp-server^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1933" y="4262439"/>
            <a:ext cx="9985479" cy="5381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apache2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| stop | restart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php.ini File</a:t>
            </a:r>
            <a:endParaRPr lang="en-US" dirty="0"/>
          </a:p>
        </p:txBody>
      </p:sp>
      <p:pic>
        <p:nvPicPr>
          <p:cNvPr id="4" name="Picture 2" descr="http://icons.iconarchive.com/icons/gakuseisean/ivista-2/256/Network-Pane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995363"/>
            <a:ext cx="372903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settings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) are stored in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value, the directive is left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Comments start with a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semicolon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The location of the file is different across operating systems and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check which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 is loaded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phpinfo()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PHP supports add-ons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Most add-ons read their settings from the same file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79412" y="1447800"/>
          <a:ext cx="11430000" cy="4520184"/>
        </p:xfrm>
        <a:graphic>
          <a:graphicData uri="http://schemas.openxmlformats.org/drawingml/2006/table">
            <a:tbl>
              <a:tblPr/>
              <a:tblGrid>
                <a:gridCol w="3343882"/>
                <a:gridCol w="1481364"/>
                <a:gridCol w="660475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short_open_tag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&lt;? and ?&gt; tags should be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asp_tags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Whether &lt;% and %&gt; tags should be allowed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14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number of significant digits displayed in floating-point numbers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expose_php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Include X-Powered-By: PHP/&lt;version&gt; HTTP header in responses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disable_functions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“”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comma-separated list of which functions should not be available at runtime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disable_classes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“”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comma-separated list of which classes should not be available at runtime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Handling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3212" y="990600"/>
          <a:ext cx="11582400" cy="5562600"/>
        </p:xfrm>
        <a:graphic>
          <a:graphicData uri="http://schemas.openxmlformats.org/drawingml/2006/table">
            <a:tbl>
              <a:tblPr/>
              <a:tblGrid>
                <a:gridCol w="3343882"/>
                <a:gridCol w="2334232"/>
                <a:gridCol w="590428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track_vars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“On”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Whether or not the 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EGPCS ($_ENV, $_GET, $_POST, $_COOKIE, $_SERVER) arrays will be available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register_globals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(Removed in PHP 5.4.0)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or not to register the EGPCS arrays as global variables (e. g. 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$_GET[“name”]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become 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$name</a:t>
                      </a: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variables_order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“EGPCS”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order in which to register the global EGPCS arrays (“GP” means that only $_GET and $_POST will be available)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post_max_size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“8M”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post data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default_mimetype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“text/html”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MIME type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default_charset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“UTF-8”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charset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1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3212" y="1929384"/>
          <a:ext cx="11582400" cy="2947416"/>
        </p:xfrm>
        <a:graphic>
          <a:graphicData uri="http://schemas.openxmlformats.org/drawingml/2006/table">
            <a:tbl>
              <a:tblPr/>
              <a:tblGrid>
                <a:gridCol w="3680432"/>
                <a:gridCol w="2334232"/>
                <a:gridCol w="556773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file_uploads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“On”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Whether or not to allow file uploads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upload_tmp_dir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temporary directory to store files at the server during upload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upload_max_filesize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“2M”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an uploaded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max_file_uploads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number of files allowed to be uploaded at the same time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1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PHP, </a:t>
            </a:r>
            <a:r>
              <a:rPr lang="en-US" dirty="0"/>
              <a:t>Web </a:t>
            </a:r>
            <a:r>
              <a:rPr lang="en-US" dirty="0" smtClean="0"/>
              <a:t>Servers, HTTP, CGI</a:t>
            </a:r>
            <a:endParaRPr lang="en-US" dirty="0"/>
          </a:p>
        </p:txBody>
      </p:sp>
      <p:pic>
        <p:nvPicPr>
          <p:cNvPr id="3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48" y="31989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ileinfo.com/images/icons/files/128/cgi-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2412" y="912949"/>
            <a:ext cx="137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11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veryicon.com/icon/256/System/Black%20Glossy/HTT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13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Directories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3212" y="990600"/>
          <a:ext cx="11582400" cy="5471160"/>
        </p:xfrm>
        <a:graphic>
          <a:graphicData uri="http://schemas.openxmlformats.org/drawingml/2006/table">
            <a:tbl>
              <a:tblPr/>
              <a:tblGrid>
                <a:gridCol w="3680432"/>
                <a:gridCol w="3848707"/>
                <a:gridCol w="4053261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include_path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“.;path/to/php/pear”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path where functions like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include()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and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require()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look for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open_basedir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only base directory (and all its subdirectories) which are accessible to PHP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doc_root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PHP’s “root directory” on the server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user’s home directory for PHP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extension_dir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“path/to/php”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path where PHP should look for dynamically loadable extensions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55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03212" y="1909354"/>
          <a:ext cx="11430000" cy="3642360"/>
        </p:xfrm>
        <a:graphic>
          <a:graphicData uri="http://schemas.openxmlformats.org/drawingml/2006/table">
            <a:tbl>
              <a:tblPr/>
              <a:tblGrid>
                <a:gridCol w="3680432"/>
                <a:gridCol w="1481364"/>
                <a:gridCol w="626820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output_buffering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“4M”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How much output should be kept before pushing it to the client (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“On”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for unlimited buffer side, integer value for buffer size)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implicit_flush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Whether or not to flush the output buffer after each block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max_execution_time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120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Maximum execution time of a script in seconds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memory_limit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“128M”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Maximum memory (in bytes) that a script is allowed to allocate (-1 for no memory limit)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0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505239"/>
            <a:ext cx="11804822" cy="419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Get the runtime value of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Get the value of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variable which is stored in the file: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Change the value of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 at runtime: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See the current values of the PHP settings: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 at Runtime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4339984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ini_set(“include_path”, “c:/php/PEAR”);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44864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ini_get(“upload_max_filesize”);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4785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phpinfo();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3192525"/>
            <a:ext cx="10943998" cy="541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get_cfg_var(“upload_max_filesize”);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Apache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6" name="Picture 2" descr="http://icons.iconarchive.com/icons/itzikgur/my-seven/512/Backup-IBM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53" y="721582"/>
            <a:ext cx="4290559" cy="42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5721"/>
            <a:ext cx="11804822" cy="5197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Apache settings are defined in the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Location and name may differ across platforms and Apache versions</a:t>
            </a:r>
          </a:p>
          <a:p>
            <a:pPr lvl="1"/>
            <a:r>
              <a:rPr lang="en-US" dirty="0"/>
              <a:t>Older version read from multiple files</a:t>
            </a:r>
          </a:p>
          <a:p>
            <a:pPr lvl="1"/>
            <a:r>
              <a:rPr lang="en-US" dirty="0"/>
              <a:t>The site-specific settings and module-specific settings are in separate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Follows a </a:t>
            </a:r>
            <a:r>
              <a:rPr lang="en-US" dirty="0"/>
              <a:t>syntax close to </a:t>
            </a:r>
            <a:r>
              <a:rPr lang="en-US" dirty="0" smtClean="0"/>
              <a:t>XML</a:t>
            </a:r>
            <a:endParaRPr lang="en-US" dirty="0"/>
          </a:p>
          <a:p>
            <a:pPr lvl="2"/>
            <a:r>
              <a:rPr lang="en-US" dirty="0" smtClean="0"/>
              <a:t>Name-value </a:t>
            </a:r>
            <a:r>
              <a:rPr lang="en-US" dirty="0"/>
              <a:t>pairs sometimes in </a:t>
            </a:r>
            <a:r>
              <a:rPr lang="en-US" dirty="0" smtClean="0"/>
              <a:t>tags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916" y="1767840"/>
          <a:ext cx="10915496" cy="3642360"/>
        </p:xfrm>
        <a:graphic>
          <a:graphicData uri="http://schemas.openxmlformats.org/drawingml/2006/table">
            <a:tbl>
              <a:tblPr/>
              <a:tblGrid>
                <a:gridCol w="4038600"/>
                <a:gridCol w="1481364"/>
                <a:gridCol w="539553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the server sends timeout to a dead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</a:t>
                      </a:r>
                      <a:endParaRPr kumimoji="1" lang="en-US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Turns persistent connection on or 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MaxKeepAliveRequests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number of persistent connections allowed at the same 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closing a dead persistent connection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36716" y="1767840"/>
          <a:ext cx="11372696" cy="4044696"/>
        </p:xfrm>
        <a:graphic>
          <a:graphicData uri="http://schemas.openxmlformats.org/drawingml/2006/table">
            <a:tbl>
              <a:tblPr/>
              <a:tblGrid>
                <a:gridCol w="1997682"/>
                <a:gridCol w="4521807"/>
                <a:gridCol w="485320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ErrorLog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logs/error_log (Linux) /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logs/error.log(Windows)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Apache log file; can be specified separately for each site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LogLevel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warn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level of logging; possible values –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debug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info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notice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warn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crit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alert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emerg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LogFormat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pt-BR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"%h %l %u %t \"%r\" %&gt;s %b"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Specifies nicknames for different log formats; can be used for site-specific access logs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8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36716" y="1676400"/>
          <a:ext cx="11372696" cy="4062984"/>
        </p:xfrm>
        <a:graphic>
          <a:graphicData uri="http://schemas.openxmlformats.org/drawingml/2006/table">
            <a:tbl>
              <a:tblPr/>
              <a:tblGrid>
                <a:gridCol w="3007332"/>
                <a:gridCol w="2165957"/>
                <a:gridCol w="619940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Listen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port to listen for connections; can be repeated with different ports; usually specified in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ports.conf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HostnameLookups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If turned on, logs the host names of remote clients instead of IP addresses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 / Group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#-1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user and group that the Apache process should work 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DirectoryIndex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index.html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default files in a directory (shown when the user requests the directory) 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1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noProof="1"/>
              <a:t>Aptana</a:t>
            </a:r>
            <a:r>
              <a:rPr lang="en-US" dirty="0"/>
              <a:t>, PHP Storm, </a:t>
            </a:r>
            <a:r>
              <a:rPr lang="en-US" noProof="1"/>
              <a:t>Netbeans</a:t>
            </a:r>
            <a:endParaRPr lang="en-US" dirty="0"/>
          </a:p>
        </p:txBody>
      </p:sp>
      <p:pic>
        <p:nvPicPr>
          <p:cNvPr id="8194" name="Picture 2" descr="http://www.kapilbulsara.com/wp-content/uploads/2014/02/aptana-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502201"/>
            <a:ext cx="4792583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igitalalliance.acquia.com/sites/g/files/g1055236/f/201308/phpS_logo_AcquiaDigitalAlli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24000"/>
            <a:ext cx="1666875" cy="16668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aceyspacey.com/images/article-images/netbean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05" y="2502201"/>
            <a:ext cx="2961407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platform provides solid PHP development support</a:t>
            </a:r>
          </a:p>
          <a:p>
            <a:pPr lvl="1"/>
            <a:r>
              <a:rPr lang="en-US" dirty="0" smtClean="0"/>
              <a:t>PDT – PHP Development Tools</a:t>
            </a:r>
          </a:p>
          <a:p>
            <a:pPr lvl="1"/>
            <a:r>
              <a:rPr lang="en-US" dirty="0" smtClean="0"/>
              <a:t>Write PHP code, Web server integration, debugging (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Free, open-source: </a:t>
            </a:r>
            <a:r>
              <a:rPr lang="en-US" dirty="0">
                <a:hlinkClick r:id="rId2"/>
              </a:rPr>
              <a:t>http://www.eclipse.org/pdt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noProof="1" smtClean="0"/>
              <a:t>Aptana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Eclipse-based IDE for PHP, Ruby, Python</a:t>
            </a:r>
          </a:p>
          <a:p>
            <a:pPr lvl="1"/>
            <a:r>
              <a:rPr lang="en-US" dirty="0" smtClean="0"/>
              <a:t>Supports also HTML, CSS, JavaScript</a:t>
            </a:r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www.aptana.com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/ </a:t>
            </a:r>
            <a:r>
              <a:rPr lang="en-US" noProof="1" smtClean="0"/>
              <a:t>Aptana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2" y="4114800"/>
            <a:ext cx="391946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dirty="0" smtClean="0"/>
              <a:t>Designed for Web development</a:t>
            </a:r>
          </a:p>
          <a:p>
            <a:pPr lvl="2"/>
            <a:r>
              <a:rPr lang="en-US" dirty="0" smtClean="0"/>
              <a:t>Mix HTML with PHP to create dynamic Web pages</a:t>
            </a:r>
          </a:p>
          <a:p>
            <a:pPr lvl="2"/>
            <a:r>
              <a:rPr lang="en-US" dirty="0" smtClean="0"/>
              <a:t>Can be used as general purpose language, e.g. for desktop and command-line apps</a:t>
            </a:r>
          </a:p>
          <a:p>
            <a:pPr lvl="1"/>
            <a:r>
              <a:rPr lang="en-US" dirty="0" smtClean="0"/>
              <a:t>Free and open-source: </a:t>
            </a:r>
            <a:r>
              <a:rPr lang="en-US" dirty="0" smtClean="0">
                <a:hlinkClick r:id="rId2"/>
              </a:rPr>
              <a:t>http://php.net</a:t>
            </a:r>
            <a:endParaRPr lang="en-US" dirty="0" smtClean="0"/>
          </a:p>
          <a:p>
            <a:pPr lvl="1"/>
            <a:r>
              <a:rPr lang="en-US" dirty="0" smtClean="0"/>
              <a:t>Huge popularity: 240 millions sites run PHP in 2013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HP: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 (a recursive acronym)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08799" cy="5570355"/>
          </a:xfrm>
        </p:spPr>
        <p:txBody>
          <a:bodyPr/>
          <a:lstStyle/>
          <a:p>
            <a:r>
              <a:rPr lang="en-US" dirty="0" smtClean="0"/>
              <a:t>PHP Storm</a:t>
            </a:r>
          </a:p>
          <a:p>
            <a:pPr lvl="1"/>
            <a:r>
              <a:rPr lang="en-US" dirty="0" smtClean="0"/>
              <a:t>Powerful PHP IDE</a:t>
            </a:r>
          </a:p>
          <a:p>
            <a:pPr lvl="1"/>
            <a:r>
              <a:rPr lang="en-US" dirty="0" smtClean="0"/>
              <a:t>By </a:t>
            </a:r>
            <a:r>
              <a:rPr lang="en-US" noProof="1" smtClean="0"/>
              <a:t>JetBrains</a:t>
            </a:r>
            <a:r>
              <a:rPr lang="en-US" dirty="0" smtClean="0"/>
              <a:t>, paid product</a:t>
            </a:r>
          </a:p>
          <a:p>
            <a:pPr lvl="1"/>
            <a:r>
              <a:rPr lang="en-US" dirty="0" smtClean="0"/>
              <a:t>Built-in Web server for simplified configuration</a:t>
            </a:r>
          </a:p>
          <a:p>
            <a:pPr lvl="1"/>
            <a:r>
              <a:rPr lang="en-US" dirty="0" smtClean="0"/>
              <a:t>Easy to install and configure</a:t>
            </a:r>
          </a:p>
          <a:p>
            <a:pPr lvl="1"/>
            <a:r>
              <a:rPr lang="en-US" dirty="0" smtClean="0">
                <a:hlinkClick r:id="rId2"/>
              </a:rPr>
              <a:t>http://jetbrains.com/phpstorm/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68" y="1676400"/>
            <a:ext cx="5033644" cy="39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 smtClean="0"/>
              <a:t>The NetBeans IDE fully supports PHP</a:t>
            </a:r>
          </a:p>
          <a:p>
            <a:pPr lvl="1"/>
            <a:r>
              <a:rPr lang="en-US" dirty="0" smtClean="0"/>
              <a:t>Free</a:t>
            </a:r>
            <a:r>
              <a:rPr lang="bg-BG" dirty="0" smtClean="0"/>
              <a:t>, </a:t>
            </a:r>
            <a:r>
              <a:rPr lang="en-US" dirty="0" smtClean="0"/>
              <a:t>open-source IDE</a:t>
            </a:r>
          </a:p>
          <a:p>
            <a:pPr lvl="1"/>
            <a:r>
              <a:rPr lang="en-US" dirty="0" smtClean="0"/>
              <a:t>PHP code editor</a:t>
            </a:r>
          </a:p>
          <a:p>
            <a:pPr lvl="1"/>
            <a:r>
              <a:rPr lang="en-US" dirty="0" smtClean="0"/>
              <a:t>Debugger (through 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integration</a:t>
            </a:r>
          </a:p>
          <a:p>
            <a:pPr lvl="1"/>
            <a:r>
              <a:rPr lang="en-US" dirty="0" smtClean="0"/>
              <a:t>Frameworks support:</a:t>
            </a:r>
          </a:p>
          <a:p>
            <a:pPr lvl="2"/>
            <a:r>
              <a:rPr lang="en-US" dirty="0" smtClean="0"/>
              <a:t>Symfony2, </a:t>
            </a:r>
            <a:r>
              <a:rPr lang="en-US" dirty="0" err="1" smtClean="0"/>
              <a:t>Zend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for PHP</a:t>
            </a:r>
            <a:endParaRPr lang="en-US" dirty="0"/>
          </a:p>
        </p:txBody>
      </p:sp>
      <p:pic>
        <p:nvPicPr>
          <p:cNvPr id="3074" name="Picture 2" descr="http://www.shinephp.com/wp-content/uploads/2009/10/netbeans-as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29" y="2236110"/>
            <a:ext cx="5374283" cy="39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== server-side Web scripting language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Web Servers serve</a:t>
            </a:r>
            <a:r>
              <a:rPr lang="bg-BG" sz="3200" dirty="0" smtClean="0"/>
              <a:t> </a:t>
            </a:r>
            <a:r>
              <a:rPr lang="en-US" sz="3200" dirty="0" smtClean="0"/>
              <a:t>web content through HTTP</a:t>
            </a:r>
          </a:p>
          <a:p>
            <a:pPr marL="814388" lvl="1" indent="-284163">
              <a:lnSpc>
                <a:spcPct val="100000"/>
              </a:lnSpc>
            </a:pPr>
            <a:r>
              <a:rPr lang="en-US" sz="3000" dirty="0" smtClean="0"/>
              <a:t>Run PHP through CGI / </a:t>
            </a:r>
            <a:r>
              <a:rPr lang="en-US" sz="3000" noProof="1" smtClean="0"/>
              <a:t>mod_php</a:t>
            </a:r>
            <a:r>
              <a:rPr lang="en-US" sz="3000" dirty="0" smtClean="0"/>
              <a:t> / ISAPI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XAMPP</a:t>
            </a:r>
            <a:r>
              <a:rPr lang="bg-BG" sz="3200" dirty="0" smtClean="0"/>
              <a:t> </a:t>
            </a:r>
            <a:r>
              <a:rPr lang="en-US" sz="3200" dirty="0" smtClean="0"/>
              <a:t>== Apache + PHP + MySQL + Perl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Recommended for Windows users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LAMP == Linux + Apache + MySQL + PHP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php.ini </a:t>
            </a:r>
            <a:r>
              <a:rPr lang="en-US" sz="3200" dirty="0" smtClean="0"/>
              <a:t>holds the PHP interpreter settings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 IDEs: </a:t>
            </a:r>
            <a:r>
              <a:rPr lang="en-US" sz="3200" noProof="1"/>
              <a:t>Aptana</a:t>
            </a:r>
            <a:r>
              <a:rPr lang="en-US" sz="3200" dirty="0"/>
              <a:t>, PHP Storm, </a:t>
            </a:r>
            <a:r>
              <a:rPr lang="en-US" sz="3200" noProof="1"/>
              <a:t>Netbeans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507299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z="3800" dirty="0"/>
              <a:t>Install and Configure </a:t>
            </a:r>
            <a:r>
              <a:rPr lang="en-US" sz="3800" dirty="0" smtClean="0"/>
              <a:t>PHP: XAMPP</a:t>
            </a:r>
            <a:r>
              <a:rPr lang="en-US" sz="3800" dirty="0"/>
              <a:t>, LAMP, IDEs</a:t>
            </a:r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133" y="1280886"/>
            <a:ext cx="998547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h1&gt;PHP Example&lt;/h1&gt;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($i=0; $i&lt;10; $i++)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$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. "&lt;br&gt;\n";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?&gt;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7335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9561600" cy="5570355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Web server </a:t>
            </a:r>
            <a:r>
              <a:rPr lang="en-US" sz="3200" dirty="0" smtClean="0"/>
              <a:t>is a s</a:t>
            </a:r>
            <a:r>
              <a:rPr lang="en-US" dirty="0" smtClean="0"/>
              <a:t>oftware application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serves Web content</a:t>
            </a:r>
            <a:r>
              <a:rPr lang="en-US" dirty="0" smtClean="0"/>
              <a:t> over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protocol</a:t>
            </a:r>
          </a:p>
          <a:p>
            <a:pPr lvl="1"/>
            <a:r>
              <a:rPr lang="en-US" dirty="0" smtClean="0"/>
              <a:t>Hosts Web sites, Web applications and REST services</a:t>
            </a:r>
          </a:p>
          <a:p>
            <a:pPr lvl="1"/>
            <a:r>
              <a:rPr lang="en-US" dirty="0" smtClean="0"/>
              <a:t>Processes HTTP requests and returns static / dynamic Web content (HTML, CSS, images, JSON, JS)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server side scripts like </a:t>
            </a:r>
            <a:r>
              <a:rPr lang="en-US" dirty="0" smtClean="0"/>
              <a:t>PHP, Python and Ruby</a:t>
            </a:r>
          </a:p>
          <a:p>
            <a:r>
              <a:rPr lang="en-US" dirty="0" smtClean="0"/>
              <a:t>Typically a client (Web browser) requests a Web page, the Web server builds the page and returns it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376513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97" y="2678314"/>
            <a:ext cx="1753430" cy="75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nkostov\Desktop\lighttp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2" y="4861806"/>
            <a:ext cx="1524000" cy="14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julien.danjou.info/media/images/apache-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1305679"/>
            <a:ext cx="1527174" cy="10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ransfer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Client-server protocol for transferring Web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files, </a:t>
            </a:r>
            <a:r>
              <a:rPr lang="en-US" dirty="0" smtClean="0"/>
              <a:t>CSS styles, images</a:t>
            </a:r>
            <a:r>
              <a:rPr lang="en-US" dirty="0"/>
              <a:t>, </a:t>
            </a:r>
            <a:r>
              <a:rPr lang="en-US" dirty="0" smtClean="0"/>
              <a:t>scripts, JSON data, etc.</a:t>
            </a:r>
            <a:endParaRPr lang="en-US" dirty="0"/>
          </a:p>
          <a:p>
            <a:r>
              <a:rPr lang="en-US" dirty="0"/>
              <a:t>Important properties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 smtClean="0"/>
              <a:t>Stateless </a:t>
            </a:r>
            <a:r>
              <a:rPr lang="en-US" dirty="0"/>
              <a:t>(cookies can overcome this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3282891"/>
            <a:ext cx="2286185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request: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response: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8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964" y="1676400"/>
            <a:ext cx="1020987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</a:t>
            </a:r>
          </a:p>
          <a:p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064" y="3996733"/>
            <a:ext cx="1016054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00" noProof="1"/>
              <a:t>HTTP/1.1 200 OK</a:t>
            </a:r>
          </a:p>
          <a:p>
            <a:r>
              <a:rPr lang="en-US" sz="2100" noProof="1"/>
              <a:t>Server: Microsoft-IIS/8.5</a:t>
            </a:r>
          </a:p>
          <a:p>
            <a:r>
              <a:rPr lang="en-US" sz="2100" noProof="1"/>
              <a:t>Date: Thu, 17 Jul 2014 12:11:44 GMT</a:t>
            </a:r>
          </a:p>
          <a:p>
            <a:r>
              <a:rPr lang="en-US" sz="2100" noProof="1"/>
              <a:t>Content-Length: 8560</a:t>
            </a:r>
          </a:p>
          <a:p>
            <a:endParaRPr lang="en-US" sz="2100" noProof="1"/>
          </a:p>
          <a:p>
            <a:r>
              <a:rPr lang="en-US" sz="2100" noProof="1"/>
              <a:t>&lt;!DOCTYPE html&gt;</a:t>
            </a:r>
          </a:p>
          <a:p>
            <a:r>
              <a:rPr lang="en-US" sz="2100" noProof="1"/>
              <a:t>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1419664"/>
            <a:ext cx="3429000" cy="1591054"/>
          </a:xfrm>
          <a:prstGeom prst="wedgeRoundRectCallout">
            <a:avLst>
              <a:gd name="adj1" fmla="val -123691"/>
              <a:gd name="adj2" fmla="val 447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request header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7812" y="4324410"/>
            <a:ext cx="3429000" cy="1591054"/>
          </a:xfrm>
          <a:prstGeom prst="wedgeRoundRectCallout">
            <a:avLst>
              <a:gd name="adj1" fmla="val -124364"/>
              <a:gd name="adj2" fmla="val 288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17577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CGI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ommon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ateway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An interface to connect Web servers with server-side scripts</a:t>
            </a:r>
          </a:p>
          <a:p>
            <a:pPr lvl="1"/>
            <a:r>
              <a:rPr lang="en-US" dirty="0" smtClean="0"/>
              <a:t>E.g. connect PHP with Apache or Python with IIS</a:t>
            </a:r>
          </a:p>
          <a:p>
            <a:pPr lvl="1"/>
            <a:r>
              <a:rPr lang="en-US" dirty="0" smtClean="0"/>
              <a:t>Goal: generate dynamic Web content</a:t>
            </a:r>
          </a:p>
          <a:p>
            <a:pPr lvl="1"/>
            <a:r>
              <a:rPr lang="en-US" dirty="0" smtClean="0"/>
              <a:t>Web server passes the HTTP request and produces HTTP response</a:t>
            </a:r>
          </a:p>
          <a:p>
            <a:r>
              <a:rPr lang="en-US" dirty="0" smtClean="0"/>
              <a:t>Many technologies to connect Web servers with server scripts:</a:t>
            </a:r>
          </a:p>
          <a:p>
            <a:pPr lvl="1"/>
            <a:r>
              <a:rPr lang="en-US" dirty="0" smtClean="0"/>
              <a:t>CGI, </a:t>
            </a:r>
            <a:r>
              <a:rPr lang="en-US" noProof="1" smtClean="0"/>
              <a:t>FastCGI</a:t>
            </a:r>
            <a:r>
              <a:rPr lang="en-US" dirty="0" smtClean="0"/>
              <a:t>, Apache modules, ISAPI (IIS), WSGI, Ruby Rack, …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/>
              <a:t>mod_php</a:t>
            </a:r>
            <a:r>
              <a:rPr lang="en-US" dirty="0" smtClean="0"/>
              <a:t>, </a:t>
            </a:r>
            <a:r>
              <a:rPr lang="en-US" noProof="1" smtClean="0"/>
              <a:t>mod_python</a:t>
            </a:r>
            <a:r>
              <a:rPr lang="en-US" dirty="0" smtClean="0"/>
              <a:t>, </a:t>
            </a:r>
            <a:r>
              <a:rPr lang="en-US" noProof="1" smtClean="0"/>
              <a:t>mod_wsgi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CGI?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2401</Words>
  <Application>Microsoft Office PowerPoint</Application>
  <PresentationFormat>Custom</PresentationFormat>
  <Paragraphs>472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Install and Configure PHP: XAMPP, LAMP, IDEs</vt:lpstr>
      <vt:lpstr>Table of Contents</vt:lpstr>
      <vt:lpstr>PHP, Web Servers, HTTP, CGI</vt:lpstr>
      <vt:lpstr>What is PHP?</vt:lpstr>
      <vt:lpstr>PHP – Example</vt:lpstr>
      <vt:lpstr>Web Servers</vt:lpstr>
      <vt:lpstr>What is HTTP?</vt:lpstr>
      <vt:lpstr>HTTP – Example</vt:lpstr>
      <vt:lpstr>What is CGI?</vt:lpstr>
      <vt:lpstr>XAMPP</vt:lpstr>
      <vt:lpstr>What is XAMPP?</vt:lpstr>
      <vt:lpstr>Download, Install and Run XAMPP</vt:lpstr>
      <vt:lpstr>XAMPP: Collision with Skype</vt:lpstr>
      <vt:lpstr>Changing the Apache HTTP Port</vt:lpstr>
      <vt:lpstr>XAMPP Control Panel</vt:lpstr>
      <vt:lpstr>XAMPP Directories</vt:lpstr>
      <vt:lpstr>XAMPP Configuration Files</vt:lpstr>
      <vt:lpstr>XAMPP</vt:lpstr>
      <vt:lpstr>PHP in IIS</vt:lpstr>
      <vt:lpstr>PHP in IIS</vt:lpstr>
      <vt:lpstr>PHP in IIS (2)</vt:lpstr>
      <vt:lpstr>LAMP</vt:lpstr>
      <vt:lpstr>What is LAMP?</vt:lpstr>
      <vt:lpstr>Download and Install on Ubutntu</vt:lpstr>
      <vt:lpstr>PHP Settings</vt:lpstr>
      <vt:lpstr>PHP Settings</vt:lpstr>
      <vt:lpstr>Language Settings</vt:lpstr>
      <vt:lpstr>Data Handling Settings</vt:lpstr>
      <vt:lpstr>File Upload Settings</vt:lpstr>
      <vt:lpstr>Paths and Directories</vt:lpstr>
      <vt:lpstr>Other Settings</vt:lpstr>
      <vt:lpstr>Changing Settings at Runtime</vt:lpstr>
      <vt:lpstr>Apache Settings</vt:lpstr>
      <vt:lpstr>Apache Settings</vt:lpstr>
      <vt:lpstr>Connection Settings</vt:lpstr>
      <vt:lpstr>Log Settings</vt:lpstr>
      <vt:lpstr>Other Settings</vt:lpstr>
      <vt:lpstr>PHP IDEs</vt:lpstr>
      <vt:lpstr>Eclipse / Aptana</vt:lpstr>
      <vt:lpstr>PHP Storm</vt:lpstr>
      <vt:lpstr>NetBeans for PHP</vt:lpstr>
      <vt:lpstr>Summary</vt:lpstr>
      <vt:lpstr>Install and Configure PHP: XAMPP, LAMP, IDEs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PHP: XAMPP, LAMP, IDEs</dc:title>
  <dc:subject>Software Development Course</dc:subject>
  <dc:creator/>
  <cp:keywords>PHP, XAMPP, LAMP,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2014-08-12T08:54:46Z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