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5" r:id="rId3"/>
    <p:sldId id="268" r:id="rId4"/>
    <p:sldId id="259" r:id="rId5"/>
    <p:sldId id="269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93876-1167-4FB7-AE73-54223EC82535}" v="27" dt="2022-06-16T23:55:25.286"/>
    <p1510:client id="{187C6756-4267-496C-95C5-C59260D9B507}" v="251" dt="2022-06-15T20:06:59.733"/>
    <p1510:client id="{1ACC9CB5-CB07-4B80-9D69-AB0A017E4F52}" v="158" dt="2022-06-16T01:57:25.599"/>
    <p1510:client id="{25189E25-2855-4EB5-8033-051AEC0A4C96}" v="56" dt="2022-06-16T19:27:07.637"/>
    <p1510:client id="{2662C384-1DB6-4E52-9F3B-06EB23A787B2}" v="165" dt="2022-06-16T23:14:15.244"/>
    <p1510:client id="{3A6A5FC4-9C79-4E10-8468-6AB03921CAA9}" v="30" dt="2022-06-16T18:59:21.112"/>
    <p1510:client id="{3F03E07B-8DE7-47DE-B2C1-4653AECAEF8D}" v="3" dt="2022-06-16T23:40:33.774"/>
    <p1510:client id="{43FE8A7C-9EC3-4112-B585-F64E2FDC72FE}" v="8" dt="2022-06-15T02:38:21.946"/>
    <p1510:client id="{488B5200-5000-4E16-9FE6-8F3C6C13448B}" v="14" dt="2022-06-16T01:49:53.014"/>
    <p1510:client id="{4E0AC439-63C5-449A-AC6E-ED2FF3295ADD}" v="8" dt="2022-06-16T23:57:22.996"/>
    <p1510:client id="{53C666B7-B858-4047-8B72-8F651A387727}" v="28" dt="2022-06-16T22:48:26.622"/>
    <p1510:client id="{57F21B44-4A8F-4139-BE70-E14AC9286FFB}" v="79" dt="2022-06-16T23:34:33.653"/>
    <p1510:client id="{6812BEE1-46A0-4B33-B098-6F2762D65DFC}" v="15" dt="2022-06-15T05:58:20.686"/>
    <p1510:client id="{6A761BFF-9F12-4AE0-8406-1A39B1F8D437}" v="49" dt="2022-06-16T23:55:20.663"/>
    <p1510:client id="{72044C1F-8C4A-4546-ACCB-D5A4D0A0E531}" v="26" dt="2022-06-15T22:26:57.994"/>
    <p1510:client id="{7EE91FEC-F2E6-49EA-802A-196FAD34293A}" v="63" dt="2022-06-16T19:25:44.099"/>
    <p1510:client id="{8F2AFEAD-00D6-4AB9-8209-695E086A9A06}" v="26" dt="2022-06-15T18:21:54.074"/>
    <p1510:client id="{97FFAE2B-3DB2-4F93-886E-B7D91CDFFD01}" v="185" dt="2022-06-15T05:07:45.312"/>
    <p1510:client id="{D7D10BCD-ADD0-42B4-8ED3-307F86EB10BC}" v="506" dt="2022-06-16T02:33:29.782"/>
    <p1510:client id="{DE4FC723-5D5C-4482-AD1C-80B7C7FAA59E}" v="2" dt="2022-06-15T05:30:09.876"/>
    <p1510:client id="{F283447A-ED11-489D-BC2D-F7545F8EDF53}" v="17" dt="2022-06-16T03:40:26.318"/>
    <p1510:client id="{F462A336-099D-4768-AB19-4DA1D990DCDF}" v="7" dt="2022-06-16T01:35:59.714"/>
    <p1510:client id="{FB8355E3-731B-4DDD-AF55-2EF2EC8BAC49}" v="5" dt="2022-06-15T21:43:10.219"/>
    <p1510:client id="{FBD35B43-CAB7-4885-A5EE-FB8352C6C573}" v="5" dt="2022-06-16T01:14:00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6727" autoAdjust="0"/>
  </p:normalViewPr>
  <p:slideViewPr>
    <p:cSldViewPr snapToGrid="0">
      <p:cViewPr varScale="1">
        <p:scale>
          <a:sx n="127" d="100"/>
          <a:sy n="127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0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1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959172-3527-49C7-AE80-94C1F617072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7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92B75-FDE1-45CC-9116-2DC8ED9EB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Evaluating U.S. Opiate Prescribers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70A8B-3E32-45E0-98C9-A312D437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Bryan </a:t>
            </a:r>
            <a:r>
              <a:rPr lang="en-US" sz="1500" dirty="0" err="1">
                <a:solidFill>
                  <a:srgbClr val="FFFFFF"/>
                </a:solidFill>
              </a:rPr>
              <a:t>Crigger</a:t>
            </a:r>
            <a:r>
              <a:rPr lang="en-US" sz="1500" dirty="0">
                <a:solidFill>
                  <a:srgbClr val="FFFFFF"/>
                </a:solidFill>
              </a:rPr>
              <a:t>, </a:t>
            </a:r>
            <a:r>
              <a:rPr lang="en-US" sz="1500" dirty="0" err="1">
                <a:solidFill>
                  <a:srgbClr val="FFFFFF"/>
                </a:solidFill>
              </a:rPr>
              <a:t>Xiangzhen</a:t>
            </a:r>
            <a:r>
              <a:rPr lang="en-US" sz="1500" dirty="0">
                <a:solidFill>
                  <a:srgbClr val="FFFFFF"/>
                </a:solidFill>
              </a:rPr>
              <a:t> He, James Hurst, Jazmin </a:t>
            </a:r>
            <a:r>
              <a:rPr lang="en-US" sz="1500" dirty="0" err="1">
                <a:solidFill>
                  <a:srgbClr val="FFFFFF"/>
                </a:solidFill>
              </a:rPr>
              <a:t>Logroño</a:t>
            </a:r>
            <a:endParaRPr lang="en-US" sz="1500" dirty="0">
              <a:solidFill>
                <a:srgbClr val="FFFFFF"/>
              </a:solidFill>
              <a:cs typeface="Calibri Light"/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IST 707</a:t>
            </a:r>
            <a:endParaRPr lang="en-US" sz="15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098" name="Picture 2" descr="U.S. Drug Overdose Deaths Hit New Record in 2021 with 108,000 Lives Lost |  PEOPLE.com">
            <a:extLst>
              <a:ext uri="{FF2B5EF4-FFF2-40B4-BE49-F238E27FC236}">
                <a16:creationId xmlns:a16="http://schemas.microsoft.com/office/drawing/2014/main" id="{C0FA0C51-96E6-4D74-973F-A5CAA7180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8" r="10934" b="-1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353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81E0-4481-42CF-99FC-BADC79F2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5F32-C276-44D0-B229-BA818D44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sz="2400" dirty="0">
                <a:latin typeface="Calibri"/>
                <a:cs typeface="Calibri"/>
              </a:rPr>
              <a:t>There were over 75,000 opioid related overdose deaths in the United States in the 12-month period ending in April 2021 (CDC).</a:t>
            </a:r>
          </a:p>
          <a:p>
            <a:r>
              <a:rPr lang="en-US" sz="2400" dirty="0">
                <a:latin typeface="Calibri"/>
                <a:cs typeface="Calibri"/>
              </a:rPr>
              <a:t>More than 932,000 people have died since 1999 from a drug overdose (CDC).</a:t>
            </a:r>
            <a:endParaRPr lang="en-US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Two out of three drug overdose deaths in 2018 involved an opioid (HHS).</a:t>
            </a:r>
            <a:endParaRPr lang="en-US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In 2016, the national rate of opioid-related hospitalizations was 297 per 100,000 people (HHS).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b="1" u="sng" dirty="0">
                <a:latin typeface="Calibri"/>
                <a:cs typeface="Calibri"/>
              </a:rPr>
              <a:t>Our Goal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en-US" sz="2400" dirty="0">
                <a:ea typeface="+mn-lt"/>
                <a:cs typeface="+mn-lt"/>
              </a:rPr>
              <a:t>Classify and evaluate opioid prescribers to highlight possible anomalies, identify high risk areas and prescriber types to assist early intervention programs.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04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1692-772B-48DD-AB0A-C04E036D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E8F5-A7B2-4CE6-AFDA-D4AB801C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Data provided by the Centers for Medicare &amp; Medicaid Services.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C</a:t>
            </a:r>
            <a:r>
              <a:rPr lang="en-US">
                <a:latin typeface="Calibri"/>
                <a:cs typeface="Calibri"/>
              </a:rPr>
              <a:t>ontains summaries of prescription records for 250 common opioid and non-opioid drugs written by </a:t>
            </a:r>
            <a:r>
              <a:rPr lang="en-US">
                <a:latin typeface="Calibri"/>
                <a:cs typeface="Arial"/>
              </a:rPr>
              <a:t>971,968 </a:t>
            </a:r>
            <a:r>
              <a:rPr lang="en-US">
                <a:latin typeface="Calibri"/>
                <a:cs typeface="Calibri"/>
              </a:rPr>
              <a:t>unique licensed medical professionals in 2019.</a:t>
            </a:r>
          </a:p>
          <a:p>
            <a:pPr marL="383540" lvl="1"/>
            <a:r>
              <a:rPr lang="en-US">
                <a:latin typeface="Calibri"/>
                <a:cs typeface="Calibri"/>
              </a:rPr>
              <a:t>971,968 observations and 254 variables.</a:t>
            </a:r>
          </a:p>
          <a:p>
            <a:r>
              <a:rPr lang="en-US">
                <a:latin typeface="Calibri"/>
                <a:cs typeface="Calibri"/>
              </a:rPr>
              <a:t>Some Key Variables:</a:t>
            </a:r>
          </a:p>
          <a:p>
            <a:pPr marL="383540" lvl="1"/>
            <a:r>
              <a:rPr lang="en-US">
                <a:latin typeface="Calibri"/>
                <a:cs typeface="Calibri"/>
              </a:rPr>
              <a:t>Prescriber State, Medical Specialty, Drug Name.</a:t>
            </a:r>
          </a:p>
          <a:p>
            <a:r>
              <a:rPr lang="en-US">
                <a:latin typeface="Calibri"/>
                <a:cs typeface="Calibri"/>
              </a:rPr>
              <a:t>Identification of opioid drugs</a:t>
            </a:r>
          </a:p>
          <a:p>
            <a:pPr marL="383540" lvl="1"/>
            <a:r>
              <a:rPr lang="en-US">
                <a:latin typeface="Calibri"/>
                <a:cs typeface="Calibri"/>
              </a:rPr>
              <a:t>Used generic names instead of brand names to find the ten total generic drug names for opioids in our data.</a:t>
            </a:r>
          </a:p>
          <a:p>
            <a:pPr marL="383540" lvl="1"/>
            <a:r>
              <a:rPr lang="en-US">
                <a:latin typeface="Calibri"/>
                <a:cs typeface="Calibri"/>
              </a:rPr>
              <a:t>Used these ten drugs to create a Boolean label of "Opioid Prescriber" in our data.</a:t>
            </a:r>
          </a:p>
        </p:txBody>
      </p:sp>
    </p:spTree>
    <p:extLst>
      <p:ext uri="{BB962C8B-B14F-4D97-AF65-F5344CB8AC3E}">
        <p14:creationId xmlns:p14="http://schemas.microsoft.com/office/powerpoint/2010/main" val="39892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A1A59-6E00-4EDC-942B-7D0319E2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5E68-1214-4D87-AB0C-0B5BAF80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44450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900"/>
              <a:t>183 different medical specialties.</a:t>
            </a:r>
            <a:endParaRPr lang="en-US" sz="1900">
              <a:cs typeface="Calibri"/>
            </a:endParaRPr>
          </a:p>
          <a:p>
            <a:pPr marL="0" indent="0">
              <a:buNone/>
            </a:pPr>
            <a:r>
              <a:rPr lang="en-US" sz="1900">
                <a:cs typeface="Calibri"/>
              </a:rPr>
              <a:t>  </a:t>
            </a:r>
            <a:r>
              <a:rPr lang="en-US" sz="1900"/>
              <a:t>59% of the prescribers did </a:t>
            </a:r>
            <a:r>
              <a:rPr lang="en-US" sz="1900" b="1"/>
              <a:t>not </a:t>
            </a:r>
            <a:r>
              <a:rPr lang="en-US" sz="1900"/>
              <a:t>prescribe any opiate drugs in 2019.</a:t>
            </a:r>
            <a:endParaRPr lang="en-US" sz="1900">
              <a:cs typeface="Calibri"/>
            </a:endParaRPr>
          </a:p>
          <a:p>
            <a:r>
              <a:rPr lang="en-US" sz="1900"/>
              <a:t>Identified an outlier in Louisiana who had prescribed 30,000+ opioid prescriptions.</a:t>
            </a:r>
            <a:endParaRPr lang="en-US" sz="1900">
              <a:cs typeface="Calibri" panose="020F0502020204030204"/>
            </a:endParaRPr>
          </a:p>
          <a:p>
            <a:r>
              <a:rPr lang="en-US" sz="1900"/>
              <a:t>Identification of skew towards the Southeast U.S., which only has two of the top five U.S. states based on population size.</a:t>
            </a:r>
            <a:endParaRPr lang="en-US" sz="1900">
              <a:cs typeface="Calibri" panose="020F0502020204030204"/>
            </a:endParaRPr>
          </a:p>
        </p:txBody>
      </p:sp>
      <p:pic>
        <p:nvPicPr>
          <p:cNvPr id="1030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F28746-38B1-4767-9CC0-E00E7CD2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4040" y="3306667"/>
            <a:ext cx="7135676" cy="2176382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D1D3B-0FE0-4C48-9E62-11D253E2BFBB}"/>
              </a:ext>
            </a:extLst>
          </p:cNvPr>
          <p:cNvSpPr txBox="1"/>
          <p:nvPr/>
        </p:nvSpPr>
        <p:spPr>
          <a:xfrm>
            <a:off x="5431453" y="5615178"/>
            <a:ext cx="4124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Calibri" panose="020F0502020204030204" pitchFamily="34" charset="0"/>
              </a:rPr>
              <a:t>T</a:t>
            </a:r>
            <a:r>
              <a:rPr lang="en-US" sz="1050" b="0" i="0" u="none" strike="noStrike">
                <a:effectLst/>
                <a:latin typeface="Calibri" panose="020F0502020204030204" pitchFamily="34" charset="0"/>
              </a:rPr>
              <a:t>op 10 opioid prescribers ranked by total number of opioid prescriptions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9541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60F7F-E4B5-41FA-8621-41308A6F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Association Rule Mining</a:t>
            </a:r>
          </a:p>
        </p:txBody>
      </p:sp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C034-4D31-4174-9A4F-1148F284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093800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0" i="0">
                <a:effectLst/>
                <a:latin typeface="Calibri"/>
                <a:cs typeface="Calibri"/>
              </a:rPr>
              <a:t>The rules suggest that if the prescriber is:</a:t>
            </a:r>
          </a:p>
          <a:p>
            <a:pPr marL="383540" lvl="1"/>
            <a:r>
              <a:rPr lang="en-US" sz="1600">
                <a:latin typeface="Calibri"/>
                <a:cs typeface="Calibri"/>
              </a:rPr>
              <a:t>Family Practice: ~81% likely to prescribe Tramadol and ~74% likely to prescribe Hydrocodone Acetaminophen 10-500 times a year.  </a:t>
            </a:r>
          </a:p>
          <a:p>
            <a:pPr marL="383540" lvl="1"/>
            <a:r>
              <a:rPr lang="en-US" sz="1600">
                <a:ea typeface="+mn-lt"/>
                <a:cs typeface="+mn-lt"/>
              </a:rPr>
              <a:t>Internal Medicine: ~78% likely to prescribe Tramadol 10-500 times a year.  </a:t>
            </a:r>
          </a:p>
          <a:p>
            <a:pPr marL="383540" lvl="1"/>
            <a:r>
              <a:rPr lang="en-US" sz="1600">
                <a:latin typeface="Calibri"/>
                <a:cs typeface="Calibri"/>
              </a:rPr>
              <a:t>Orthopedic Surgery and Emergency Medicine: ~73% likely to prescribe Hydrocodone Acetaminophen 10-500 times a year.  </a:t>
            </a:r>
          </a:p>
          <a:p>
            <a:r>
              <a:rPr lang="en-US">
                <a:latin typeface="Calibri"/>
                <a:cs typeface="Calibri"/>
              </a:rPr>
              <a:t>The lift value for each rule is greater than 1. </a:t>
            </a: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DF0B1E-F40C-9C9F-4B9B-0C870B6B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29067"/>
              </p:ext>
            </p:extLst>
          </p:nvPr>
        </p:nvGraphicFramePr>
        <p:xfrm>
          <a:off x="278101" y="2096890"/>
          <a:ext cx="5953865" cy="269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760">
                  <a:extLst>
                    <a:ext uri="{9D8B030D-6E8A-4147-A177-3AD203B41FA5}">
                      <a16:colId xmlns:a16="http://schemas.microsoft.com/office/drawing/2014/main" val="201106219"/>
                    </a:ext>
                  </a:extLst>
                </a:gridCol>
                <a:gridCol w="2758773">
                  <a:extLst>
                    <a:ext uri="{9D8B030D-6E8A-4147-A177-3AD203B41FA5}">
                      <a16:colId xmlns:a16="http://schemas.microsoft.com/office/drawing/2014/main" val="1382297209"/>
                    </a:ext>
                  </a:extLst>
                </a:gridCol>
                <a:gridCol w="678568">
                  <a:extLst>
                    <a:ext uri="{9D8B030D-6E8A-4147-A177-3AD203B41FA5}">
                      <a16:colId xmlns:a16="http://schemas.microsoft.com/office/drawing/2014/main" val="2945225326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1737793592"/>
                    </a:ext>
                  </a:extLst>
                </a:gridCol>
                <a:gridCol w="711941">
                  <a:extLst>
                    <a:ext uri="{9D8B030D-6E8A-4147-A177-3AD203B41FA5}">
                      <a16:colId xmlns:a16="http://schemas.microsoft.com/office/drawing/2014/main" val="3822256810"/>
                    </a:ext>
                  </a:extLst>
                </a:gridCol>
              </a:tblGrid>
              <a:tr h="4763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err="1">
                          <a:effectLst/>
                        </a:rPr>
                        <a:t>Lhs</a:t>
                      </a:r>
                      <a:r>
                        <a:rPr lang="en-US" sz="1100">
                          <a:effectLst/>
                        </a:rPr>
                        <a:t> (Prescriber Type)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err="1">
                          <a:effectLst/>
                        </a:rPr>
                        <a:t>Rhs</a:t>
                      </a:r>
                      <a:r>
                        <a:rPr lang="en-US" sz="1100">
                          <a:effectLst/>
                        </a:rPr>
                        <a:t> (Drug Information)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supp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conf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lift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3726276690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Family Practice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TRAMADOL.HCL=10-500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0.1371 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0.8050 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1.4827 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3013976580"/>
                  </a:ext>
                </a:extLst>
              </a:tr>
              <a:tr h="4763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Family Practice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HYDROCODONE.ACETAMINOPHEN=10-500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0.1263 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0.7413 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1.2207 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2855518922"/>
                  </a:ext>
                </a:extLst>
              </a:tr>
              <a:tr h="4763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Internal Medicine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TRAMADOL.HCL=10-500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0.1080 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0.7824 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1.4409 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1709488965"/>
                  </a:ext>
                </a:extLst>
              </a:tr>
              <a:tr h="4763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Orthopedic Surgery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HYDROCODONE.ACETAMINOPHEN=10-500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0.0306 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0.7393 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1.2174 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216216367"/>
                  </a:ext>
                </a:extLst>
              </a:tr>
              <a:tr h="4763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Emergency Medicine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HYDROCODONE.ACETAMINOPHEN=10-500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0.0434 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0.7212 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1.1876 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1917834577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D96E2686-1083-8972-C586-DF9CEA6E1E24}"/>
              </a:ext>
            </a:extLst>
          </p:cNvPr>
          <p:cNvSpPr/>
          <p:nvPr/>
        </p:nvSpPr>
        <p:spPr>
          <a:xfrm>
            <a:off x="1324021" y="2663850"/>
            <a:ext cx="177986" cy="1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13041E-0FDA-3C9B-45C6-AC5943BEA219}"/>
              </a:ext>
            </a:extLst>
          </p:cNvPr>
          <p:cNvSpPr/>
          <p:nvPr/>
        </p:nvSpPr>
        <p:spPr>
          <a:xfrm>
            <a:off x="1324021" y="3064317"/>
            <a:ext cx="177986" cy="1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CC15AC-31D0-EDC6-8E3B-A3D04ACEF7B9}"/>
              </a:ext>
            </a:extLst>
          </p:cNvPr>
          <p:cNvSpPr/>
          <p:nvPr/>
        </p:nvSpPr>
        <p:spPr>
          <a:xfrm>
            <a:off x="1324021" y="3553777"/>
            <a:ext cx="177986" cy="1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DBF790-8926-424F-D0EF-7521D3F68025}"/>
              </a:ext>
            </a:extLst>
          </p:cNvPr>
          <p:cNvSpPr/>
          <p:nvPr/>
        </p:nvSpPr>
        <p:spPr>
          <a:xfrm>
            <a:off x="1324021" y="4032112"/>
            <a:ext cx="177986" cy="1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DDADE7-4F53-8678-6D1F-19E9861CAE16}"/>
              </a:ext>
            </a:extLst>
          </p:cNvPr>
          <p:cNvSpPr/>
          <p:nvPr/>
        </p:nvSpPr>
        <p:spPr>
          <a:xfrm>
            <a:off x="1324020" y="4465952"/>
            <a:ext cx="177986" cy="1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EA966-302D-4800-B263-79478596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280" y="686900"/>
            <a:ext cx="3672939" cy="905235"/>
          </a:xfrm>
        </p:spPr>
        <p:txBody>
          <a:bodyPr>
            <a:normAutofit/>
          </a:bodyPr>
          <a:lstStyle/>
          <a:p>
            <a:r>
              <a:rPr lang="en-US" sz="3400"/>
              <a:t>Clustering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5A615FB-48D8-1403-81B9-02838A11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7" y="1066313"/>
            <a:ext cx="6562380" cy="406074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1C7ADF-7A3D-3AA0-8165-B42AAA34E9FB}"/>
              </a:ext>
            </a:extLst>
          </p:cNvPr>
          <p:cNvCxnSpPr/>
          <p:nvPr/>
        </p:nvCxnSpPr>
        <p:spPr>
          <a:xfrm>
            <a:off x="7894492" y="1685924"/>
            <a:ext cx="3567545" cy="0"/>
          </a:xfrm>
          <a:prstGeom prst="straightConnector1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4E22B43-3518-53C7-49E0-96C2A2855D3E}"/>
              </a:ext>
            </a:extLst>
          </p:cNvPr>
          <p:cNvSpPr/>
          <p:nvPr/>
        </p:nvSpPr>
        <p:spPr>
          <a:xfrm>
            <a:off x="7591424" y="1885083"/>
            <a:ext cx="4061113" cy="34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DD3CBE-422C-CF61-6104-40F3EB2C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569" y="1947801"/>
            <a:ext cx="3768960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WordVisi_MSFontService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Design</a:t>
            </a:r>
            <a:r>
              <a:rPr lang="en-US" b="0" i="0" dirty="0">
                <a:effectLst/>
                <a:latin typeface="WordVisi_MSFontService"/>
              </a:rPr>
              <a:t>:</a:t>
            </a:r>
          </a:p>
          <a:p>
            <a:pPr marL="383540" lvl="1"/>
            <a:r>
              <a:rPr lang="en-US" sz="1600" b="1" dirty="0">
                <a:latin typeface="Calibri Light"/>
                <a:cs typeface="Calibri"/>
              </a:rPr>
              <a:t>Data Cleaning:</a:t>
            </a:r>
            <a:r>
              <a:rPr lang="en-US" sz="1600" dirty="0">
                <a:latin typeface="Calibri Light"/>
                <a:cs typeface="Calibri"/>
              </a:rPr>
              <a:t> Subset the data to the Top 20 most common Prescriber Types (90% of all observations).</a:t>
            </a:r>
          </a:p>
          <a:p>
            <a:pPr marL="383540" lvl="1"/>
            <a:r>
              <a:rPr lang="en-US" sz="1600" b="1" dirty="0">
                <a:latin typeface="Calibri Light"/>
                <a:cs typeface="Calibri"/>
              </a:rPr>
              <a:t>Feature Reduction:</a:t>
            </a:r>
            <a:r>
              <a:rPr lang="en-US" sz="1600" dirty="0">
                <a:latin typeface="Calibri Light"/>
                <a:cs typeface="Calibri"/>
              </a:rPr>
              <a:t> Identified top 18 drugs that explained 50% of the cluster prediction.</a:t>
            </a:r>
          </a:p>
          <a:p>
            <a:pPr marL="200660" lvl="1" indent="0">
              <a:buNone/>
            </a:pPr>
            <a:endParaRPr lang="en-US" sz="900" dirty="0">
              <a:latin typeface="Calibri Light"/>
              <a:cs typeface="Calibri"/>
            </a:endParaRPr>
          </a:p>
          <a:p>
            <a:pPr marL="200660" lvl="1" indent="0">
              <a:buNone/>
            </a:pPr>
            <a:r>
              <a:rPr lang="en-US" sz="2000" dirty="0">
                <a:latin typeface="Calibri Light"/>
                <a:cs typeface="Calibri Light"/>
              </a:rPr>
              <a:t>Findings:</a:t>
            </a:r>
          </a:p>
          <a:p>
            <a:pPr marL="383540" lvl="1">
              <a:buFont typeface="Calibri"/>
              <a:buChar char="◦"/>
            </a:pPr>
            <a:r>
              <a:rPr lang="en-US" sz="1600" dirty="0">
                <a:latin typeface="Calibri Light"/>
                <a:cs typeface="Calibri Light"/>
              </a:rPr>
              <a:t>Optimal cluster model grouped all prescribers best into 4 clusters</a:t>
            </a:r>
          </a:p>
          <a:p>
            <a:pPr marL="383540" lvl="1">
              <a:buFont typeface="Calibri"/>
              <a:buChar char="◦"/>
            </a:pPr>
            <a:r>
              <a:rPr lang="en-US" sz="1600" dirty="0">
                <a:latin typeface="Calibri Light"/>
                <a:cs typeface="Calibri Light"/>
              </a:rPr>
              <a:t>Of the top 10 highest predicting factors, 9 of them were opioid drugs</a:t>
            </a:r>
          </a:p>
        </p:txBody>
      </p:sp>
    </p:spTree>
    <p:extLst>
      <p:ext uri="{BB962C8B-B14F-4D97-AF65-F5344CB8AC3E}">
        <p14:creationId xmlns:p14="http://schemas.microsoft.com/office/powerpoint/2010/main" val="184501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D0804-6CE4-4484-B0DB-D99CB320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Classification: Decision Tree</a:t>
            </a:r>
          </a:p>
        </p:txBody>
      </p:sp>
      <p:pic>
        <p:nvPicPr>
          <p:cNvPr id="2050" name="Picture 2" descr="Text&#10;&#10;Description automatically generated">
            <a:extLst>
              <a:ext uri="{FF2B5EF4-FFF2-40B4-BE49-F238E27FC236}">
                <a16:creationId xmlns:a16="http://schemas.microsoft.com/office/drawing/2014/main" id="{69A8583A-7316-4881-97F1-A7885E04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856" y="472450"/>
            <a:ext cx="3690257" cy="295220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AE34-4397-4594-9573-302D2F56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289598"/>
            <a:ext cx="3690257" cy="367018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C5.0 correctly classified 100% of the training data in ~24 minutes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verage tree size was 10.2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Model accuracy was 100% on the validation set (unseen data).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8/9 Splitting Attributes are Opioids.</a:t>
            </a: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D10ACB2-64AD-4412-9B9A-445D72E3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91" y="3544856"/>
            <a:ext cx="3667125" cy="24288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5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AF288-AC4F-4F4B-90CC-08DB54D3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/>
              <a:t>Classification: Naïve Bayes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234B228-F78C-8EF7-ACDF-ED532DDA6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60" b="-1"/>
          <a:stretch/>
        </p:blipFill>
        <p:spPr>
          <a:xfrm>
            <a:off x="633999" y="581098"/>
            <a:ext cx="2668826" cy="161349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411F7BCB-FBBC-4186-9392-F209BA6E7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57" r="2" b="5818"/>
          <a:stretch/>
        </p:blipFill>
        <p:spPr>
          <a:xfrm>
            <a:off x="633999" y="2182931"/>
            <a:ext cx="3977164" cy="3482552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086962A-6606-2A91-789F-B8744593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97" y="2198914"/>
            <a:ext cx="6387745" cy="392995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States with high conditional probabilities for Opioid Prescriber = True: California, Texas, Florida, New York, Pennsylvania, Ohio, Illinois, and North Carolina. </a:t>
            </a:r>
          </a:p>
          <a:p>
            <a:r>
              <a:rPr lang="en-US">
                <a:cs typeface="Calibri"/>
              </a:rPr>
              <a:t>American Samoa had the lowest conditional probability for Opioid Prescriber = True. </a:t>
            </a:r>
          </a:p>
          <a:p>
            <a:r>
              <a:rPr lang="en-US">
                <a:cs typeface="Calibri"/>
              </a:rPr>
              <a:t>Prescriber Type with high conditional probabilities for Opioid Prescriber = True: Family Practice, Internal Medicine, Physician Assistant, Orthopedic Surgery, and General Surgery.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72.8% accuracy on the validation set (unseen data).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368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51F8-1235-4061-BE16-CD8D38AB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4646-E4FB-4F64-8FBA-B496CCB1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Limitations</a:t>
            </a:r>
            <a:endParaRPr lang="en-US" dirty="0">
              <a:ea typeface="Calibri"/>
              <a:cs typeface="Calibri"/>
            </a:endParaRPr>
          </a:p>
          <a:p>
            <a:pPr marL="383540" lvl="1"/>
            <a:r>
              <a:rPr lang="en-US" dirty="0"/>
              <a:t>Unable to normalize our data against state population size.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/>
              <a:t>Unable to incorporate socio-economic factors into our analysis to help account for some of what drives opioid overdoses.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Outliers</a:t>
            </a:r>
          </a:p>
          <a:p>
            <a:pPr marL="383540" lvl="1"/>
            <a:r>
              <a:rPr lang="en-US" dirty="0">
                <a:ea typeface="+mn-lt"/>
                <a:cs typeface="+mn-lt"/>
              </a:rPr>
              <a:t>Durable Medical Equipment &amp; Medical Supplies has one opioid prescriber in 2019, but that one person ranked fourth among all medical specialties for average opioids prescriptions.</a:t>
            </a:r>
          </a:p>
          <a:p>
            <a:pPr marL="383540" lvl="1"/>
            <a:r>
              <a:rPr lang="en-US" dirty="0">
                <a:ea typeface="Calibri"/>
                <a:cs typeface="Calibri"/>
              </a:rPr>
              <a:t>High risk areas are in the Southeastern region of the United States.</a:t>
            </a:r>
            <a:endParaRPr lang="en-US" dirty="0"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Key Model Takeaways</a:t>
            </a:r>
          </a:p>
          <a:p>
            <a:pPr marL="383540" lvl="1"/>
            <a:r>
              <a:rPr lang="en-US" dirty="0">
                <a:ea typeface="Calibri"/>
                <a:cs typeface="Calibri"/>
              </a:rPr>
              <a:t>Four of ten opioids had 100% attribute usage in our decision tree.</a:t>
            </a:r>
          </a:p>
          <a:p>
            <a:pPr marL="383540" lvl="1"/>
            <a:r>
              <a:rPr lang="en-US" dirty="0">
                <a:ea typeface="Calibri"/>
                <a:cs typeface="Calibri"/>
              </a:rPr>
              <a:t>Family Practice was highly likely to prescribe </a:t>
            </a:r>
            <a:r>
              <a:rPr lang="en-US" dirty="0">
                <a:ea typeface="+mn-lt"/>
                <a:cs typeface="+mn-lt"/>
              </a:rPr>
              <a:t>Tramadol</a:t>
            </a:r>
            <a:r>
              <a:rPr lang="en-US" dirty="0">
                <a:ea typeface="+mn-lt"/>
                <a:cs typeface="Calibri"/>
              </a:rPr>
              <a:t> or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Hydrocodone Acetaminophen 10-500 times a year </a:t>
            </a:r>
            <a:r>
              <a:rPr lang="en-US" dirty="0">
                <a:ea typeface="+mn-lt"/>
                <a:cs typeface="Calibri"/>
              </a:rPr>
              <a:t>in</a:t>
            </a:r>
            <a:r>
              <a:rPr lang="en-US" dirty="0">
                <a:ea typeface="Calibri"/>
                <a:cs typeface="Calibri"/>
              </a:rPr>
              <a:t> our association rule mining.</a:t>
            </a:r>
          </a:p>
          <a:p>
            <a:pPr marL="383540" lvl="1"/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729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741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WordVisi_MSFontService</vt:lpstr>
      <vt:lpstr>Retrospect</vt:lpstr>
      <vt:lpstr>Evaluating U.S. Opiate Prescribers </vt:lpstr>
      <vt:lpstr>The Problem</vt:lpstr>
      <vt:lpstr>Our Data</vt:lpstr>
      <vt:lpstr>Data Exploration</vt:lpstr>
      <vt:lpstr>Association Rule Mining</vt:lpstr>
      <vt:lpstr>Clustering</vt:lpstr>
      <vt:lpstr>Classification: Decision Tree</vt:lpstr>
      <vt:lpstr>Classification: Naïve Bayes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Epidemic in the United States</dc:title>
  <dc:creator>Hurst, James</dc:creator>
  <cp:lastModifiedBy>Hurst, James</cp:lastModifiedBy>
  <cp:revision>5</cp:revision>
  <dcterms:created xsi:type="dcterms:W3CDTF">2022-06-15T01:28:54Z</dcterms:created>
  <dcterms:modified xsi:type="dcterms:W3CDTF">2022-06-17T01:53:44Z</dcterms:modified>
</cp:coreProperties>
</file>