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5" autoAdjust="0"/>
    <p:restoredTop sz="95775" autoAdjust="0"/>
  </p:normalViewPr>
  <p:slideViewPr>
    <p:cSldViewPr snapToGrid="0">
      <p:cViewPr varScale="1">
        <p:scale>
          <a:sx n="110" d="100"/>
          <a:sy n="110" d="100"/>
        </p:scale>
        <p:origin x="464" y="184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71BF6-BFDA-4E6F-83EE-89BB4FFBCB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D9D603F-96B9-41B9-8BB2-4053CC88685A}">
      <dgm:prSet/>
      <dgm:spPr/>
      <dgm:t>
        <a:bodyPr/>
        <a:lstStyle/>
        <a:p>
          <a:r>
            <a:rPr lang="en-US" dirty="0"/>
            <a:t>Data storage, access, and retrieval are essential to set up data users for successful analysis and decision-making.</a:t>
          </a:r>
        </a:p>
      </dgm:t>
    </dgm:pt>
    <dgm:pt modelId="{1B242156-4FF2-4426-B3FE-33028BDA3752}" type="parTrans" cxnId="{675B6EE3-EE1D-4143-96CC-735AA163396F}">
      <dgm:prSet/>
      <dgm:spPr/>
      <dgm:t>
        <a:bodyPr/>
        <a:lstStyle/>
        <a:p>
          <a:endParaRPr lang="en-US"/>
        </a:p>
      </dgm:t>
    </dgm:pt>
    <dgm:pt modelId="{7B9C1ED2-5F98-4860-BEFF-701BAE64B14E}" type="sibTrans" cxnId="{675B6EE3-EE1D-4143-96CC-735AA163396F}">
      <dgm:prSet/>
      <dgm:spPr/>
      <dgm:t>
        <a:bodyPr/>
        <a:lstStyle/>
        <a:p>
          <a:endParaRPr lang="en-US"/>
        </a:p>
      </dgm:t>
    </dgm:pt>
    <dgm:pt modelId="{932E5853-E1B4-41A1-BF9E-ED8EAD56189B}">
      <dgm:prSet/>
      <dgm:spPr/>
      <dgm:t>
        <a:bodyPr/>
        <a:lstStyle/>
        <a:p>
          <a:r>
            <a:rPr lang="en-US" dirty="0"/>
            <a:t>IST 659 introduced valuable design concepts to ensure data accuracy and accommodate business processes.</a:t>
          </a:r>
        </a:p>
      </dgm:t>
    </dgm:pt>
    <dgm:pt modelId="{CE0F0B9A-D4E6-459F-8AB9-F8439D8FD5C6}" type="parTrans" cxnId="{FE4FE29C-046D-4517-B85B-E77F5C8A8218}">
      <dgm:prSet/>
      <dgm:spPr/>
      <dgm:t>
        <a:bodyPr/>
        <a:lstStyle/>
        <a:p>
          <a:endParaRPr lang="en-US"/>
        </a:p>
      </dgm:t>
    </dgm:pt>
    <dgm:pt modelId="{D0BCDD63-0B62-4C71-BD4A-D93858D28FEC}" type="sibTrans" cxnId="{FE4FE29C-046D-4517-B85B-E77F5C8A8218}">
      <dgm:prSet/>
      <dgm:spPr/>
      <dgm:t>
        <a:bodyPr/>
        <a:lstStyle/>
        <a:p>
          <a:endParaRPr lang="en-US"/>
        </a:p>
      </dgm:t>
    </dgm:pt>
    <dgm:pt modelId="{7FE47123-492C-4018-87E2-9AD60D2AEA42}" type="pres">
      <dgm:prSet presAssocID="{79371BF6-BFDA-4E6F-83EE-89BB4FFBCB25}" presName="root" presStyleCnt="0">
        <dgm:presLayoutVars>
          <dgm:dir/>
          <dgm:resizeHandles val="exact"/>
        </dgm:presLayoutVars>
      </dgm:prSet>
      <dgm:spPr/>
    </dgm:pt>
    <dgm:pt modelId="{4A318737-B22B-41F7-80A4-6EEF83FDED8F}" type="pres">
      <dgm:prSet presAssocID="{9D9D603F-96B9-41B9-8BB2-4053CC88685A}" presName="compNode" presStyleCnt="0"/>
      <dgm:spPr/>
    </dgm:pt>
    <dgm:pt modelId="{26013C2D-A1FF-4354-ADD7-8937FC725557}" type="pres">
      <dgm:prSet presAssocID="{9D9D603F-96B9-41B9-8BB2-4053CC88685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ADF4B3F4-0593-4301-BA4E-A76687B7A63D}" type="pres">
      <dgm:prSet presAssocID="{9D9D603F-96B9-41B9-8BB2-4053CC88685A}" presName="spaceRect" presStyleCnt="0"/>
      <dgm:spPr/>
    </dgm:pt>
    <dgm:pt modelId="{375E4E3C-27D6-4AD5-96B9-6DC0EB4A3B0E}" type="pres">
      <dgm:prSet presAssocID="{9D9D603F-96B9-41B9-8BB2-4053CC88685A}" presName="textRect" presStyleLbl="revTx" presStyleIdx="0" presStyleCnt="2">
        <dgm:presLayoutVars>
          <dgm:chMax val="1"/>
          <dgm:chPref val="1"/>
        </dgm:presLayoutVars>
      </dgm:prSet>
      <dgm:spPr/>
    </dgm:pt>
    <dgm:pt modelId="{FAF59CBB-001A-4180-A7C4-DE12B440563D}" type="pres">
      <dgm:prSet presAssocID="{7B9C1ED2-5F98-4860-BEFF-701BAE64B14E}" presName="sibTrans" presStyleCnt="0"/>
      <dgm:spPr/>
    </dgm:pt>
    <dgm:pt modelId="{6AACE523-A64C-4B2B-91A9-40C368074EA7}" type="pres">
      <dgm:prSet presAssocID="{932E5853-E1B4-41A1-BF9E-ED8EAD56189B}" presName="compNode" presStyleCnt="0"/>
      <dgm:spPr/>
    </dgm:pt>
    <dgm:pt modelId="{3243EF21-FDFE-478B-8838-0EC977453581}" type="pres">
      <dgm:prSet presAssocID="{932E5853-E1B4-41A1-BF9E-ED8EAD5618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8BD8CBA-66A1-4034-ACBB-CAB0112E8F7F}" type="pres">
      <dgm:prSet presAssocID="{932E5853-E1B4-41A1-BF9E-ED8EAD56189B}" presName="spaceRect" presStyleCnt="0"/>
      <dgm:spPr/>
    </dgm:pt>
    <dgm:pt modelId="{CD561614-CC50-47A7-A7D7-07D633D805A1}" type="pres">
      <dgm:prSet presAssocID="{932E5853-E1B4-41A1-BF9E-ED8EAD56189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110E2E-0511-4969-9200-B0A6B6C498F0}" type="presOf" srcId="{79371BF6-BFDA-4E6F-83EE-89BB4FFBCB25}" destId="{7FE47123-492C-4018-87E2-9AD60D2AEA42}" srcOrd="0" destOrd="0" presId="urn:microsoft.com/office/officeart/2018/2/layout/IconLabelList"/>
    <dgm:cxn modelId="{FE4FE29C-046D-4517-B85B-E77F5C8A8218}" srcId="{79371BF6-BFDA-4E6F-83EE-89BB4FFBCB25}" destId="{932E5853-E1B4-41A1-BF9E-ED8EAD56189B}" srcOrd="1" destOrd="0" parTransId="{CE0F0B9A-D4E6-459F-8AB9-F8439D8FD5C6}" sibTransId="{D0BCDD63-0B62-4C71-BD4A-D93858D28FEC}"/>
    <dgm:cxn modelId="{5B1FFAA0-8B1B-4D75-B2C9-7FCC05C0838F}" type="presOf" srcId="{9D9D603F-96B9-41B9-8BB2-4053CC88685A}" destId="{375E4E3C-27D6-4AD5-96B9-6DC0EB4A3B0E}" srcOrd="0" destOrd="0" presId="urn:microsoft.com/office/officeart/2018/2/layout/IconLabelList"/>
    <dgm:cxn modelId="{3E1448AF-27C6-4933-95E2-06941F5AFEC5}" type="presOf" srcId="{932E5853-E1B4-41A1-BF9E-ED8EAD56189B}" destId="{CD561614-CC50-47A7-A7D7-07D633D805A1}" srcOrd="0" destOrd="0" presId="urn:microsoft.com/office/officeart/2018/2/layout/IconLabelList"/>
    <dgm:cxn modelId="{675B6EE3-EE1D-4143-96CC-735AA163396F}" srcId="{79371BF6-BFDA-4E6F-83EE-89BB4FFBCB25}" destId="{9D9D603F-96B9-41B9-8BB2-4053CC88685A}" srcOrd="0" destOrd="0" parTransId="{1B242156-4FF2-4426-B3FE-33028BDA3752}" sibTransId="{7B9C1ED2-5F98-4860-BEFF-701BAE64B14E}"/>
    <dgm:cxn modelId="{B78183B9-7902-4E72-81A4-CB716ECAFE06}" type="presParOf" srcId="{7FE47123-492C-4018-87E2-9AD60D2AEA42}" destId="{4A318737-B22B-41F7-80A4-6EEF83FDED8F}" srcOrd="0" destOrd="0" presId="urn:microsoft.com/office/officeart/2018/2/layout/IconLabelList"/>
    <dgm:cxn modelId="{E9E8C76E-01EB-4DF6-A94D-9EE1E3556756}" type="presParOf" srcId="{4A318737-B22B-41F7-80A4-6EEF83FDED8F}" destId="{26013C2D-A1FF-4354-ADD7-8937FC725557}" srcOrd="0" destOrd="0" presId="urn:microsoft.com/office/officeart/2018/2/layout/IconLabelList"/>
    <dgm:cxn modelId="{66DF8C22-548A-4AAE-853A-913C24458FBE}" type="presParOf" srcId="{4A318737-B22B-41F7-80A4-6EEF83FDED8F}" destId="{ADF4B3F4-0593-4301-BA4E-A76687B7A63D}" srcOrd="1" destOrd="0" presId="urn:microsoft.com/office/officeart/2018/2/layout/IconLabelList"/>
    <dgm:cxn modelId="{6E90209F-C7AF-4E74-A89D-62A8B93EB79D}" type="presParOf" srcId="{4A318737-B22B-41F7-80A4-6EEF83FDED8F}" destId="{375E4E3C-27D6-4AD5-96B9-6DC0EB4A3B0E}" srcOrd="2" destOrd="0" presId="urn:microsoft.com/office/officeart/2018/2/layout/IconLabelList"/>
    <dgm:cxn modelId="{340B0B4E-5421-415D-A3DC-1C668A187515}" type="presParOf" srcId="{7FE47123-492C-4018-87E2-9AD60D2AEA42}" destId="{FAF59CBB-001A-4180-A7C4-DE12B440563D}" srcOrd="1" destOrd="0" presId="urn:microsoft.com/office/officeart/2018/2/layout/IconLabelList"/>
    <dgm:cxn modelId="{97DDAFFA-C51F-4C8D-B689-21E37FD4873F}" type="presParOf" srcId="{7FE47123-492C-4018-87E2-9AD60D2AEA42}" destId="{6AACE523-A64C-4B2B-91A9-40C368074EA7}" srcOrd="2" destOrd="0" presId="urn:microsoft.com/office/officeart/2018/2/layout/IconLabelList"/>
    <dgm:cxn modelId="{B1AB2B91-7C46-4494-BBD2-2965F048695F}" type="presParOf" srcId="{6AACE523-A64C-4B2B-91A9-40C368074EA7}" destId="{3243EF21-FDFE-478B-8838-0EC977453581}" srcOrd="0" destOrd="0" presId="urn:microsoft.com/office/officeart/2018/2/layout/IconLabelList"/>
    <dgm:cxn modelId="{183CA8E3-3C2A-4C2F-B9D0-A7FE7EE0AC98}" type="presParOf" srcId="{6AACE523-A64C-4B2B-91A9-40C368074EA7}" destId="{B8BD8CBA-66A1-4034-ACBB-CAB0112E8F7F}" srcOrd="1" destOrd="0" presId="urn:microsoft.com/office/officeart/2018/2/layout/IconLabelList"/>
    <dgm:cxn modelId="{5DC8DFDC-CAE3-4D71-8A92-CF6029B24E45}" type="presParOf" srcId="{6AACE523-A64C-4B2B-91A9-40C368074EA7}" destId="{CD561614-CC50-47A7-A7D7-07D633D805A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4EDAA-713B-44E3-A212-6A219D99F26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D5988C-297B-4134-ABDF-1E1709ED586B}">
      <dgm:prSet/>
      <dgm:spPr/>
      <dgm:t>
        <a:bodyPr/>
        <a:lstStyle/>
        <a:p>
          <a:r>
            <a:rPr lang="en-US" dirty="0"/>
            <a:t>Data Visualizations help reveal meaningful relationships and patterns between variables. </a:t>
          </a:r>
        </a:p>
      </dgm:t>
    </dgm:pt>
    <dgm:pt modelId="{F631AC67-1DFA-48B8-B17E-33E293ECA590}" type="parTrans" cxnId="{8368EA2D-52FC-4249-8C81-5C2DBC428B6E}">
      <dgm:prSet/>
      <dgm:spPr/>
      <dgm:t>
        <a:bodyPr/>
        <a:lstStyle/>
        <a:p>
          <a:endParaRPr lang="en-US"/>
        </a:p>
      </dgm:t>
    </dgm:pt>
    <dgm:pt modelId="{920B6440-E0C2-4330-B168-68905394D636}" type="sibTrans" cxnId="{8368EA2D-52FC-4249-8C81-5C2DBC428B6E}">
      <dgm:prSet/>
      <dgm:spPr/>
      <dgm:t>
        <a:bodyPr/>
        <a:lstStyle/>
        <a:p>
          <a:endParaRPr lang="en-US"/>
        </a:p>
      </dgm:t>
    </dgm:pt>
    <dgm:pt modelId="{8042204B-1B70-495A-B329-3C29F3090FB7}">
      <dgm:prSet/>
      <dgm:spPr/>
      <dgm:t>
        <a:bodyPr/>
        <a:lstStyle/>
        <a:p>
          <a:r>
            <a:rPr lang="en-US" dirty="0"/>
            <a:t>IST 719 emphasized the importance of simple but meaningful visualizations. </a:t>
          </a:r>
        </a:p>
      </dgm:t>
    </dgm:pt>
    <dgm:pt modelId="{B3F456D1-8E61-404C-8F4F-5C91043CE175}" type="parTrans" cxnId="{450C7B96-D148-4581-9DEA-BBEB42208805}">
      <dgm:prSet/>
      <dgm:spPr/>
      <dgm:t>
        <a:bodyPr/>
        <a:lstStyle/>
        <a:p>
          <a:endParaRPr lang="en-US"/>
        </a:p>
      </dgm:t>
    </dgm:pt>
    <dgm:pt modelId="{DCF27B9E-8C6A-4B5F-8DD5-E636C3D2367A}" type="sibTrans" cxnId="{450C7B96-D148-4581-9DEA-BBEB42208805}">
      <dgm:prSet/>
      <dgm:spPr/>
      <dgm:t>
        <a:bodyPr/>
        <a:lstStyle/>
        <a:p>
          <a:endParaRPr lang="en-US"/>
        </a:p>
      </dgm:t>
    </dgm:pt>
    <dgm:pt modelId="{E5819B8E-2193-1548-AB0C-2ACCC1362A1B}" type="pres">
      <dgm:prSet presAssocID="{A834EDAA-713B-44E3-A212-6A219D99F263}" presName="linear" presStyleCnt="0">
        <dgm:presLayoutVars>
          <dgm:animLvl val="lvl"/>
          <dgm:resizeHandles val="exact"/>
        </dgm:presLayoutVars>
      </dgm:prSet>
      <dgm:spPr/>
    </dgm:pt>
    <dgm:pt modelId="{BAACD4B8-C37E-E24A-8D94-31E424398EA7}" type="pres">
      <dgm:prSet presAssocID="{DCD5988C-297B-4134-ABDF-1E1709ED586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9800EC6-BF23-EA40-87CF-D27B65EB6950}" type="pres">
      <dgm:prSet presAssocID="{920B6440-E0C2-4330-B168-68905394D636}" presName="spacer" presStyleCnt="0"/>
      <dgm:spPr/>
    </dgm:pt>
    <dgm:pt modelId="{26E82495-7F9A-D048-AD2F-6FB82F5ABABC}" type="pres">
      <dgm:prSet presAssocID="{8042204B-1B70-495A-B329-3C29F3090FB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31F7321-D1E5-DE4A-AFFE-2F51CFB51BCB}" type="presOf" srcId="{A834EDAA-713B-44E3-A212-6A219D99F263}" destId="{E5819B8E-2193-1548-AB0C-2ACCC1362A1B}" srcOrd="0" destOrd="0" presId="urn:microsoft.com/office/officeart/2005/8/layout/vList2"/>
    <dgm:cxn modelId="{8368EA2D-52FC-4249-8C81-5C2DBC428B6E}" srcId="{A834EDAA-713B-44E3-A212-6A219D99F263}" destId="{DCD5988C-297B-4134-ABDF-1E1709ED586B}" srcOrd="0" destOrd="0" parTransId="{F631AC67-1DFA-48B8-B17E-33E293ECA590}" sibTransId="{920B6440-E0C2-4330-B168-68905394D636}"/>
    <dgm:cxn modelId="{450C7B96-D148-4581-9DEA-BBEB42208805}" srcId="{A834EDAA-713B-44E3-A212-6A219D99F263}" destId="{8042204B-1B70-495A-B329-3C29F3090FB7}" srcOrd="1" destOrd="0" parTransId="{B3F456D1-8E61-404C-8F4F-5C91043CE175}" sibTransId="{DCF27B9E-8C6A-4B5F-8DD5-E636C3D2367A}"/>
    <dgm:cxn modelId="{72AA019E-914A-CF41-A0A5-4BE09620F7E0}" type="presOf" srcId="{DCD5988C-297B-4134-ABDF-1E1709ED586B}" destId="{BAACD4B8-C37E-E24A-8D94-31E424398EA7}" srcOrd="0" destOrd="0" presId="urn:microsoft.com/office/officeart/2005/8/layout/vList2"/>
    <dgm:cxn modelId="{AC737AAF-D84C-4C4A-93BB-83AE07F2F526}" type="presOf" srcId="{8042204B-1B70-495A-B329-3C29F3090FB7}" destId="{26E82495-7F9A-D048-AD2F-6FB82F5ABABC}" srcOrd="0" destOrd="0" presId="urn:microsoft.com/office/officeart/2005/8/layout/vList2"/>
    <dgm:cxn modelId="{6B584A01-14C5-B345-A1E9-5E19D8065EA3}" type="presParOf" srcId="{E5819B8E-2193-1548-AB0C-2ACCC1362A1B}" destId="{BAACD4B8-C37E-E24A-8D94-31E424398EA7}" srcOrd="0" destOrd="0" presId="urn:microsoft.com/office/officeart/2005/8/layout/vList2"/>
    <dgm:cxn modelId="{8A24F263-5463-4943-8F6F-E680749A839E}" type="presParOf" srcId="{E5819B8E-2193-1548-AB0C-2ACCC1362A1B}" destId="{B9800EC6-BF23-EA40-87CF-D27B65EB6950}" srcOrd="1" destOrd="0" presId="urn:microsoft.com/office/officeart/2005/8/layout/vList2"/>
    <dgm:cxn modelId="{3C44B8F9-6B16-0949-9C0B-5B6DFC73E867}" type="presParOf" srcId="{E5819B8E-2193-1548-AB0C-2ACCC1362A1B}" destId="{26E82495-7F9A-D048-AD2F-6FB82F5ABAB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371BF6-BFDA-4E6F-83EE-89BB4FFBCB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9D603F-96B9-41B9-8BB2-4053CC8868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Applying Statistical Analysis and Machine Learning methods to data can help reveal actionable insights.</a:t>
          </a:r>
        </a:p>
      </dgm:t>
    </dgm:pt>
    <dgm:pt modelId="{1B242156-4FF2-4426-B3FE-33028BDA3752}" type="parTrans" cxnId="{675B6EE3-EE1D-4143-96CC-735AA163396F}">
      <dgm:prSet/>
      <dgm:spPr/>
      <dgm:t>
        <a:bodyPr/>
        <a:lstStyle/>
        <a:p>
          <a:endParaRPr lang="en-US"/>
        </a:p>
      </dgm:t>
    </dgm:pt>
    <dgm:pt modelId="{7B9C1ED2-5F98-4860-BEFF-701BAE64B14E}" type="sibTrans" cxnId="{675B6EE3-EE1D-4143-96CC-735AA163396F}">
      <dgm:prSet/>
      <dgm:spPr/>
      <dgm:t>
        <a:bodyPr/>
        <a:lstStyle/>
        <a:p>
          <a:endParaRPr lang="en-US"/>
        </a:p>
      </dgm:t>
    </dgm:pt>
    <dgm:pt modelId="{932E5853-E1B4-41A1-BF9E-ED8EAD5618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IST 707 encouraged students to exercise using the Data Science Lifecycle to pinpoint actionable insights.</a:t>
          </a:r>
        </a:p>
      </dgm:t>
    </dgm:pt>
    <dgm:pt modelId="{CE0F0B9A-D4E6-459F-8AB9-F8439D8FD5C6}" type="parTrans" cxnId="{FE4FE29C-046D-4517-B85B-E77F5C8A8218}">
      <dgm:prSet/>
      <dgm:spPr/>
      <dgm:t>
        <a:bodyPr/>
        <a:lstStyle/>
        <a:p>
          <a:endParaRPr lang="en-US"/>
        </a:p>
      </dgm:t>
    </dgm:pt>
    <dgm:pt modelId="{D0BCDD63-0B62-4C71-BD4A-D93858D28FEC}" type="sibTrans" cxnId="{FE4FE29C-046D-4517-B85B-E77F5C8A8218}">
      <dgm:prSet/>
      <dgm:spPr/>
      <dgm:t>
        <a:bodyPr/>
        <a:lstStyle/>
        <a:p>
          <a:endParaRPr lang="en-US"/>
        </a:p>
      </dgm:t>
    </dgm:pt>
    <dgm:pt modelId="{8675886B-EAE0-4728-8DF2-54E17153EBE4}" type="pres">
      <dgm:prSet presAssocID="{79371BF6-BFDA-4E6F-83EE-89BB4FFBCB25}" presName="root" presStyleCnt="0">
        <dgm:presLayoutVars>
          <dgm:dir/>
          <dgm:resizeHandles val="exact"/>
        </dgm:presLayoutVars>
      </dgm:prSet>
      <dgm:spPr/>
    </dgm:pt>
    <dgm:pt modelId="{A8EF7BBA-C49A-4154-8752-E58FD5C5E40E}" type="pres">
      <dgm:prSet presAssocID="{9D9D603F-96B9-41B9-8BB2-4053CC88685A}" presName="compNode" presStyleCnt="0"/>
      <dgm:spPr/>
    </dgm:pt>
    <dgm:pt modelId="{040D57C9-C8DF-4496-8C63-9F52BB5F30E1}" type="pres">
      <dgm:prSet presAssocID="{9D9D603F-96B9-41B9-8BB2-4053CC88685A}" presName="bgRect" presStyleLbl="bgShp" presStyleIdx="0" presStyleCnt="2"/>
      <dgm:spPr/>
    </dgm:pt>
    <dgm:pt modelId="{5B9CBBD5-E92A-4BF5-A34F-D3ADD6126ACD}" type="pres">
      <dgm:prSet presAssocID="{9D9D603F-96B9-41B9-8BB2-4053CC88685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D8C91B0-E1E7-4AFF-BCFD-0C05CFC8B811}" type="pres">
      <dgm:prSet presAssocID="{9D9D603F-96B9-41B9-8BB2-4053CC88685A}" presName="spaceRect" presStyleCnt="0"/>
      <dgm:spPr/>
    </dgm:pt>
    <dgm:pt modelId="{BA23B275-1A89-49D0-B282-E7B4B9DAD542}" type="pres">
      <dgm:prSet presAssocID="{9D9D603F-96B9-41B9-8BB2-4053CC88685A}" presName="parTx" presStyleLbl="revTx" presStyleIdx="0" presStyleCnt="2">
        <dgm:presLayoutVars>
          <dgm:chMax val="0"/>
          <dgm:chPref val="0"/>
        </dgm:presLayoutVars>
      </dgm:prSet>
      <dgm:spPr/>
    </dgm:pt>
    <dgm:pt modelId="{F1BCC032-D1B2-4E05-A84A-E63C806A22D3}" type="pres">
      <dgm:prSet presAssocID="{7B9C1ED2-5F98-4860-BEFF-701BAE64B14E}" presName="sibTrans" presStyleCnt="0"/>
      <dgm:spPr/>
    </dgm:pt>
    <dgm:pt modelId="{6D33BE0B-319A-4097-8666-BC3531BC6B36}" type="pres">
      <dgm:prSet presAssocID="{932E5853-E1B4-41A1-BF9E-ED8EAD56189B}" presName="compNode" presStyleCnt="0"/>
      <dgm:spPr/>
    </dgm:pt>
    <dgm:pt modelId="{930A3141-825D-4A9C-90CE-26246B04A125}" type="pres">
      <dgm:prSet presAssocID="{932E5853-E1B4-41A1-BF9E-ED8EAD56189B}" presName="bgRect" presStyleLbl="bgShp" presStyleIdx="1" presStyleCnt="2"/>
      <dgm:spPr/>
    </dgm:pt>
    <dgm:pt modelId="{58E380D4-8922-4AC5-BDEF-DE46CF77F1AF}" type="pres">
      <dgm:prSet presAssocID="{932E5853-E1B4-41A1-BF9E-ED8EAD5618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CE04070-6AD9-45EF-81DD-AA7FC9826BE9}" type="pres">
      <dgm:prSet presAssocID="{932E5853-E1B4-41A1-BF9E-ED8EAD56189B}" presName="spaceRect" presStyleCnt="0"/>
      <dgm:spPr/>
    </dgm:pt>
    <dgm:pt modelId="{015438D2-898B-440B-BF98-91FBE9F5EEC7}" type="pres">
      <dgm:prSet presAssocID="{932E5853-E1B4-41A1-BF9E-ED8EAD56189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C30F044-685D-7740-9D94-51757C01371E}" type="presOf" srcId="{9D9D603F-96B9-41B9-8BB2-4053CC88685A}" destId="{BA23B275-1A89-49D0-B282-E7B4B9DAD542}" srcOrd="0" destOrd="0" presId="urn:microsoft.com/office/officeart/2018/2/layout/IconVerticalSolidList"/>
    <dgm:cxn modelId="{FE4FE29C-046D-4517-B85B-E77F5C8A8218}" srcId="{79371BF6-BFDA-4E6F-83EE-89BB4FFBCB25}" destId="{932E5853-E1B4-41A1-BF9E-ED8EAD56189B}" srcOrd="1" destOrd="0" parTransId="{CE0F0B9A-D4E6-459F-8AB9-F8439D8FD5C6}" sibTransId="{D0BCDD63-0B62-4C71-BD4A-D93858D28FEC}"/>
    <dgm:cxn modelId="{D7AB7DB6-FD1F-C84B-89FD-1123C09783DB}" type="presOf" srcId="{932E5853-E1B4-41A1-BF9E-ED8EAD56189B}" destId="{015438D2-898B-440B-BF98-91FBE9F5EEC7}" srcOrd="0" destOrd="0" presId="urn:microsoft.com/office/officeart/2018/2/layout/IconVerticalSolidList"/>
    <dgm:cxn modelId="{A21D7FCD-B2A8-7247-9F0C-F613A37C54FE}" type="presOf" srcId="{79371BF6-BFDA-4E6F-83EE-89BB4FFBCB25}" destId="{8675886B-EAE0-4728-8DF2-54E17153EBE4}" srcOrd="0" destOrd="0" presId="urn:microsoft.com/office/officeart/2018/2/layout/IconVerticalSolidList"/>
    <dgm:cxn modelId="{675B6EE3-EE1D-4143-96CC-735AA163396F}" srcId="{79371BF6-BFDA-4E6F-83EE-89BB4FFBCB25}" destId="{9D9D603F-96B9-41B9-8BB2-4053CC88685A}" srcOrd="0" destOrd="0" parTransId="{1B242156-4FF2-4426-B3FE-33028BDA3752}" sibTransId="{7B9C1ED2-5F98-4860-BEFF-701BAE64B14E}"/>
    <dgm:cxn modelId="{87C1DE35-C6D5-CF42-8B64-B92E28BCB898}" type="presParOf" srcId="{8675886B-EAE0-4728-8DF2-54E17153EBE4}" destId="{A8EF7BBA-C49A-4154-8752-E58FD5C5E40E}" srcOrd="0" destOrd="0" presId="urn:microsoft.com/office/officeart/2018/2/layout/IconVerticalSolidList"/>
    <dgm:cxn modelId="{874D0390-6D21-9B45-A88E-DE4617CF0709}" type="presParOf" srcId="{A8EF7BBA-C49A-4154-8752-E58FD5C5E40E}" destId="{040D57C9-C8DF-4496-8C63-9F52BB5F30E1}" srcOrd="0" destOrd="0" presId="urn:microsoft.com/office/officeart/2018/2/layout/IconVerticalSolidList"/>
    <dgm:cxn modelId="{F664D114-9168-474C-A1E6-ADD205B4CC54}" type="presParOf" srcId="{A8EF7BBA-C49A-4154-8752-E58FD5C5E40E}" destId="{5B9CBBD5-E92A-4BF5-A34F-D3ADD6126ACD}" srcOrd="1" destOrd="0" presId="urn:microsoft.com/office/officeart/2018/2/layout/IconVerticalSolidList"/>
    <dgm:cxn modelId="{EA97666A-FB92-B740-A8FF-72579B610293}" type="presParOf" srcId="{A8EF7BBA-C49A-4154-8752-E58FD5C5E40E}" destId="{2D8C91B0-E1E7-4AFF-BCFD-0C05CFC8B811}" srcOrd="2" destOrd="0" presId="urn:microsoft.com/office/officeart/2018/2/layout/IconVerticalSolidList"/>
    <dgm:cxn modelId="{EFD4E6E7-9361-084A-A52D-10DB1C2F1B93}" type="presParOf" srcId="{A8EF7BBA-C49A-4154-8752-E58FD5C5E40E}" destId="{BA23B275-1A89-49D0-B282-E7B4B9DAD542}" srcOrd="3" destOrd="0" presId="urn:microsoft.com/office/officeart/2018/2/layout/IconVerticalSolidList"/>
    <dgm:cxn modelId="{63DF3AA9-B99C-BF4A-BB57-C62E19253722}" type="presParOf" srcId="{8675886B-EAE0-4728-8DF2-54E17153EBE4}" destId="{F1BCC032-D1B2-4E05-A84A-E63C806A22D3}" srcOrd="1" destOrd="0" presId="urn:microsoft.com/office/officeart/2018/2/layout/IconVerticalSolidList"/>
    <dgm:cxn modelId="{0D08B529-6157-8845-801F-FA20545D142A}" type="presParOf" srcId="{8675886B-EAE0-4728-8DF2-54E17153EBE4}" destId="{6D33BE0B-319A-4097-8666-BC3531BC6B36}" srcOrd="2" destOrd="0" presId="urn:microsoft.com/office/officeart/2018/2/layout/IconVerticalSolidList"/>
    <dgm:cxn modelId="{558ECA93-D370-954F-9BE4-0A688713A8B9}" type="presParOf" srcId="{6D33BE0B-319A-4097-8666-BC3531BC6B36}" destId="{930A3141-825D-4A9C-90CE-26246B04A125}" srcOrd="0" destOrd="0" presId="urn:microsoft.com/office/officeart/2018/2/layout/IconVerticalSolidList"/>
    <dgm:cxn modelId="{28646945-BFA4-5540-87D2-8312F85B2AB7}" type="presParOf" srcId="{6D33BE0B-319A-4097-8666-BC3531BC6B36}" destId="{58E380D4-8922-4AC5-BDEF-DE46CF77F1AF}" srcOrd="1" destOrd="0" presId="urn:microsoft.com/office/officeart/2018/2/layout/IconVerticalSolidList"/>
    <dgm:cxn modelId="{E4438450-9E68-6A48-B3FF-3089D623F9B7}" type="presParOf" srcId="{6D33BE0B-319A-4097-8666-BC3531BC6B36}" destId="{0CE04070-6AD9-45EF-81DD-AA7FC9826BE9}" srcOrd="2" destOrd="0" presId="urn:microsoft.com/office/officeart/2018/2/layout/IconVerticalSolidList"/>
    <dgm:cxn modelId="{492631C5-1C82-8447-AE37-81396142F050}" type="presParOf" srcId="{6D33BE0B-319A-4097-8666-BC3531BC6B36}" destId="{015438D2-898B-440B-BF98-91FBE9F5EE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371BF6-BFDA-4E6F-83EE-89BB4FFBCB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9D603F-96B9-41B9-8BB2-4053CC8868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comes in all forms: structured, unstructured, and semi-structured.</a:t>
          </a:r>
        </a:p>
      </dgm:t>
    </dgm:pt>
    <dgm:pt modelId="{1B242156-4FF2-4426-B3FE-33028BDA3752}" type="parTrans" cxnId="{675B6EE3-EE1D-4143-96CC-735AA163396F}">
      <dgm:prSet/>
      <dgm:spPr/>
      <dgm:t>
        <a:bodyPr/>
        <a:lstStyle/>
        <a:p>
          <a:endParaRPr lang="en-US"/>
        </a:p>
      </dgm:t>
    </dgm:pt>
    <dgm:pt modelId="{7B9C1ED2-5F98-4860-BEFF-701BAE64B14E}" type="sibTrans" cxnId="{675B6EE3-EE1D-4143-96CC-735AA163396F}">
      <dgm:prSet/>
      <dgm:spPr/>
      <dgm:t>
        <a:bodyPr/>
        <a:lstStyle/>
        <a:p>
          <a:endParaRPr lang="en-US"/>
        </a:p>
      </dgm:t>
    </dgm:pt>
    <dgm:pt modelId="{932E5853-E1B4-41A1-BF9E-ED8EAD5618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IST 736 introduced the application of Data Science to unstructured data. </a:t>
          </a:r>
        </a:p>
      </dgm:t>
    </dgm:pt>
    <dgm:pt modelId="{CE0F0B9A-D4E6-459F-8AB9-F8439D8FD5C6}" type="parTrans" cxnId="{FE4FE29C-046D-4517-B85B-E77F5C8A8218}">
      <dgm:prSet/>
      <dgm:spPr/>
      <dgm:t>
        <a:bodyPr/>
        <a:lstStyle/>
        <a:p>
          <a:endParaRPr lang="en-US"/>
        </a:p>
      </dgm:t>
    </dgm:pt>
    <dgm:pt modelId="{D0BCDD63-0B62-4C71-BD4A-D93858D28FEC}" type="sibTrans" cxnId="{FE4FE29C-046D-4517-B85B-E77F5C8A8218}">
      <dgm:prSet/>
      <dgm:spPr/>
      <dgm:t>
        <a:bodyPr/>
        <a:lstStyle/>
        <a:p>
          <a:endParaRPr lang="en-US"/>
        </a:p>
      </dgm:t>
    </dgm:pt>
    <dgm:pt modelId="{3530BB8D-EA90-4D5B-8DEC-DFAAE89CCD8D}" type="pres">
      <dgm:prSet presAssocID="{79371BF6-BFDA-4E6F-83EE-89BB4FFBCB25}" presName="root" presStyleCnt="0">
        <dgm:presLayoutVars>
          <dgm:dir/>
          <dgm:resizeHandles val="exact"/>
        </dgm:presLayoutVars>
      </dgm:prSet>
      <dgm:spPr/>
    </dgm:pt>
    <dgm:pt modelId="{0F76AD0D-DB3E-4CCB-B854-52C8066ABB25}" type="pres">
      <dgm:prSet presAssocID="{9D9D603F-96B9-41B9-8BB2-4053CC88685A}" presName="compNode" presStyleCnt="0"/>
      <dgm:spPr/>
    </dgm:pt>
    <dgm:pt modelId="{22BE0EE8-2654-469F-BF55-918423B89113}" type="pres">
      <dgm:prSet presAssocID="{9D9D603F-96B9-41B9-8BB2-4053CC88685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12E1092-9322-4F33-B3D4-B3BDDBA9322F}" type="pres">
      <dgm:prSet presAssocID="{9D9D603F-96B9-41B9-8BB2-4053CC88685A}" presName="spaceRect" presStyleCnt="0"/>
      <dgm:spPr/>
    </dgm:pt>
    <dgm:pt modelId="{6D9E2D4B-0EF9-4EEF-84BD-7CAA07BACDCC}" type="pres">
      <dgm:prSet presAssocID="{9D9D603F-96B9-41B9-8BB2-4053CC88685A}" presName="textRect" presStyleLbl="revTx" presStyleIdx="0" presStyleCnt="2">
        <dgm:presLayoutVars>
          <dgm:chMax val="1"/>
          <dgm:chPref val="1"/>
        </dgm:presLayoutVars>
      </dgm:prSet>
      <dgm:spPr/>
    </dgm:pt>
    <dgm:pt modelId="{62476853-E78F-4FF8-8783-441424D7056C}" type="pres">
      <dgm:prSet presAssocID="{7B9C1ED2-5F98-4860-BEFF-701BAE64B14E}" presName="sibTrans" presStyleCnt="0"/>
      <dgm:spPr/>
    </dgm:pt>
    <dgm:pt modelId="{8F6775A6-17FD-4BF3-8C9F-25852B4D7046}" type="pres">
      <dgm:prSet presAssocID="{932E5853-E1B4-41A1-BF9E-ED8EAD56189B}" presName="compNode" presStyleCnt="0"/>
      <dgm:spPr/>
    </dgm:pt>
    <dgm:pt modelId="{F8A630BC-8B5C-4A91-88B2-02AF98B0A47D}" type="pres">
      <dgm:prSet presAssocID="{932E5853-E1B4-41A1-BF9E-ED8EAD5618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C8E74FE-C2DE-4DFC-AD29-92BB5710D1B9}" type="pres">
      <dgm:prSet presAssocID="{932E5853-E1B4-41A1-BF9E-ED8EAD56189B}" presName="spaceRect" presStyleCnt="0"/>
      <dgm:spPr/>
    </dgm:pt>
    <dgm:pt modelId="{C85DFA85-1FE8-49AB-A022-AFA2ECE1B0C3}" type="pres">
      <dgm:prSet presAssocID="{932E5853-E1B4-41A1-BF9E-ED8EAD56189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A00964B-7996-C74E-8B1D-3D0DF182FD28}" type="presOf" srcId="{932E5853-E1B4-41A1-BF9E-ED8EAD56189B}" destId="{C85DFA85-1FE8-49AB-A022-AFA2ECE1B0C3}" srcOrd="0" destOrd="0" presId="urn:microsoft.com/office/officeart/2018/2/layout/IconLabelList"/>
    <dgm:cxn modelId="{FE4FE29C-046D-4517-B85B-E77F5C8A8218}" srcId="{79371BF6-BFDA-4E6F-83EE-89BB4FFBCB25}" destId="{932E5853-E1B4-41A1-BF9E-ED8EAD56189B}" srcOrd="1" destOrd="0" parTransId="{CE0F0B9A-D4E6-459F-8AB9-F8439D8FD5C6}" sibTransId="{D0BCDD63-0B62-4C71-BD4A-D93858D28FEC}"/>
    <dgm:cxn modelId="{3DF641AA-0F29-DB46-81E6-2F7F8795BC9E}" type="presOf" srcId="{79371BF6-BFDA-4E6F-83EE-89BB4FFBCB25}" destId="{3530BB8D-EA90-4D5B-8DEC-DFAAE89CCD8D}" srcOrd="0" destOrd="0" presId="urn:microsoft.com/office/officeart/2018/2/layout/IconLabelList"/>
    <dgm:cxn modelId="{6B3241C1-DCC1-AF4A-82C5-E895CD08145D}" type="presOf" srcId="{9D9D603F-96B9-41B9-8BB2-4053CC88685A}" destId="{6D9E2D4B-0EF9-4EEF-84BD-7CAA07BACDCC}" srcOrd="0" destOrd="0" presId="urn:microsoft.com/office/officeart/2018/2/layout/IconLabelList"/>
    <dgm:cxn modelId="{675B6EE3-EE1D-4143-96CC-735AA163396F}" srcId="{79371BF6-BFDA-4E6F-83EE-89BB4FFBCB25}" destId="{9D9D603F-96B9-41B9-8BB2-4053CC88685A}" srcOrd="0" destOrd="0" parTransId="{1B242156-4FF2-4426-B3FE-33028BDA3752}" sibTransId="{7B9C1ED2-5F98-4860-BEFF-701BAE64B14E}"/>
    <dgm:cxn modelId="{60FC3305-692B-6C4F-A817-11A5282703C8}" type="presParOf" srcId="{3530BB8D-EA90-4D5B-8DEC-DFAAE89CCD8D}" destId="{0F76AD0D-DB3E-4CCB-B854-52C8066ABB25}" srcOrd="0" destOrd="0" presId="urn:microsoft.com/office/officeart/2018/2/layout/IconLabelList"/>
    <dgm:cxn modelId="{71B94280-15BD-5F41-89C0-748E0017BFAC}" type="presParOf" srcId="{0F76AD0D-DB3E-4CCB-B854-52C8066ABB25}" destId="{22BE0EE8-2654-469F-BF55-918423B89113}" srcOrd="0" destOrd="0" presId="urn:microsoft.com/office/officeart/2018/2/layout/IconLabelList"/>
    <dgm:cxn modelId="{70A43B77-1E07-854B-93F3-775EF9417619}" type="presParOf" srcId="{0F76AD0D-DB3E-4CCB-B854-52C8066ABB25}" destId="{D12E1092-9322-4F33-B3D4-B3BDDBA9322F}" srcOrd="1" destOrd="0" presId="urn:microsoft.com/office/officeart/2018/2/layout/IconLabelList"/>
    <dgm:cxn modelId="{BB3096B0-24E4-F24E-8B7B-5AD5710490F4}" type="presParOf" srcId="{0F76AD0D-DB3E-4CCB-B854-52C8066ABB25}" destId="{6D9E2D4B-0EF9-4EEF-84BD-7CAA07BACDCC}" srcOrd="2" destOrd="0" presId="urn:microsoft.com/office/officeart/2018/2/layout/IconLabelList"/>
    <dgm:cxn modelId="{6FCE9C1E-8368-4248-B919-5E6EA75F3738}" type="presParOf" srcId="{3530BB8D-EA90-4D5B-8DEC-DFAAE89CCD8D}" destId="{62476853-E78F-4FF8-8783-441424D7056C}" srcOrd="1" destOrd="0" presId="urn:microsoft.com/office/officeart/2018/2/layout/IconLabelList"/>
    <dgm:cxn modelId="{144A082E-6EF8-6348-BB2B-4BD86557E053}" type="presParOf" srcId="{3530BB8D-EA90-4D5B-8DEC-DFAAE89CCD8D}" destId="{8F6775A6-17FD-4BF3-8C9F-25852B4D7046}" srcOrd="2" destOrd="0" presId="urn:microsoft.com/office/officeart/2018/2/layout/IconLabelList"/>
    <dgm:cxn modelId="{7264A00B-DE05-FE48-B5AA-8A40C91273FA}" type="presParOf" srcId="{8F6775A6-17FD-4BF3-8C9F-25852B4D7046}" destId="{F8A630BC-8B5C-4A91-88B2-02AF98B0A47D}" srcOrd="0" destOrd="0" presId="urn:microsoft.com/office/officeart/2018/2/layout/IconLabelList"/>
    <dgm:cxn modelId="{5F804B56-5113-BF4B-9C08-5241560DFB22}" type="presParOf" srcId="{8F6775A6-17FD-4BF3-8C9F-25852B4D7046}" destId="{8C8E74FE-C2DE-4DFC-AD29-92BB5710D1B9}" srcOrd="1" destOrd="0" presId="urn:microsoft.com/office/officeart/2018/2/layout/IconLabelList"/>
    <dgm:cxn modelId="{F8159638-B78B-F04D-BF6C-06A1A9ED2AC6}" type="presParOf" srcId="{8F6775A6-17FD-4BF3-8C9F-25852B4D7046}" destId="{C85DFA85-1FE8-49AB-A022-AFA2ECE1B0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13C2D-A1FF-4354-ADD7-8937FC725557}">
      <dsp:nvSpPr>
        <dsp:cNvPr id="0" name=""/>
        <dsp:cNvSpPr/>
      </dsp:nvSpPr>
      <dsp:spPr>
        <a:xfrm>
          <a:off x="1851781" y="27088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E4E3C-27D6-4AD5-96B9-6DC0EB4A3B0E}">
      <dsp:nvSpPr>
        <dsp:cNvPr id="0" name=""/>
        <dsp:cNvSpPr/>
      </dsp:nvSpPr>
      <dsp:spPr>
        <a:xfrm>
          <a:off x="663781" y="268532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storage, access, and retrieval are essential to set up data users for successful analysis and decision-making.</a:t>
          </a:r>
        </a:p>
      </dsp:txBody>
      <dsp:txXfrm>
        <a:off x="663781" y="2685322"/>
        <a:ext cx="4320000" cy="720000"/>
      </dsp:txXfrm>
    </dsp:sp>
    <dsp:sp modelId="{3243EF21-FDFE-478B-8838-0EC977453581}">
      <dsp:nvSpPr>
        <dsp:cNvPr id="0" name=""/>
        <dsp:cNvSpPr/>
      </dsp:nvSpPr>
      <dsp:spPr>
        <a:xfrm>
          <a:off x="6927781" y="27088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61614-CC50-47A7-A7D7-07D633D805A1}">
      <dsp:nvSpPr>
        <dsp:cNvPr id="0" name=""/>
        <dsp:cNvSpPr/>
      </dsp:nvSpPr>
      <dsp:spPr>
        <a:xfrm>
          <a:off x="5739781" y="268532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IST 659 introduced valuable design concepts to ensure data accuracy and accommodate business processes.</a:t>
          </a:r>
        </a:p>
      </dsp:txBody>
      <dsp:txXfrm>
        <a:off x="5739781" y="2685322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CD4B8-C37E-E24A-8D94-31E424398EA7}">
      <dsp:nvSpPr>
        <dsp:cNvPr id="0" name=""/>
        <dsp:cNvSpPr/>
      </dsp:nvSpPr>
      <dsp:spPr>
        <a:xfrm>
          <a:off x="0" y="92710"/>
          <a:ext cx="6831118" cy="287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Data Visualizations help reveal meaningful relationships and patterns between variables. </a:t>
          </a:r>
        </a:p>
      </dsp:txBody>
      <dsp:txXfrm>
        <a:off x="140502" y="233212"/>
        <a:ext cx="6550114" cy="2597196"/>
      </dsp:txXfrm>
    </dsp:sp>
    <dsp:sp modelId="{26E82495-7F9A-D048-AD2F-6FB82F5ABABC}">
      <dsp:nvSpPr>
        <dsp:cNvPr id="0" name=""/>
        <dsp:cNvSpPr/>
      </dsp:nvSpPr>
      <dsp:spPr>
        <a:xfrm>
          <a:off x="0" y="3088990"/>
          <a:ext cx="6831118" cy="2878200"/>
        </a:xfrm>
        <a:prstGeom prst="roundRect">
          <a:avLst/>
        </a:prstGeom>
        <a:solidFill>
          <a:schemeClr val="accent2">
            <a:hueOff val="-3298210"/>
            <a:satOff val="-2503"/>
            <a:lumOff val="-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IST 719 emphasized the importance of simple but meaningful visualizations. </a:t>
          </a:r>
        </a:p>
      </dsp:txBody>
      <dsp:txXfrm>
        <a:off x="140502" y="3229492"/>
        <a:ext cx="6550114" cy="25971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D57C9-C8DF-4496-8C63-9F52BB5F30E1}">
      <dsp:nvSpPr>
        <dsp:cNvPr id="0" name=""/>
        <dsp:cNvSpPr/>
      </dsp:nvSpPr>
      <dsp:spPr>
        <a:xfrm>
          <a:off x="0" y="984733"/>
          <a:ext cx="6831118" cy="18179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CBBD5-E92A-4BF5-A34F-D3ADD6126ACD}">
      <dsp:nvSpPr>
        <dsp:cNvPr id="0" name=""/>
        <dsp:cNvSpPr/>
      </dsp:nvSpPr>
      <dsp:spPr>
        <a:xfrm>
          <a:off x="549936" y="1393777"/>
          <a:ext cx="999883" cy="999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3B275-1A89-49D0-B282-E7B4B9DAD542}">
      <dsp:nvSpPr>
        <dsp:cNvPr id="0" name=""/>
        <dsp:cNvSpPr/>
      </dsp:nvSpPr>
      <dsp:spPr>
        <a:xfrm>
          <a:off x="2099755" y="984733"/>
          <a:ext cx="4731362" cy="1817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402" tIns="192402" rIns="192402" bIns="19240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Applying Statistical Analysis and Machine Learning methods to data can help reveal actionable insights.</a:t>
          </a:r>
        </a:p>
      </dsp:txBody>
      <dsp:txXfrm>
        <a:off x="2099755" y="984733"/>
        <a:ext cx="4731362" cy="1817970"/>
      </dsp:txXfrm>
    </dsp:sp>
    <dsp:sp modelId="{930A3141-825D-4A9C-90CE-26246B04A125}">
      <dsp:nvSpPr>
        <dsp:cNvPr id="0" name=""/>
        <dsp:cNvSpPr/>
      </dsp:nvSpPr>
      <dsp:spPr>
        <a:xfrm>
          <a:off x="0" y="3257196"/>
          <a:ext cx="6831118" cy="18179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380D4-8922-4AC5-BDEF-DE46CF77F1AF}">
      <dsp:nvSpPr>
        <dsp:cNvPr id="0" name=""/>
        <dsp:cNvSpPr/>
      </dsp:nvSpPr>
      <dsp:spPr>
        <a:xfrm>
          <a:off x="549936" y="3666240"/>
          <a:ext cx="999883" cy="999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438D2-898B-440B-BF98-91FBE9F5EEC7}">
      <dsp:nvSpPr>
        <dsp:cNvPr id="0" name=""/>
        <dsp:cNvSpPr/>
      </dsp:nvSpPr>
      <dsp:spPr>
        <a:xfrm>
          <a:off x="2099755" y="3257196"/>
          <a:ext cx="4731362" cy="1817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402" tIns="192402" rIns="192402" bIns="19240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IST 707 encouraged students to exercise using the Data Science Lifecycle to pinpoint actionable insights.</a:t>
          </a:r>
        </a:p>
      </dsp:txBody>
      <dsp:txXfrm>
        <a:off x="2099755" y="3257196"/>
        <a:ext cx="4731362" cy="18179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E0EE8-2654-469F-BF55-918423B89113}">
      <dsp:nvSpPr>
        <dsp:cNvPr id="0" name=""/>
        <dsp:cNvSpPr/>
      </dsp:nvSpPr>
      <dsp:spPr>
        <a:xfrm>
          <a:off x="865324" y="1775543"/>
          <a:ext cx="1412437" cy="1412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E2D4B-0EF9-4EEF-84BD-7CAA07BACDCC}">
      <dsp:nvSpPr>
        <dsp:cNvPr id="0" name=""/>
        <dsp:cNvSpPr/>
      </dsp:nvSpPr>
      <dsp:spPr>
        <a:xfrm>
          <a:off x="2168" y="3564357"/>
          <a:ext cx="313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Data comes in all forms: structured, unstructured, and semi-structured.</a:t>
          </a:r>
        </a:p>
      </dsp:txBody>
      <dsp:txXfrm>
        <a:off x="2168" y="3564357"/>
        <a:ext cx="3138750" cy="720000"/>
      </dsp:txXfrm>
    </dsp:sp>
    <dsp:sp modelId="{F8A630BC-8B5C-4A91-88B2-02AF98B0A47D}">
      <dsp:nvSpPr>
        <dsp:cNvPr id="0" name=""/>
        <dsp:cNvSpPr/>
      </dsp:nvSpPr>
      <dsp:spPr>
        <a:xfrm>
          <a:off x="4553355" y="1775543"/>
          <a:ext cx="1412437" cy="1412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DFA85-1FE8-49AB-A022-AFA2ECE1B0C3}">
      <dsp:nvSpPr>
        <dsp:cNvPr id="0" name=""/>
        <dsp:cNvSpPr/>
      </dsp:nvSpPr>
      <dsp:spPr>
        <a:xfrm>
          <a:off x="3690199" y="3564357"/>
          <a:ext cx="313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IST 736 introduced the application of Data Science to unstructured data. </a:t>
          </a:r>
        </a:p>
      </dsp:txBody>
      <dsp:txXfrm>
        <a:off x="3690199" y="3564357"/>
        <a:ext cx="313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11/28/22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11/28/22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3" name="Text Placeholder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6" name="Text Placeholder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7" name="Date Placeholder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1" name="Text Placeholder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23" name="Text Placeholder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2" name="Text Placeholder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3" name="Text Placeholder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4" name="Text Placeholder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5" name="Text Placeholder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5" name="Date Placeholder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126" name="Footer Placeholder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Content Placeholder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Content Placeholder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Content Placeholder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2869"/>
            <a:ext cx="12191998" cy="3200134"/>
          </a:xfrm>
        </p:spPr>
        <p:txBody>
          <a:bodyPr/>
          <a:lstStyle/>
          <a:p>
            <a:r>
              <a:rPr lang="en-US" b="1" dirty="0"/>
              <a:t>Data Scientist </a:t>
            </a:r>
            <a:br>
              <a:rPr lang="en-US" b="1" dirty="0"/>
            </a:br>
            <a:r>
              <a:rPr lang="en-US" b="1" dirty="0"/>
              <a:t>Presentation</a:t>
            </a:r>
          </a:p>
        </p:txBody>
      </p:sp>
      <p:pic>
        <p:nvPicPr>
          <p:cNvPr id="6" name="Picture Placeholder 5" descr="Blackboard Maths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4277" b="24277"/>
          <a:stretch/>
        </p:blipFill>
        <p:spPr>
          <a:xfrm>
            <a:off x="0" y="300942"/>
            <a:ext cx="12191998" cy="415156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4800" y="4246790"/>
            <a:ext cx="3581400" cy="2081213"/>
          </a:xfrm>
        </p:spPr>
        <p:txBody>
          <a:bodyPr/>
          <a:lstStyle/>
          <a:p>
            <a:r>
              <a:rPr lang="en-US" b="1" dirty="0"/>
              <a:t>Jazmin Logroño</a:t>
            </a:r>
          </a:p>
          <a:p>
            <a:r>
              <a:rPr lang="en-US" b="1" dirty="0"/>
              <a:t>SUID: 342872033</a:t>
            </a:r>
          </a:p>
          <a:p>
            <a:r>
              <a:rPr lang="en-US" b="1" dirty="0" err="1"/>
              <a:t>JMLogron@syr.edu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9775-EC3B-52C7-4E17-3FE4F2A2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19" y="628254"/>
            <a:ext cx="5410197" cy="1982171"/>
          </a:xfrm>
        </p:spPr>
        <p:txBody>
          <a:bodyPr>
            <a:noAutofit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3. Strategy and decisions: Develop alternative strategies based on the data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48FB-005E-F30B-2816-718E76FEB1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2610425"/>
            <a:ext cx="5211316" cy="1834253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200" dirty="0"/>
              <a:t>Statistical Analysis and Data Mining techniques highlighted crucial factors contributing to the Opioid Epidemic.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96973-0B76-2C15-A2A3-CD0C2755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7152B18-A364-D262-1253-E2E93435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17265" y="6535134"/>
            <a:ext cx="5957470" cy="275602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15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IMAGE Source: https://</a:t>
            </a:r>
            <a:r>
              <a:rPr lang="en-US" b="1" kern="1200" cap="all" spc="150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www.hhs.gov</a:t>
            </a:r>
            <a:r>
              <a:rPr lang="en-US" b="1" kern="1200" cap="all" spc="15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/opioids/about-the-epidemic/</a:t>
            </a:r>
            <a:r>
              <a:rPr lang="en-US" b="1" kern="1200" cap="all" spc="150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index.html</a:t>
            </a:r>
            <a:endParaRPr lang="en-US" b="1" kern="1200" cap="all" spc="15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FA53ACE-EA74-699A-7DB4-43B5ED6F6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41" y="628254"/>
            <a:ext cx="4157677" cy="3358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E97982-3BE0-EA81-8F15-208B127316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4" y="4592596"/>
            <a:ext cx="10097791" cy="16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3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31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" name="Freeform: Shape 34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C701CD53-28FC-491C-9022-F74BE327C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C25D6CE-B5F2-4E0D-894F-9521E2433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B4FAEE13-B57A-42F4-8B4C-A7E31E98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6FD4E3B-38F9-4574-9095-47B609AB2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36CE41A1-EB3F-4840-8ACE-3EF73C19E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AB8B661-BD44-40C0-9B98-4B4DBDBD3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FECC28A1-79A1-4F9D-AAF1-47D642489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C601FD91-5FAC-499E-8D9A-9677877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98B98376-AE21-4ADF-8EFF-189F81407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FB5DACE9-70B0-4CAF-A216-AC704A513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4113450E-4023-4BA4-A3D4-E32C0B3F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4B3EDD59-155A-421E-8250-55A5E3188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B9913D27-A66C-4C2A-968B-DE97A9B4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BBC33CCA-C456-41C7-9AE9-66EEAEAB5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F269BA35-2287-449A-9C3A-854BC3F7C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C347F624-0A13-4AB8-AD09-F44DB01D9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5A27126F-B8E2-46DF-9183-2882F7B44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F9A014C1-4C01-4DD4-913C-143C03FAA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2535D18-5B5A-479B-9D1F-9D5D4D11D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5A8071C6-FA9E-478C-8592-8B6BBEFAE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DB22494-68A3-4667-9EFA-CC2340589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290FA2C-0D13-416D-B70B-76E541CA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CB083CC1-0DB7-489B-876F-2E9ABC37F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F9C39F9-AC1B-4B07-9506-7CE368982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5D5E4589-1264-4ADA-960F-23B496012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C719F3D3-010B-4565-B6C8-9E975FF71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E0B80ED3-4FB2-4B4B-BD00-392EA45D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7C5B764-679D-4049-99AE-B23985979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BE340E87-53FC-4F62-8A49-D8F292366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1528898-B883-48F0-B62E-660D4282B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18CE4872-CDA7-4F63-9B3D-DF1CFC634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F9B84E06-1DBF-4F55-9B5E-F2F1E38EB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2D739D9D-4A11-49F5-B045-708F7DED1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73AA755-E8F6-4691-A61E-FEBAAAF58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5EA27C2C-E20B-48C0-A55F-CE58B267A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FDAB4220-FF0A-46E7-A074-A5E6C236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392821D4-1F6A-43A4-BD55-E99560DB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B70B7024-4644-41B1-B5FD-671FEBEBF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CE360C4-C466-44C4-A2E3-4CF21EBB9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83A2C5B3-1CE2-480F-94DF-593AF087C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3DCA777C-634D-4BFD-B193-B3D6A785B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CC660B4E-2D12-45DF-A8C3-01BBE2F84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713A507C-D667-425C-BC17-37A754AAD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18D90C4A-4AFD-4F87-8417-04E71FB3D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7E7930D7-6A2B-42BA-9A47-33181C44F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DF58043-B333-44B7-B352-7864DE1BE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61DCA8E6-E862-474B-93E7-8B8193022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F5F98343-EECC-41EE-A45E-67ED9C0A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0CF235E0-BD16-47B9-838D-3EFF87F05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75DBD286-FD7F-41A0-B09B-ADE92217F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1DF6B11E-5507-4440-B56A-83C4B3994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BF2EA945-C41F-4B30-AD99-C7454FD1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62902474-D243-40DF-A382-E3F47769A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C6442AB6-AEBB-4E32-83DC-806F5DAA1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349EA146-1867-476A-A0E1-5A3AC2A71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1CAC92A-483B-4C52-B71F-95B6C0498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6265B398-32C6-4184-8BC2-233C96252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7A128F4C-95B5-4306-9876-D5F9672C3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8D3663D8-D19D-4248-B7B8-CA2733B4E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6704CEA6-B9DA-4499-A894-1F4BB5247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7AAE972-FFA8-4F9F-94E4-CF6C66653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4580DF83-1906-4979-8E31-8EDB5FD4D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18" name="Rectangle 417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4" name="Right Triangle 42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7A59CAAD-BB24-5C8F-4717-DD7F4F5A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03" y="609599"/>
            <a:ext cx="4423757" cy="55310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FFFFFF"/>
                </a:solidFill>
              </a:rPr>
              <a:t>4. Implementation: Develop a plan of action to implement the business decisions</a:t>
            </a:r>
          </a:p>
        </p:txBody>
      </p:sp>
      <p:sp>
        <p:nvSpPr>
          <p:cNvPr id="457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CA50E6-A68E-889D-9B29-C1AD9F7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 cap="all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cap="all">
              <a:solidFill>
                <a:schemeClr val="tx2"/>
              </a:solidFill>
            </a:endParaRPr>
          </a:p>
        </p:txBody>
      </p:sp>
      <p:graphicFrame>
        <p:nvGraphicFramePr>
          <p:cNvPr id="21" name="Content Placeholder 10">
            <a:extLst>
              <a:ext uri="{FF2B5EF4-FFF2-40B4-BE49-F238E27FC236}">
                <a16:creationId xmlns:a16="http://schemas.microsoft.com/office/drawing/2014/main" id="{E35E30A8-1FD3-AD07-FE12-8F9B212B514B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189447839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68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9775-EC3B-52C7-4E17-3FE4F2A2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19" y="628254"/>
            <a:ext cx="5410197" cy="198217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4. Implementation: Develop a plan of action to implement the business decisions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48FB-005E-F30B-2816-718E76FEB1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2610425"/>
            <a:ext cx="5211316" cy="3952421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200" dirty="0"/>
              <a:t>Identify toxic Wikipedia Comments to diminish internet hostility and reduce exposure to harassment.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200" dirty="0"/>
              <a:t>When implementing a model to perform a task, a business must consider the potential bias naturally built into datasets.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96973-0B76-2C15-A2A3-CD0C2755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00D55F1-1EEF-323A-A267-B532954E41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80879" y="739146"/>
            <a:ext cx="5453921" cy="34880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C2A3B1-A469-B91A-A453-53F743B8EC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71" y="4409788"/>
            <a:ext cx="4300035" cy="22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7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2" name="Rectangle 26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6" name="Right Triangle 26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lowchart: Document 267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3C1C7C-F92E-C5FF-B35B-F81AD7C9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Conclusion</a:t>
            </a:r>
          </a:p>
        </p:txBody>
      </p:sp>
      <p:pic>
        <p:nvPicPr>
          <p:cNvPr id="11" name="Graphic 10" descr="Gavel">
            <a:extLst>
              <a:ext uri="{FF2B5EF4-FFF2-40B4-BE49-F238E27FC236}">
                <a16:creationId xmlns:a16="http://schemas.microsoft.com/office/drawing/2014/main" id="{BE7B6741-0C93-48F4-6C75-A4D36D075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9158" y="988340"/>
            <a:ext cx="4997188" cy="49971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9E688-D840-1ACC-A4F4-99F83DDC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2560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 cap="all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cap="all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Rectangle 103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74" name="Group 103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5" name="Freeform: Shape 106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6" name="Freeform: Shape 106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7" name="Rectangle 1067">
            <a:extLst>
              <a:ext uri="{FF2B5EF4-FFF2-40B4-BE49-F238E27FC236}">
                <a16:creationId xmlns:a16="http://schemas.microsoft.com/office/drawing/2014/main" id="{98BA8A65-CE81-4455-BBE4-44A50F7F2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78" name="Group 1069">
            <a:extLst>
              <a:ext uri="{FF2B5EF4-FFF2-40B4-BE49-F238E27FC236}">
                <a16:creationId xmlns:a16="http://schemas.microsoft.com/office/drawing/2014/main" id="{9EDF87F2-291D-4883-9216-EAA71CB3B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AD37ADDE-5448-4A02-9A0C-3E4968AF9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89429DFC-27A3-4CFF-9E30-7ED320B30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CDEB79DB-4B05-4AC6-881A-E97A3082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20404851-1673-46CC-833D-AC6494E07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25C50477-EC77-4095-94FF-0BFAA0B21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05B802BF-BDB1-4221-9442-147EF5AC9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7263153D-B3E8-4535-90DC-8CDD3C47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85B7B9BD-05AA-4D1F-8BDF-26F67BE53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D6F38315-406B-4770-A4FB-86A9E6440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0CE5D423-F4F1-4B18-8AD4-31D4F50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7187FB06-DE4E-493B-A696-957DCFADB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E6E39755-4FBD-4812-AC48-D2043D94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31E9AEA4-DD35-4FE9-BD69-61A5E795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6A6E482D-881E-496A-AB7A-1379C1B0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EB7A1B43-7048-436D-AED6-1F00FEF79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A32A786C-360B-44AD-A527-8B9EA7266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6F29120E-99B1-4C86-967E-D02C67098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A6D33A31-308B-4B99-A85E-AE4F68737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ABFFE008-F20F-4A01-AB6E-E05BCD0CC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65F01097-15C3-4486-88B0-DD01CAED7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1288C9D0-7C0C-4D8F-9BD8-19650C52B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BF351F2A-793E-469B-A71B-6F878C07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1864C8EC-7D36-4AE1-BA3C-1413F20F8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1BE8866B-6A10-4D88-993A-29EF18843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069DE05D-8016-41BB-B79B-466771309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8B652149-5966-47B8-B77C-9E46BCA8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704942AD-74ED-4E5C-B524-934391F96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815C411A-5E18-4539-BCCB-AAF2EF373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DED6F976-E62C-4FA9-8F83-DFE7B1EC9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9" name="Freeform: Shape 1100">
            <a:extLst>
              <a:ext uri="{FF2B5EF4-FFF2-40B4-BE49-F238E27FC236}">
                <a16:creationId xmlns:a16="http://schemas.microsoft.com/office/drawing/2014/main" id="{18842A50-8561-4C59-A743-33496DBF4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80" name="Group 1102">
            <a:extLst>
              <a:ext uri="{FF2B5EF4-FFF2-40B4-BE49-F238E27FC236}">
                <a16:creationId xmlns:a16="http://schemas.microsoft.com/office/drawing/2014/main" id="{F278A5F3-E255-451F-99E2-9C640E74A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04" name="Straight Connector 1103">
              <a:extLst>
                <a:ext uri="{FF2B5EF4-FFF2-40B4-BE49-F238E27FC236}">
                  <a16:creationId xmlns:a16="http://schemas.microsoft.com/office/drawing/2014/main" id="{91327D85-948D-4860-A91E-7C5E9AB85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5221525D-46CB-41C8-9651-41250638C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EFA24968-5D61-4B28-9CB5-7A10CDDEA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B6927590-6EBD-40EF-89D6-D712B1F7A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B7D33A3F-C7F0-4059-9AB1-0E6A4EB66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D5295CDD-D760-4A87-AEA0-94BD46CE2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F17A9D50-2D47-4D70-8580-AA9103BD9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>
              <a:extLst>
                <a:ext uri="{FF2B5EF4-FFF2-40B4-BE49-F238E27FC236}">
                  <a16:creationId xmlns:a16="http://schemas.microsoft.com/office/drawing/2014/main" id="{3CF3BA4B-80F8-45F2-A719-B7C67736E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>
              <a:extLst>
                <a:ext uri="{FF2B5EF4-FFF2-40B4-BE49-F238E27FC236}">
                  <a16:creationId xmlns:a16="http://schemas.microsoft.com/office/drawing/2014/main" id="{5E1DA1CF-45DC-43FD-9FD8-715D25E5D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Connector 1112">
              <a:extLst>
                <a:ext uri="{FF2B5EF4-FFF2-40B4-BE49-F238E27FC236}">
                  <a16:creationId xmlns:a16="http://schemas.microsoft.com/office/drawing/2014/main" id="{29639415-D874-4123-B983-D8B1707BB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5E27731F-03D1-4B5C-A45A-06EF45DB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698AB96B-8405-4715-A4EA-2F8255E4C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CF06D93F-BDE5-4E03-BE34-A7C768A34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AC6005B7-8BA7-4739-BE4C-AECAEB83F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31956C3C-F6C6-4C87-8360-BFC52FB3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277EBC38-365D-4890-887E-9EF4BBE63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884FDA98-EF7E-4F56-8791-D14BA8E4F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Connector 1120">
              <a:extLst>
                <a:ext uri="{FF2B5EF4-FFF2-40B4-BE49-F238E27FC236}">
                  <a16:creationId xmlns:a16="http://schemas.microsoft.com/office/drawing/2014/main" id="{72F22CD6-6FE5-4E6B-A8F7-287B70C4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A9D855CE-463E-46A8-A331-6FC823BCD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9A01A232-8B78-4A73-8D7B-522ECBBCD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>
              <a:extLst>
                <a:ext uri="{FF2B5EF4-FFF2-40B4-BE49-F238E27FC236}">
                  <a16:creationId xmlns:a16="http://schemas.microsoft.com/office/drawing/2014/main" id="{C82F90ED-B0DD-4E05-BFB5-B5331E3F6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A20B0BCE-E568-40AE-9E2A-16FB68831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>
              <a:extLst>
                <a:ext uri="{FF2B5EF4-FFF2-40B4-BE49-F238E27FC236}">
                  <a16:creationId xmlns:a16="http://schemas.microsoft.com/office/drawing/2014/main" id="{F0C9987A-10E2-41DC-9BFA-102A824EF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>
              <a:extLst>
                <a:ext uri="{FF2B5EF4-FFF2-40B4-BE49-F238E27FC236}">
                  <a16:creationId xmlns:a16="http://schemas.microsoft.com/office/drawing/2014/main" id="{2955C7DE-8E0B-4FE5-82AF-D25DD58A3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>
              <a:extLst>
                <a:ext uri="{FF2B5EF4-FFF2-40B4-BE49-F238E27FC236}">
                  <a16:creationId xmlns:a16="http://schemas.microsoft.com/office/drawing/2014/main" id="{77F15A4F-95FB-4DE8-AD68-9682080A0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>
              <a:extLst>
                <a:ext uri="{FF2B5EF4-FFF2-40B4-BE49-F238E27FC236}">
                  <a16:creationId xmlns:a16="http://schemas.microsoft.com/office/drawing/2014/main" id="{FF8CC313-2C4E-417F-8592-721B757FB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>
              <a:extLst>
                <a:ext uri="{FF2B5EF4-FFF2-40B4-BE49-F238E27FC236}">
                  <a16:creationId xmlns:a16="http://schemas.microsoft.com/office/drawing/2014/main" id="{E215356B-A22D-49C0-A458-59F7CCEDD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Straight Connector 1130">
              <a:extLst>
                <a:ext uri="{FF2B5EF4-FFF2-40B4-BE49-F238E27FC236}">
                  <a16:creationId xmlns:a16="http://schemas.microsoft.com/office/drawing/2014/main" id="{B161CAAF-62A7-4621-9C13-0E9A33A89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>
              <a:extLst>
                <a:ext uri="{FF2B5EF4-FFF2-40B4-BE49-F238E27FC236}">
                  <a16:creationId xmlns:a16="http://schemas.microsoft.com/office/drawing/2014/main" id="{9AB3B177-3161-4ABC-AEF5-8B01AB352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81" name="Rectangle 113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2" name="Rectangle 1135">
            <a:extLst>
              <a:ext uri="{FF2B5EF4-FFF2-40B4-BE49-F238E27FC236}">
                <a16:creationId xmlns:a16="http://schemas.microsoft.com/office/drawing/2014/main" id="{8F72D77D-BB41-4C20-8D86-AFF70B9B2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3" name="Right Triangle 113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29" y="154886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4" name="Group 1139">
            <a:extLst>
              <a:ext uri="{FF2B5EF4-FFF2-40B4-BE49-F238E27FC236}">
                <a16:creationId xmlns:a16="http://schemas.microsoft.com/office/drawing/2014/main" id="{812C99A8-2365-4691-A513-4AFB32E4A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41" name="Straight Connector 1140">
              <a:extLst>
                <a:ext uri="{FF2B5EF4-FFF2-40B4-BE49-F238E27FC236}">
                  <a16:creationId xmlns:a16="http://schemas.microsoft.com/office/drawing/2014/main" id="{19F411E1-509E-4C82-9A25-AEC328EB5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Straight Connector 1141">
              <a:extLst>
                <a:ext uri="{FF2B5EF4-FFF2-40B4-BE49-F238E27FC236}">
                  <a16:creationId xmlns:a16="http://schemas.microsoft.com/office/drawing/2014/main" id="{6C31F5FE-7F79-444B-A0B5-D6F339B5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Straight Connector 1142">
              <a:extLst>
                <a:ext uri="{FF2B5EF4-FFF2-40B4-BE49-F238E27FC236}">
                  <a16:creationId xmlns:a16="http://schemas.microsoft.com/office/drawing/2014/main" id="{860BB70E-F3A0-4118-A597-CADF01885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Connector 1143">
              <a:extLst>
                <a:ext uri="{FF2B5EF4-FFF2-40B4-BE49-F238E27FC236}">
                  <a16:creationId xmlns:a16="http://schemas.microsoft.com/office/drawing/2014/main" id="{DE960DB1-84F8-4687-A1D8-EB3FB8998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Connector 1144">
              <a:extLst>
                <a:ext uri="{FF2B5EF4-FFF2-40B4-BE49-F238E27FC236}">
                  <a16:creationId xmlns:a16="http://schemas.microsoft.com/office/drawing/2014/main" id="{DFFDA1ED-53F3-45C3-BE52-E741E2A07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Straight Connector 1145">
              <a:extLst>
                <a:ext uri="{FF2B5EF4-FFF2-40B4-BE49-F238E27FC236}">
                  <a16:creationId xmlns:a16="http://schemas.microsoft.com/office/drawing/2014/main" id="{4F4CF893-A89B-44DD-80ED-F1C136F53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Straight Connector 1146">
              <a:extLst>
                <a:ext uri="{FF2B5EF4-FFF2-40B4-BE49-F238E27FC236}">
                  <a16:creationId xmlns:a16="http://schemas.microsoft.com/office/drawing/2014/main" id="{A9A52A62-874C-439C-9337-3706C1E96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Straight Connector 1147">
              <a:extLst>
                <a:ext uri="{FF2B5EF4-FFF2-40B4-BE49-F238E27FC236}">
                  <a16:creationId xmlns:a16="http://schemas.microsoft.com/office/drawing/2014/main" id="{FCAE4F31-632D-41A7-B07E-472FDFC84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Straight Connector 1148">
              <a:extLst>
                <a:ext uri="{FF2B5EF4-FFF2-40B4-BE49-F238E27FC236}">
                  <a16:creationId xmlns:a16="http://schemas.microsoft.com/office/drawing/2014/main" id="{9D1D64A6-0BB1-4DB8-BC8E-7466946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Connector 1149">
              <a:extLst>
                <a:ext uri="{FF2B5EF4-FFF2-40B4-BE49-F238E27FC236}">
                  <a16:creationId xmlns:a16="http://schemas.microsoft.com/office/drawing/2014/main" id="{7772D0A5-C4DA-4B9B-B1F3-C6CF51BB0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Straight Connector 1150">
              <a:extLst>
                <a:ext uri="{FF2B5EF4-FFF2-40B4-BE49-F238E27FC236}">
                  <a16:creationId xmlns:a16="http://schemas.microsoft.com/office/drawing/2014/main" id="{8B389A7B-9CF2-455E-A906-0D44C373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Connector 1151">
              <a:extLst>
                <a:ext uri="{FF2B5EF4-FFF2-40B4-BE49-F238E27FC236}">
                  <a16:creationId xmlns:a16="http://schemas.microsoft.com/office/drawing/2014/main" id="{7891B73C-8C5C-409B-BB6E-3C2223854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Connector 1152">
              <a:extLst>
                <a:ext uri="{FF2B5EF4-FFF2-40B4-BE49-F238E27FC236}">
                  <a16:creationId xmlns:a16="http://schemas.microsoft.com/office/drawing/2014/main" id="{49F067A1-B112-41DF-893C-0C7EC23D4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Straight Connector 1153">
              <a:extLst>
                <a:ext uri="{FF2B5EF4-FFF2-40B4-BE49-F238E27FC236}">
                  <a16:creationId xmlns:a16="http://schemas.microsoft.com/office/drawing/2014/main" id="{1CA06509-A49D-409F-A6B7-666439EE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Connector 1154">
              <a:extLst>
                <a:ext uri="{FF2B5EF4-FFF2-40B4-BE49-F238E27FC236}">
                  <a16:creationId xmlns:a16="http://schemas.microsoft.com/office/drawing/2014/main" id="{6597B61A-8C54-46A3-ACA3-4E0C1FA8A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Straight Connector 1155">
              <a:extLst>
                <a:ext uri="{FF2B5EF4-FFF2-40B4-BE49-F238E27FC236}">
                  <a16:creationId xmlns:a16="http://schemas.microsoft.com/office/drawing/2014/main" id="{7AF09357-4A86-43ED-AC7F-4CBDB0877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Straight Connector 1156">
              <a:extLst>
                <a:ext uri="{FF2B5EF4-FFF2-40B4-BE49-F238E27FC236}">
                  <a16:creationId xmlns:a16="http://schemas.microsoft.com/office/drawing/2014/main" id="{788D775A-0BC2-4CF9-9E83-8D125F08C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Connector 1157">
              <a:extLst>
                <a:ext uri="{FF2B5EF4-FFF2-40B4-BE49-F238E27FC236}">
                  <a16:creationId xmlns:a16="http://schemas.microsoft.com/office/drawing/2014/main" id="{ED7DC230-9D17-4A9C-8589-F96CD4A7A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Connector 1158">
              <a:extLst>
                <a:ext uri="{FF2B5EF4-FFF2-40B4-BE49-F238E27FC236}">
                  <a16:creationId xmlns:a16="http://schemas.microsoft.com/office/drawing/2014/main" id="{197CB005-325F-455F-8F06-E3E75EE7B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Straight Connector 1159">
              <a:extLst>
                <a:ext uri="{FF2B5EF4-FFF2-40B4-BE49-F238E27FC236}">
                  <a16:creationId xmlns:a16="http://schemas.microsoft.com/office/drawing/2014/main" id="{C497C64F-0BD9-4E97-9527-28E904616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Straight Connector 1160">
              <a:extLst>
                <a:ext uri="{FF2B5EF4-FFF2-40B4-BE49-F238E27FC236}">
                  <a16:creationId xmlns:a16="http://schemas.microsoft.com/office/drawing/2014/main" id="{9D8ACDA9-8F3E-455E-9FC6-1FE2B0EE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Straight Connector 1161">
              <a:extLst>
                <a:ext uri="{FF2B5EF4-FFF2-40B4-BE49-F238E27FC236}">
                  <a16:creationId xmlns:a16="http://schemas.microsoft.com/office/drawing/2014/main" id="{98D2E4D9-2FDD-4BEF-A2BD-3F05FA79C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Straight Connector 1162">
              <a:extLst>
                <a:ext uri="{FF2B5EF4-FFF2-40B4-BE49-F238E27FC236}">
                  <a16:creationId xmlns:a16="http://schemas.microsoft.com/office/drawing/2014/main" id="{683672B2-C09A-4D37-91C0-DD5A17A41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Straight Connector 1163">
              <a:extLst>
                <a:ext uri="{FF2B5EF4-FFF2-40B4-BE49-F238E27FC236}">
                  <a16:creationId xmlns:a16="http://schemas.microsoft.com/office/drawing/2014/main" id="{02464F7F-94CB-4053-B2D2-C322D5401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Connector 1164">
              <a:extLst>
                <a:ext uri="{FF2B5EF4-FFF2-40B4-BE49-F238E27FC236}">
                  <a16:creationId xmlns:a16="http://schemas.microsoft.com/office/drawing/2014/main" id="{1C140767-C25E-430E-A2AF-F0AB42A74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E5A91A01-DA07-4973-B5FC-4DEF47C4C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Connector 1166">
              <a:extLst>
                <a:ext uri="{FF2B5EF4-FFF2-40B4-BE49-F238E27FC236}">
                  <a16:creationId xmlns:a16="http://schemas.microsoft.com/office/drawing/2014/main" id="{CB6D7F96-3AC5-46FF-9BE3-B288595F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Straight Connector 1167">
              <a:extLst>
                <a:ext uri="{FF2B5EF4-FFF2-40B4-BE49-F238E27FC236}">
                  <a16:creationId xmlns:a16="http://schemas.microsoft.com/office/drawing/2014/main" id="{020544F1-60D8-4B11-A3B4-81E2F1E1D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Straight Connector 1168">
              <a:extLst>
                <a:ext uri="{FF2B5EF4-FFF2-40B4-BE49-F238E27FC236}">
                  <a16:creationId xmlns:a16="http://schemas.microsoft.com/office/drawing/2014/main" id="{656B0C3F-039E-4B1A-9315-F09391D37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11E53D-AD88-7A44-60A7-E898F1382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57" y="-75509"/>
            <a:ext cx="4952999" cy="2247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5401C0-B442-EA6D-82F8-CD4C2DE299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3325" y="1857095"/>
            <a:ext cx="4952999" cy="4163799"/>
          </a:xfr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FFFFFF"/>
                </a:solidFill>
              </a:rPr>
              <a:t>Data Collection: Using tools to organize data.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FFFFFF"/>
                </a:solidFill>
              </a:rPr>
              <a:t>Data analysis: Identify patterns in the data via visualization, statistical analysis, and data mining.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FFFFFF"/>
                </a:solidFill>
              </a:rPr>
              <a:t>Strategy and decisions: Develop alternative strategies based on the data.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FFFFFF"/>
                </a:solidFill>
              </a:rPr>
              <a:t>Implementation: Develop a plan of action to implement the business decisions.</a:t>
            </a:r>
          </a:p>
        </p:txBody>
      </p:sp>
      <p:sp>
        <p:nvSpPr>
          <p:cNvPr id="1171" name="Flowchart: Document 1170">
            <a:extLst>
              <a:ext uri="{FF2B5EF4-FFF2-40B4-BE49-F238E27FC236}">
                <a16:creationId xmlns:a16="http://schemas.microsoft.com/office/drawing/2014/main" id="{A890253F-325A-4AC7-AF5F-06FB890E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1" name="Picture 9">
            <a:extLst>
              <a:ext uri="{FF2B5EF4-FFF2-40B4-BE49-F238E27FC236}">
                <a16:creationId xmlns:a16="http://schemas.microsoft.com/office/drawing/2014/main" id="{E5D7D1A4-B5C4-2593-6AA1-637E2EE99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"/>
          <a:stretch/>
        </p:blipFill>
        <p:spPr>
          <a:xfrm>
            <a:off x="6024638" y="407033"/>
            <a:ext cx="5880769" cy="5880769"/>
          </a:xfrm>
          <a:custGeom>
            <a:avLst/>
            <a:gdLst/>
            <a:ahLst/>
            <a:cxnLst/>
            <a:rect l="l" t="t" r="r" b="b"/>
            <a:pathLst>
              <a:path w="5257794" h="5257794">
                <a:moveTo>
                  <a:pt x="2628896" y="1314449"/>
                </a:moveTo>
                <a:cubicBezTo>
                  <a:pt x="1902946" y="1314449"/>
                  <a:pt x="1314448" y="1902947"/>
                  <a:pt x="1314448" y="2628897"/>
                </a:cubicBezTo>
                <a:cubicBezTo>
                  <a:pt x="1314448" y="3354847"/>
                  <a:pt x="1902946" y="3943345"/>
                  <a:pt x="2628896" y="3943345"/>
                </a:cubicBezTo>
                <a:cubicBezTo>
                  <a:pt x="3354846" y="3943345"/>
                  <a:pt x="3943344" y="3354847"/>
                  <a:pt x="3943344" y="2628897"/>
                </a:cubicBezTo>
                <a:cubicBezTo>
                  <a:pt x="3943344" y="1902947"/>
                  <a:pt x="3354846" y="1314449"/>
                  <a:pt x="2628896" y="1314449"/>
                </a:cubicBezTo>
                <a:close/>
                <a:moveTo>
                  <a:pt x="2628897" y="0"/>
                </a:moveTo>
                <a:cubicBezTo>
                  <a:pt x="4080797" y="0"/>
                  <a:pt x="5257794" y="1176997"/>
                  <a:pt x="5257794" y="2628897"/>
                </a:cubicBezTo>
                <a:cubicBezTo>
                  <a:pt x="5257794" y="4080797"/>
                  <a:pt x="4080797" y="5257794"/>
                  <a:pt x="2628897" y="5257794"/>
                </a:cubicBezTo>
                <a:cubicBezTo>
                  <a:pt x="1176997" y="5257794"/>
                  <a:pt x="0" y="4080797"/>
                  <a:pt x="0" y="2628897"/>
                </a:cubicBezTo>
                <a:cubicBezTo>
                  <a:pt x="0" y="1176997"/>
                  <a:pt x="1176997" y="0"/>
                  <a:pt x="2628897" y="0"/>
                </a:cubicBezTo>
                <a:close/>
              </a:path>
            </a:pathLst>
          </a:custGeom>
        </p:spPr>
      </p:pic>
      <p:pic>
        <p:nvPicPr>
          <p:cNvPr id="1026" name="Picture 2" descr="Free illustrations of Artificial intelligence">
            <a:extLst>
              <a:ext uri="{FF2B5EF4-FFF2-40B4-BE49-F238E27FC236}">
                <a16:creationId xmlns:a16="http://schemas.microsoft.com/office/drawing/2014/main" id="{730A0DAE-DC06-5EDB-CA50-B4EE0F379C34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9" r="15632" b="1"/>
          <a:stretch/>
        </p:blipFill>
        <p:spPr bwMode="auto">
          <a:xfrm>
            <a:off x="7473970" y="1820601"/>
            <a:ext cx="3020014" cy="3020014"/>
          </a:xfrm>
          <a:custGeom>
            <a:avLst/>
            <a:gdLst/>
            <a:ahLst/>
            <a:cxnLst/>
            <a:rect l="l" t="t" r="r" b="b"/>
            <a:pathLst>
              <a:path w="2625112" h="2625112">
                <a:moveTo>
                  <a:pt x="1312556" y="0"/>
                </a:moveTo>
                <a:cubicBezTo>
                  <a:pt x="2037461" y="0"/>
                  <a:pt x="2625112" y="587651"/>
                  <a:pt x="2625112" y="1312556"/>
                </a:cubicBezTo>
                <a:cubicBezTo>
                  <a:pt x="2625112" y="2037461"/>
                  <a:pt x="2037461" y="2625112"/>
                  <a:pt x="1312556" y="2625112"/>
                </a:cubicBezTo>
                <a:cubicBezTo>
                  <a:pt x="587651" y="2625112"/>
                  <a:pt x="0" y="2037461"/>
                  <a:pt x="0" y="1312556"/>
                </a:cubicBezTo>
                <a:cubicBezTo>
                  <a:pt x="0" y="587651"/>
                  <a:pt x="587651" y="0"/>
                  <a:pt x="131255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C6C32E-6193-3860-2B06-5EAAD951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6272" y="6616687"/>
            <a:ext cx="4855862" cy="2729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15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IMAGE Source: https://</a:t>
            </a:r>
            <a:r>
              <a:rPr lang="en-US" b="1" kern="1200" cap="all" spc="150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pixabay.com</a:t>
            </a:r>
            <a:r>
              <a:rPr lang="en-US" b="1" kern="1200" cap="all" spc="15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/images/id-4389372/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845B3F-0247-E8FE-35EE-58B914F4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 cap="all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cap="al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0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701CD53-28FC-491C-9022-F74BE327C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C25D6CE-B5F2-4E0D-894F-9521E2433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4FAEE13-B57A-42F4-8B4C-A7E31E98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6FD4E3B-38F9-4574-9095-47B609AB2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6CE41A1-EB3F-4840-8ACE-3EF73C19E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AB8B661-BD44-40C0-9B98-4B4DBDBD3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ECC28A1-79A1-4F9D-AAF1-47D642489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601FD91-5FAC-499E-8D9A-9677877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98B98376-AE21-4ADF-8EFF-189F81407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B5DACE9-70B0-4CAF-A216-AC704A513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113450E-4023-4BA4-A3D4-E32C0B3F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B3EDD59-155A-421E-8250-55A5E3188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B9913D27-A66C-4C2A-968B-DE97A9B4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BC33CCA-C456-41C7-9AE9-66EEAEAB5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269BA35-2287-449A-9C3A-854BC3F7C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347F624-0A13-4AB8-AD09-F44DB01D9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A27126F-B8E2-46DF-9183-2882F7B44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9A014C1-4C01-4DD4-913C-143C03FAA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2535D18-5B5A-479B-9D1F-9D5D4D11D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A8071C6-FA9E-478C-8592-8B6BBEFAE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DB22494-68A3-4667-9EFA-CC2340589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F290FA2C-0D13-416D-B70B-76E541CA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B083CC1-0DB7-489B-876F-2E9ABC37F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F9C39F9-AC1B-4B07-9506-7CE368982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D5E4589-1264-4ADA-960F-23B496012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719F3D3-010B-4565-B6C8-9E975FF71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0B80ED3-4FB2-4B4B-BD00-392EA45D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B7C5B764-679D-4049-99AE-B23985979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E340E87-53FC-4F62-8A49-D8F292366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1528898-B883-48F0-B62E-660D4282B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18CE4872-CDA7-4F63-9B3D-DF1CFC634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F9B84E06-1DBF-4F55-9B5E-F2F1E38EB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D739D9D-4A11-49F5-B045-708F7DED1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73AA755-E8F6-4691-A61E-FEBAAAF58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EA27C2C-E20B-48C0-A55F-CE58B267A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DAB4220-FF0A-46E7-A074-A5E6C236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92821D4-1F6A-43A4-BD55-E99560DB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70B7024-4644-41B1-B5FD-671FEBEBF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CE360C4-C466-44C4-A2E3-4CF21EBB9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3A2C5B3-1CE2-480F-94DF-593AF087C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DCA777C-634D-4BFD-B193-B3D6A785B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C660B4E-2D12-45DF-A8C3-01BBE2F84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713A507C-D667-425C-BC17-37A754AAD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8D90C4A-4AFD-4F87-8417-04E71FB3D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E7930D7-6A2B-42BA-9A47-33181C44F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DF58043-B333-44B7-B352-7864DE1BE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61DCA8E6-E862-474B-93E7-8B8193022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F5F98343-EECC-41EE-A45E-67ED9C0A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CF235E0-BD16-47B9-838D-3EFF87F05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5DBD286-FD7F-41A0-B09B-ADE92217F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DF6B11E-5507-4440-B56A-83C4B3994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BF2EA945-C41F-4B30-AD99-C7454FD1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2902474-D243-40DF-A382-E3F47769A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C6442AB6-AEBB-4E32-83DC-806F5DAA1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349EA146-1867-476A-A0E1-5A3AC2A71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91CAC92A-483B-4C52-B71F-95B6C0498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265B398-32C6-4184-8BC2-233C96252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A128F4C-95B5-4306-9876-D5F9672C3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8D3663D8-D19D-4248-B7B8-CA2733B4E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6704CEA6-B9DA-4499-A894-1F4BB5247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7AAE972-FFA8-4F9F-94E4-CF6C66653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4580DF83-1906-4979-8E31-8EDB5FD4D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73" name="Rectangle 272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C3FA84C-8729-4FD0-B361-46AE04B43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7" name="Right Triangle 276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7A59CAAD-BB24-5C8F-4717-DD7F4F5A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117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2">
                    <a:alpha val="80000"/>
                  </a:schemeClr>
                </a:solidFill>
                <a:latin typeface="+mj-lt"/>
                <a:ea typeface="+mj-ea"/>
                <a:cs typeface="+mj-cs"/>
              </a:rPr>
              <a:t>1. Data Collection:</a:t>
            </a:r>
            <a:br>
              <a:rPr lang="en-US" kern="1200" dirty="0">
                <a:solidFill>
                  <a:schemeClr val="tx2">
                    <a:alpha val="8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2">
                    <a:alpha val="80000"/>
                  </a:schemeClr>
                </a:solidFill>
                <a:latin typeface="+mj-lt"/>
                <a:ea typeface="+mj-ea"/>
                <a:cs typeface="+mj-cs"/>
              </a:rPr>
              <a:t>Using tools to organize data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EB97ECD4-67DD-4166-9EC5-5D8834005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316" y="2403921"/>
            <a:ext cx="11806942" cy="3841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CA50E6-A68E-889D-9B29-C1AD9F7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 cap="all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cap="all">
              <a:solidFill>
                <a:schemeClr val="tx2"/>
              </a:solidFill>
            </a:endParaRPr>
          </a:p>
        </p:txBody>
      </p:sp>
      <p:graphicFrame>
        <p:nvGraphicFramePr>
          <p:cNvPr id="21" name="Content Placeholder 10">
            <a:extLst>
              <a:ext uri="{FF2B5EF4-FFF2-40B4-BE49-F238E27FC236}">
                <a16:creationId xmlns:a16="http://schemas.microsoft.com/office/drawing/2014/main" id="{E35E30A8-1FD3-AD07-FE12-8F9B212B514B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196987040"/>
              </p:ext>
            </p:extLst>
          </p:nvPr>
        </p:nvGraphicFramePr>
        <p:xfrm>
          <a:off x="457200" y="2500757"/>
          <a:ext cx="10723563" cy="367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121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70" name="Rectangle 26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4" name="Right Triangle 27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299EBB-3A31-1B69-0B70-2CAA05B9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42" y="397703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1. Data Collection:</a:t>
            </a:r>
            <a:br>
              <a:rPr lang="en-US" sz="3700" dirty="0"/>
            </a:br>
            <a:r>
              <a:rPr lang="en-US" sz="3700" dirty="0"/>
              <a:t>Using tools to organize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EAE8E-0BF8-B8C1-8A9B-10E120E0B36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3347" y="2508300"/>
            <a:ext cx="4419600" cy="3959042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200" dirty="0">
                <a:solidFill>
                  <a:srgbClr val="FFFFFF"/>
                </a:solidFill>
              </a:rPr>
              <a:t>Ashley Lew is a Real Estate agent representing Buyers and Sellers in California.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200" dirty="0">
                <a:solidFill>
                  <a:srgbClr val="FFFFFF"/>
                </a:solidFill>
              </a:rPr>
              <a:t>Sales Transaction data collected from Ashley’s website.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200" dirty="0">
                <a:solidFill>
                  <a:srgbClr val="FFFFFF"/>
                </a:solidFill>
              </a:rPr>
              <a:t>A Database designed to track Sales Transactions and provide Ashley with valuable information about her business.</a:t>
            </a:r>
          </a:p>
        </p:txBody>
      </p:sp>
      <p:sp>
        <p:nvSpPr>
          <p:cNvPr id="307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166B2FE4-357C-7457-4B91-D86E645B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702474"/>
            <a:ext cx="6795701" cy="360172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758F8-A281-C0A5-4253-0D7E3A0C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2560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 cap="all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cap="al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8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2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CBE9B2-B88A-BD90-33A6-CE664FDE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72" y="415920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1. Data Collection:</a:t>
            </a:r>
            <a:br>
              <a:rPr lang="en-US" sz="3700" dirty="0"/>
            </a:br>
            <a:r>
              <a:rPr lang="en-US" sz="3700" dirty="0"/>
              <a:t>Using tools to organize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3A93-4A2F-1FE3-973A-2D4DE04B6A3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2931" y="2568751"/>
            <a:ext cx="4419600" cy="343141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2200" dirty="0">
                <a:solidFill>
                  <a:srgbClr val="FFFFFF"/>
                </a:solidFill>
              </a:rPr>
              <a:t>Database coded in SQL Server Management Studio.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2200" dirty="0">
                <a:solidFill>
                  <a:srgbClr val="FFFFFF"/>
                </a:solidFill>
              </a:rPr>
              <a:t>Tableau Dashboard as End User Interface to provided answers to Business questions.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2200" dirty="0">
                <a:solidFill>
                  <a:srgbClr val="FFFFFF"/>
                </a:solidFill>
              </a:rPr>
              <a:t>Challenges: Normalizing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v"/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53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CF274E2-E808-FA43-025A-083BBBE5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873" y="897181"/>
            <a:ext cx="6795701" cy="510296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3780F-BA7C-F9FB-6A62-A3161AF6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2560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 cap="all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cap="al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9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701CD53-28FC-491C-9022-F74BE327C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BC25D6CE-B5F2-4E0D-894F-9521E2433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4FAEE13-B57A-42F4-8B4C-A7E31E98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6FD4E3B-38F9-4574-9095-47B609AB2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6CE41A1-EB3F-4840-8ACE-3EF73C19E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FAB8B661-BD44-40C0-9B98-4B4DBDBD3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ECC28A1-79A1-4F9D-AAF1-47D642489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601FD91-5FAC-499E-8D9A-9677877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8B98376-AE21-4ADF-8EFF-189F81407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B5DACE9-70B0-4CAF-A216-AC704A513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113450E-4023-4BA4-A3D4-E32C0B3F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B3EDD59-155A-421E-8250-55A5E3188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9913D27-A66C-4C2A-968B-DE97A9B4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BC33CCA-C456-41C7-9AE9-66EEAEAB5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269BA35-2287-449A-9C3A-854BC3F7C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347F624-0A13-4AB8-AD09-F44DB01D9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A27126F-B8E2-46DF-9183-2882F7B44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9A014C1-4C01-4DD4-913C-143C03FAA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2535D18-5B5A-479B-9D1F-9D5D4D11D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A8071C6-FA9E-478C-8592-8B6BBEFAE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7DB22494-68A3-4667-9EFA-CC2340589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F290FA2C-0D13-416D-B70B-76E541CA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B083CC1-0DB7-489B-876F-2E9ABC37F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0F9C39F9-AC1B-4B07-9506-7CE368982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D5E4589-1264-4ADA-960F-23B496012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719F3D3-010B-4565-B6C8-9E975FF71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E0B80ED3-4FB2-4B4B-BD00-392EA45D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7C5B764-679D-4049-99AE-B23985979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E340E87-53FC-4F62-8A49-D8F292366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1528898-B883-48F0-B62E-660D4282B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8CE4872-CDA7-4F63-9B3D-DF1CFC634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F9B84E06-1DBF-4F55-9B5E-F2F1E38EB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D739D9D-4A11-49F5-B045-708F7DED1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373AA755-E8F6-4691-A61E-FEBAAAF58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EA27C2C-E20B-48C0-A55F-CE58B267A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DAB4220-FF0A-46E7-A074-A5E6C236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92821D4-1F6A-43A4-BD55-E99560DB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70B7024-4644-41B1-B5FD-671FEBEBF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DCE360C4-C466-44C4-A2E3-4CF21EBB9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3A2C5B3-1CE2-480F-94DF-593AF087C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DCA777C-634D-4BFD-B193-B3D6A785B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C660B4E-2D12-45DF-A8C3-01BBE2F84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713A507C-D667-425C-BC17-37A754AAD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8D90C4A-4AFD-4F87-8417-04E71FB3D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7E7930D7-6A2B-42BA-9A47-33181C44F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DF58043-B333-44B7-B352-7864DE1BE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61DCA8E6-E862-474B-93E7-8B8193022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F5F98343-EECC-41EE-A45E-67ED9C0A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0CF235E0-BD16-47B9-838D-3EFF87F05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75DBD286-FD7F-41A0-B09B-ADE92217F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DF6B11E-5507-4440-B56A-83C4B3994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F2EA945-C41F-4B30-AD99-C7454FD1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2902474-D243-40DF-A382-E3F47769A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C6442AB6-AEBB-4E32-83DC-806F5DAA1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349EA146-1867-476A-A0E1-5A3AC2A71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1CAC92A-483B-4C52-B71F-95B6C0498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6265B398-32C6-4184-8BC2-233C96252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A128F4C-95B5-4306-9876-D5F9672C3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8D3663D8-D19D-4248-B7B8-CA2733B4E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04CEA6-B9DA-4499-A894-1F4BB5247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7AAE972-FFA8-4F9F-94E4-CF6C66653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580DF83-1906-4979-8E31-8EDB5FD4D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5" name="Rectangle 264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1" name="Right Triangle 270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099CFC-0C1E-DCE4-18C7-4464BA30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latin typeface="+mj-lt"/>
                <a:ea typeface="+mj-ea"/>
                <a:cs typeface="+mj-cs"/>
              </a:rPr>
              <a:t>2. Data analysis: Identify patterns in the data via visualization, statistical analysis, and data mining</a:t>
            </a:r>
            <a:br>
              <a:rPr lang="en-US" sz="3700" kern="1200" dirty="0">
                <a:latin typeface="+mj-lt"/>
                <a:ea typeface="+mj-ea"/>
                <a:cs typeface="+mj-cs"/>
              </a:rPr>
            </a:br>
            <a:endParaRPr lang="en-US" sz="37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04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CE940-DD71-F2A3-507F-D10BA209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 cap="all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cap="all">
              <a:solidFill>
                <a:schemeClr val="tx2"/>
              </a:solidFill>
            </a:endParaRPr>
          </a:p>
        </p:txBody>
      </p:sp>
      <p:graphicFrame>
        <p:nvGraphicFramePr>
          <p:cNvPr id="158" name="Content Placeholder 2">
            <a:extLst>
              <a:ext uri="{FF2B5EF4-FFF2-40B4-BE49-F238E27FC236}">
                <a16:creationId xmlns:a16="http://schemas.microsoft.com/office/drawing/2014/main" id="{1704B487-4371-9EE6-2AA6-485F6E35EFD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715763664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43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9775-EC3B-52C7-4E17-3FE4F2A2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2. Data analysis: Identify patterns in the data via visualization, statistical analysis, and data mining</a:t>
            </a:r>
            <a:br>
              <a:rPr lang="en-US" sz="3200" kern="1200" dirty="0">
                <a:latin typeface="+mj-lt"/>
                <a:ea typeface="+mj-ea"/>
                <a:cs typeface="+mj-cs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48FB-005E-F30B-2816-718E76FEB1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2610425"/>
            <a:ext cx="5543524" cy="3358733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200" dirty="0"/>
              <a:t>California wildfires are a “hot” topic of conversation.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200" dirty="0"/>
              <a:t>California wildfires do not stop people from moving to California.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200" dirty="0"/>
              <a:t>Evaluating historical wildfires can provide insight into Counties at risk for future wildfires.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200" dirty="0"/>
          </a:p>
        </p:txBody>
      </p:sp>
      <p:pic>
        <p:nvPicPr>
          <p:cNvPr id="9" name="Picture Placeholder 8" descr="Diagram, scatter chart&#10;&#10;Description automatically generated">
            <a:extLst>
              <a:ext uri="{FF2B5EF4-FFF2-40B4-BE49-F238E27FC236}">
                <a16:creationId xmlns:a16="http://schemas.microsoft.com/office/drawing/2014/main" id="{9B654EC0-BB3F-B535-0DA9-A638F6D9F1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753" r="3753"/>
          <a:stretch>
            <a:fillRect/>
          </a:stretch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96973-0B76-2C15-A2A3-CD0C2755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31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" name="Freeform: Shape 34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C701CD53-28FC-491C-9022-F74BE327C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C25D6CE-B5F2-4E0D-894F-9521E2433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B4FAEE13-B57A-42F4-8B4C-A7E31E98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6FD4E3B-38F9-4574-9095-47B609AB2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36CE41A1-EB3F-4840-8ACE-3EF73C19E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AB8B661-BD44-40C0-9B98-4B4DBDBD3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FECC28A1-79A1-4F9D-AAF1-47D642489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C601FD91-5FAC-499E-8D9A-9677877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98B98376-AE21-4ADF-8EFF-189F81407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FB5DACE9-70B0-4CAF-A216-AC704A513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4113450E-4023-4BA4-A3D4-E32C0B3F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4B3EDD59-155A-421E-8250-55A5E3188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B9913D27-A66C-4C2A-968B-DE97A9B4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BBC33CCA-C456-41C7-9AE9-66EEAEAB5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F269BA35-2287-449A-9C3A-854BC3F7C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C347F624-0A13-4AB8-AD09-F44DB01D9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5A27126F-B8E2-46DF-9183-2882F7B44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F9A014C1-4C01-4DD4-913C-143C03FAA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2535D18-5B5A-479B-9D1F-9D5D4D11D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5A8071C6-FA9E-478C-8592-8B6BBEFAE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DB22494-68A3-4667-9EFA-CC2340589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290FA2C-0D13-416D-B70B-76E541CA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CB083CC1-0DB7-489B-876F-2E9ABC37F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F9C39F9-AC1B-4B07-9506-7CE368982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5D5E4589-1264-4ADA-960F-23B496012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C719F3D3-010B-4565-B6C8-9E975FF71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E0B80ED3-4FB2-4B4B-BD00-392EA45D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7C5B764-679D-4049-99AE-B23985979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BE340E87-53FC-4F62-8A49-D8F292366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1528898-B883-48F0-B62E-660D4282B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18CE4872-CDA7-4F63-9B3D-DF1CFC634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F9B84E06-1DBF-4F55-9B5E-F2F1E38EB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2D739D9D-4A11-49F5-B045-708F7DED1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73AA755-E8F6-4691-A61E-FEBAAAF58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5EA27C2C-E20B-48C0-A55F-CE58B267A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FDAB4220-FF0A-46E7-A074-A5E6C236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392821D4-1F6A-43A4-BD55-E99560DB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B70B7024-4644-41B1-B5FD-671FEBEBF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CE360C4-C466-44C4-A2E3-4CF21EBB9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83A2C5B3-1CE2-480F-94DF-593AF087C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3DCA777C-634D-4BFD-B193-B3D6A785B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CC660B4E-2D12-45DF-A8C3-01BBE2F84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713A507C-D667-425C-BC17-37A754AAD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18D90C4A-4AFD-4F87-8417-04E71FB3D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7E7930D7-6A2B-42BA-9A47-33181C44F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DF58043-B333-44B7-B352-7864DE1BE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61DCA8E6-E862-474B-93E7-8B8193022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F5F98343-EECC-41EE-A45E-67ED9C0A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0CF235E0-BD16-47B9-838D-3EFF87F05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75DBD286-FD7F-41A0-B09B-ADE92217F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1DF6B11E-5507-4440-B56A-83C4B3994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BF2EA945-C41F-4B30-AD99-C7454FD1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62902474-D243-40DF-A382-E3F47769A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C6442AB6-AEBB-4E32-83DC-806F5DAA1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349EA146-1867-476A-A0E1-5A3AC2A71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1CAC92A-483B-4C52-B71F-95B6C0498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6265B398-32C6-4184-8BC2-233C96252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7A128F4C-95B5-4306-9876-D5F9672C3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8D3663D8-D19D-4248-B7B8-CA2733B4E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6704CEA6-B9DA-4499-A894-1F4BB5247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7AAE972-FFA8-4F9F-94E4-CF6C66653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4580DF83-1906-4979-8E31-8EDB5FD4D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18" name="Rectangle 417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4" name="Right Triangle 42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7A59CAAD-BB24-5C8F-4717-DD7F4F5A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3. Strategy and decisions: Develop alternative strategies based on the data</a:t>
            </a:r>
          </a:p>
        </p:txBody>
      </p:sp>
      <p:sp>
        <p:nvSpPr>
          <p:cNvPr id="457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CA50E6-A68E-889D-9B29-C1AD9F7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 cap="all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cap="all">
              <a:solidFill>
                <a:schemeClr val="tx2"/>
              </a:solidFill>
            </a:endParaRPr>
          </a:p>
        </p:txBody>
      </p:sp>
      <p:graphicFrame>
        <p:nvGraphicFramePr>
          <p:cNvPr id="21" name="Content Placeholder 10">
            <a:extLst>
              <a:ext uri="{FF2B5EF4-FFF2-40B4-BE49-F238E27FC236}">
                <a16:creationId xmlns:a16="http://schemas.microsoft.com/office/drawing/2014/main" id="{E35E30A8-1FD3-AD07-FE12-8F9B212B514B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199652868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54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9775-EC3B-52C7-4E17-3FE4F2A2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19" y="628254"/>
            <a:ext cx="5410197" cy="1982171"/>
          </a:xfrm>
        </p:spPr>
        <p:txBody>
          <a:bodyPr>
            <a:noAutofit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3. Strategy and decisions: Develop alternative strategies based on the data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48FB-005E-F30B-2816-718E76FEB1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2610425"/>
            <a:ext cx="5211316" cy="3358733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200" dirty="0"/>
              <a:t>The United States Opioid Epidemic crisis stems from doctors overprescribing opioids.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200" dirty="0"/>
              <a:t>The Center for Medicare and Medicaid Services (CMS) hosts data for opioid prescribers in the United States.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96973-0B76-2C15-A2A3-CD0C2755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Opioid Epidemic by the Numbers">
            <a:extLst>
              <a:ext uri="{FF2B5EF4-FFF2-40B4-BE49-F238E27FC236}">
                <a16:creationId xmlns:a16="http://schemas.microsoft.com/office/drawing/2014/main" id="{CE68607A-E04C-302D-B9B7-F45E08E0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516" y="1138917"/>
            <a:ext cx="5921829" cy="458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7152B18-A364-D262-1253-E2E93435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17265" y="6535134"/>
            <a:ext cx="5957470" cy="275602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15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IMAGE Source: https://</a:t>
            </a:r>
            <a:r>
              <a:rPr lang="en-US" b="1" kern="1200" cap="all" spc="150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www.hhs.gov</a:t>
            </a:r>
            <a:r>
              <a:rPr lang="en-US" b="1" kern="1200" cap="all" spc="15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/opioids/about-the-epidemic/</a:t>
            </a:r>
            <a:r>
              <a:rPr lang="en-US" b="1" kern="1200" cap="all" spc="150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index.html</a:t>
            </a:r>
            <a:endParaRPr lang="en-US" b="1" kern="1200" cap="all" spc="15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23808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SineVTI</Template>
  <TotalTime>341</TotalTime>
  <Words>563</Words>
  <Application>Microsoft Macintosh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Posterama</vt:lpstr>
      <vt:lpstr>Wingdings</vt:lpstr>
      <vt:lpstr>SineVTI</vt:lpstr>
      <vt:lpstr>Data Scientist  Presentation</vt:lpstr>
      <vt:lpstr>Agenda</vt:lpstr>
      <vt:lpstr>1. Data Collection: Using tools to organize data</vt:lpstr>
      <vt:lpstr>1. Data Collection: Using tools to organize data</vt:lpstr>
      <vt:lpstr>1. Data Collection: Using tools to organize data</vt:lpstr>
      <vt:lpstr>2. Data analysis: Identify patterns in the data via visualization, statistical analysis, and data mining </vt:lpstr>
      <vt:lpstr>2. Data analysis: Identify patterns in the data via visualization, statistical analysis, and data mining </vt:lpstr>
      <vt:lpstr>3. Strategy and decisions: Develop alternative strategies based on the data</vt:lpstr>
      <vt:lpstr>3. Strategy and decisions: Develop alternative strategies based on the data</vt:lpstr>
      <vt:lpstr>3. Strategy and decisions: Develop alternative strategies based on the data</vt:lpstr>
      <vt:lpstr>4. Implementation: Develop a plan of action to implement the business decisions</vt:lpstr>
      <vt:lpstr>4. Implementation: Develop a plan of action to implement the business decisions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Jazmin Maria Logrono</dc:creator>
  <cp:lastModifiedBy>Jazmin Maria Logrono</cp:lastModifiedBy>
  <cp:revision>21</cp:revision>
  <dcterms:created xsi:type="dcterms:W3CDTF">2022-11-28T09:57:05Z</dcterms:created>
  <dcterms:modified xsi:type="dcterms:W3CDTF">2022-11-29T05:33:44Z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