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9" r:id="rId5"/>
    <p:sldId id="286" r:id="rId6"/>
    <p:sldId id="280" r:id="rId7"/>
    <p:sldId id="281" r:id="rId8"/>
    <p:sldId id="287" r:id="rId9"/>
    <p:sldId id="288" r:id="rId10"/>
    <p:sldId id="291" r:id="rId11"/>
    <p:sldId id="289" r:id="rId12"/>
    <p:sldId id="282" r:id="rId13"/>
    <p:sldId id="285" r:id="rId14"/>
    <p:sldId id="290" r:id="rId15"/>
    <p:sldId id="294" r:id="rId16"/>
    <p:sldId id="292" r:id="rId17"/>
    <p:sldId id="296" r:id="rId18"/>
    <p:sldId id="297" r:id="rId19"/>
    <p:sldId id="298" r:id="rId20"/>
    <p:sldId id="299" r:id="rId21"/>
    <p:sldId id="300" r:id="rId22"/>
    <p:sldId id="301" r:id="rId23"/>
    <p:sldId id="302" r:id="rId24"/>
    <p:sldId id="303" r:id="rId25"/>
    <p:sldId id="305" r:id="rId26"/>
    <p:sldId id="295" r:id="rId27"/>
    <p:sldId id="304" r:id="rId28"/>
    <p:sldId id="283" r:id="rId29"/>
    <p:sldId id="284" r:id="rId30"/>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02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17011C6F-C288-409C-AD48-1488E38FD8A8}" type="datetime1">
              <a:rPr lang="es-ES" smtClean="0"/>
              <a:t>14/06/2017</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993C7A80-60A9-45CE-8B7E-3428BB3E7EEE}" type="datetime1">
              <a:rPr lang="es-ES" noProof="0" smtClean="0"/>
              <a:pPr/>
              <a:t>14/06/2017</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a:t>
            </a:fld>
            <a:endParaRPr lang="es-ES" noProof="0" dirty="0"/>
          </a:p>
        </p:txBody>
      </p:sp>
    </p:spTree>
    <p:extLst>
      <p:ext uri="{BB962C8B-B14F-4D97-AF65-F5344CB8AC3E}">
        <p14:creationId xmlns:p14="http://schemas.microsoft.com/office/powerpoint/2010/main" val="54127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62" name="Rectá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es-ES" sz="3200" noProof="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50A0445-18EE-4C70-BC3D-024D088A5750}" type="datetime1">
              <a:rPr lang="es-ES" noProof="0" smtClean="0"/>
              <a:pPr/>
              <a:t>14/06/2017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194CE0A-7A00-4D17-9E5D-CD4AC42A6DB3}" type="datetime1">
              <a:rPr lang="es-ES" noProof="0" smtClean="0"/>
              <a:pPr/>
              <a:t>14/06/2017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5D929405-E207-449E-8404-747DF90F032E}" type="datetime1">
              <a:rPr lang="es-ES" noProof="0" smtClean="0"/>
              <a:pPr/>
              <a:t>14/06/2017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1"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Haga clic para modificar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8F60BBB-E6E5-4F7E-BFDB-94111CB9462F}" type="datetime1">
              <a:rPr lang="es-ES" noProof="0" smtClean="0"/>
              <a:pPr/>
              <a:t>14/06/2017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295CE37-3A88-4968-BA85-ECEE89E79164}" type="datetime1">
              <a:rPr lang="es-ES" noProof="0" smtClean="0"/>
              <a:pPr/>
              <a:t>14/06/2017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4F2805-8B85-4903-8F5F-4A624AAFC76E}" type="datetime1">
              <a:rPr lang="es-ES" noProof="0" smtClean="0"/>
              <a:pPr/>
              <a:t>14/06/2017</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A107AC04-012B-449D-B0DD-3EA81C20D7E2}" type="datetime1">
              <a:rPr lang="es-ES" noProof="0" smtClean="0"/>
              <a:pPr/>
              <a:t>14/06/2017</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smtClean="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conteni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5" name="Marcador de posición de pie de página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45FD839E-BC80-419A-8F19-8F1355F80B16}" type="datetime1">
              <a:rPr lang="es-ES" noProof="0" smtClean="0"/>
              <a:pPr/>
              <a:t>14/06/2017</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Proyecto base de datos multidimensionales</a:t>
            </a:r>
            <a:br>
              <a:rPr lang="es-ES" dirty="0" smtClean="0"/>
            </a:br>
            <a:r>
              <a:rPr lang="es-ES" dirty="0" smtClean="0"/>
              <a:t>primer bimestre</a:t>
            </a:r>
            <a:endParaRPr lang="es-ES" dirty="0"/>
          </a:p>
        </p:txBody>
      </p:sp>
      <p:sp>
        <p:nvSpPr>
          <p:cNvPr id="2" name="Subtítulo 1"/>
          <p:cNvSpPr>
            <a:spLocks noGrp="1"/>
          </p:cNvSpPr>
          <p:nvPr>
            <p:ph type="subTitle" idx="1"/>
          </p:nvPr>
        </p:nvSpPr>
        <p:spPr/>
        <p:txBody>
          <a:bodyPr rtlCol="0">
            <a:normAutofit/>
          </a:bodyPr>
          <a:lstStyle/>
          <a:p>
            <a:pPr rtl="0"/>
            <a:r>
              <a:rPr lang="es-EC" dirty="0" smtClean="0"/>
              <a:t>Integrantes: Bryan </a:t>
            </a:r>
            <a:r>
              <a:rPr lang="es-EC" dirty="0" err="1" smtClean="0"/>
              <a:t>Bohorquez</a:t>
            </a:r>
            <a:r>
              <a:rPr lang="es-EC" dirty="0" smtClean="0"/>
              <a:t>, Santiago Toapanta, Jazmin Villamarin</a:t>
            </a:r>
            <a:endParaRPr lang="es-ES" dirty="0"/>
          </a:p>
        </p:txBody>
      </p:sp>
    </p:spTree>
    <p:extLst>
      <p:ext uri="{BB962C8B-B14F-4D97-AF65-F5344CB8AC3E}">
        <p14:creationId xmlns:p14="http://schemas.microsoft.com/office/powerpoint/2010/main" val="1082871649"/>
      </p:ext>
    </p:extLst>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162" y="260648"/>
            <a:ext cx="10360501" cy="1219200"/>
          </a:xfrm>
        </p:spPr>
        <p:txBody>
          <a:bodyPr/>
          <a:lstStyle/>
          <a:p>
            <a:r>
              <a:rPr lang="es-EC"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SISTEMA DE SOPORTE A DECISIONES (DDS)</a:t>
            </a:r>
            <a:endParaRPr lang="es-E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Marcador de contenido 2"/>
          <p:cNvSpPr>
            <a:spLocks noGrp="1"/>
          </p:cNvSpPr>
          <p:nvPr>
            <p:ph idx="1"/>
          </p:nvPr>
        </p:nvSpPr>
        <p:spPr>
          <a:xfrm>
            <a:off x="1053852" y="2060848"/>
            <a:ext cx="10360501" cy="3569815"/>
          </a:xfrm>
        </p:spPr>
        <p:txBody>
          <a:bodyPr>
            <a:normAutofit/>
          </a:bodyPr>
          <a:lstStyle/>
          <a:p>
            <a:r>
              <a:rPr lang="es-EC" dirty="0"/>
              <a:t>Un DSS es un sistema informático que ayuda a los gerentes a tomar decisiones o elegir entre diferentes alternativas. El sistema proporciona estimaciones de valor para cada alternativa</a:t>
            </a:r>
            <a:r>
              <a:rPr lang="es-EC" dirty="0" smtClean="0"/>
              <a:t>.</a:t>
            </a:r>
          </a:p>
          <a:p>
            <a:r>
              <a:rPr lang="es-EC" dirty="0"/>
              <a:t>El concepto se basa en varias disciplinas, tales como bases de datos, inteligencia artificial, la interacción hombre-máquina, y la simulación; haciéndose popular en los años 80s</a:t>
            </a:r>
            <a:r>
              <a:rPr lang="es-EC" dirty="0" smtClean="0"/>
              <a:t> </a:t>
            </a:r>
            <a:endParaRPr lang="es-ES" dirty="0"/>
          </a:p>
          <a:p>
            <a:endParaRPr lang="es-ES" dirty="0"/>
          </a:p>
        </p:txBody>
      </p:sp>
    </p:spTree>
    <p:extLst>
      <p:ext uri="{BB962C8B-B14F-4D97-AF65-F5344CB8AC3E}">
        <p14:creationId xmlns:p14="http://schemas.microsoft.com/office/powerpoint/2010/main" val="12136490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s-EC" b="1" cap="none" dirty="0" smtClean="0">
                <a:ln/>
                <a:solidFill>
                  <a:schemeClr val="accent4"/>
                </a:solidFill>
              </a:rPr>
              <a:t>ARQUITECTURA DATA WAREHOUSE</a:t>
            </a:r>
            <a:endParaRPr lang="es-ES" b="1" cap="none" dirty="0">
              <a:ln/>
              <a:solidFill>
                <a:schemeClr val="accent4"/>
              </a:solidFill>
            </a:endParaRPr>
          </a:p>
        </p:txBody>
      </p:sp>
      <p:sp>
        <p:nvSpPr>
          <p:cNvPr id="3" name="Marcador de contenido 2"/>
          <p:cNvSpPr>
            <a:spLocks noGrp="1"/>
          </p:cNvSpPr>
          <p:nvPr>
            <p:ph idx="1"/>
          </p:nvPr>
        </p:nvSpPr>
        <p:spPr>
          <a:xfrm>
            <a:off x="914162" y="1803401"/>
            <a:ext cx="10360501" cy="4145879"/>
          </a:xfrm>
        </p:spPr>
        <p:txBody>
          <a:bodyPr/>
          <a:lstStyle/>
          <a:p>
            <a:pPr marL="0" indent="0">
              <a:buNone/>
            </a:pPr>
            <a:r>
              <a:rPr lang="es-EC" dirty="0" smtClean="0"/>
              <a:t>Presentan </a:t>
            </a:r>
            <a:r>
              <a:rPr lang="es-EC" dirty="0"/>
              <a:t>algunas propiedades como:</a:t>
            </a:r>
          </a:p>
          <a:p>
            <a:pPr lvl="0"/>
            <a:r>
              <a:rPr lang="es-EC" dirty="0"/>
              <a:t>Separación</a:t>
            </a:r>
          </a:p>
          <a:p>
            <a:pPr lvl="0"/>
            <a:r>
              <a:rPr lang="es-EC" dirty="0"/>
              <a:t>Escalabilidad</a:t>
            </a:r>
          </a:p>
          <a:p>
            <a:pPr lvl="0"/>
            <a:r>
              <a:rPr lang="es-EC" dirty="0"/>
              <a:t>Extensibilidad</a:t>
            </a:r>
          </a:p>
          <a:p>
            <a:pPr lvl="0"/>
            <a:r>
              <a:rPr lang="es-EC" dirty="0"/>
              <a:t>Seguridad</a:t>
            </a:r>
          </a:p>
          <a:p>
            <a:pPr lvl="0"/>
            <a:r>
              <a:rPr lang="es-EC" dirty="0"/>
              <a:t>Administrable</a:t>
            </a:r>
          </a:p>
          <a:p>
            <a:endParaRPr lang="es-ES" dirty="0"/>
          </a:p>
        </p:txBody>
      </p:sp>
      <p:pic>
        <p:nvPicPr>
          <p:cNvPr id="4" name="Imagen 3"/>
          <p:cNvPicPr>
            <a:picLocks noChangeAspect="1"/>
          </p:cNvPicPr>
          <p:nvPr/>
        </p:nvPicPr>
        <p:blipFill rotWithShape="1">
          <a:blip r:embed="rId2"/>
          <a:srcRect l="1185" t="20517" r="2834" b="-1"/>
          <a:stretch/>
        </p:blipFill>
        <p:spPr>
          <a:xfrm>
            <a:off x="5086300" y="2420888"/>
            <a:ext cx="6696744" cy="3843388"/>
          </a:xfrm>
          <a:prstGeom prst="rect">
            <a:avLst/>
          </a:prstGeom>
        </p:spPr>
      </p:pic>
    </p:spTree>
    <p:extLst>
      <p:ext uri="{BB962C8B-B14F-4D97-AF65-F5344CB8AC3E}">
        <p14:creationId xmlns:p14="http://schemas.microsoft.com/office/powerpoint/2010/main" val="416608155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8685" y="548680"/>
            <a:ext cx="10360501" cy="1219200"/>
          </a:xfrm>
        </p:spPr>
        <p:txBody>
          <a:bodyPr>
            <a:normAutofit/>
          </a:bodyPr>
          <a:lstStyle/>
          <a:p>
            <a:r>
              <a:rPr lang="es-419" sz="4000"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TIPOS DE </a:t>
            </a:r>
            <a:r>
              <a:rPr lang="es-419" sz="4400"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ARQUITECTURA</a:t>
            </a:r>
            <a:endParaRPr lang="es-EC" sz="4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Marcador de contenido 2"/>
          <p:cNvSpPr>
            <a:spLocks noGrp="1"/>
          </p:cNvSpPr>
          <p:nvPr>
            <p:ph idx="1"/>
          </p:nvPr>
        </p:nvSpPr>
        <p:spPr>
          <a:xfrm>
            <a:off x="908685" y="2420889"/>
            <a:ext cx="4681671" cy="1944216"/>
          </a:xfrm>
        </p:spPr>
        <p:txBody>
          <a:bodyPr>
            <a:normAutofit fontScale="92500" lnSpcReduction="20000"/>
          </a:bodyPr>
          <a:lstStyle/>
          <a:p>
            <a:r>
              <a:rPr lang="es-419" sz="4400" dirty="0" smtClean="0"/>
              <a:t>De una sola capa</a:t>
            </a:r>
          </a:p>
          <a:p>
            <a:r>
              <a:rPr lang="es-419" sz="4400" dirty="0" smtClean="0"/>
              <a:t>De dos capas</a:t>
            </a:r>
          </a:p>
          <a:p>
            <a:r>
              <a:rPr lang="es-419" sz="4400" dirty="0" smtClean="0"/>
              <a:t>De tres capas</a:t>
            </a:r>
            <a:endParaRPr lang="es-EC" sz="4400" dirty="0"/>
          </a:p>
        </p:txBody>
      </p:sp>
      <p:pic>
        <p:nvPicPr>
          <p:cNvPr id="4" name="Imagen 3"/>
          <p:cNvPicPr>
            <a:picLocks noChangeAspect="1"/>
          </p:cNvPicPr>
          <p:nvPr/>
        </p:nvPicPr>
        <p:blipFill>
          <a:blip r:embed="rId2"/>
          <a:stretch>
            <a:fillRect/>
          </a:stretch>
        </p:blipFill>
        <p:spPr>
          <a:xfrm>
            <a:off x="8802422" y="245934"/>
            <a:ext cx="2704942" cy="2462986"/>
          </a:xfrm>
          <a:prstGeom prst="rect">
            <a:avLst/>
          </a:prstGeom>
        </p:spPr>
      </p:pic>
      <p:pic>
        <p:nvPicPr>
          <p:cNvPr id="5" name="Imagen 4"/>
          <p:cNvPicPr>
            <a:picLocks noChangeAspect="1"/>
          </p:cNvPicPr>
          <p:nvPr/>
        </p:nvPicPr>
        <p:blipFill>
          <a:blip r:embed="rId3"/>
          <a:stretch>
            <a:fillRect/>
          </a:stretch>
        </p:blipFill>
        <p:spPr>
          <a:xfrm>
            <a:off x="5816033" y="2204864"/>
            <a:ext cx="2755435" cy="3043004"/>
          </a:xfrm>
          <a:prstGeom prst="rect">
            <a:avLst/>
          </a:prstGeom>
        </p:spPr>
      </p:pic>
      <p:pic>
        <p:nvPicPr>
          <p:cNvPr id="6" name="Imagen 5"/>
          <p:cNvPicPr>
            <a:picLocks noChangeAspect="1"/>
          </p:cNvPicPr>
          <p:nvPr/>
        </p:nvPicPr>
        <p:blipFill>
          <a:blip r:embed="rId4"/>
          <a:stretch>
            <a:fillRect/>
          </a:stretch>
        </p:blipFill>
        <p:spPr>
          <a:xfrm>
            <a:off x="8807699" y="3212976"/>
            <a:ext cx="2704942" cy="3301115"/>
          </a:xfrm>
          <a:prstGeom prst="rect">
            <a:avLst/>
          </a:prstGeom>
        </p:spPr>
      </p:pic>
    </p:spTree>
    <p:extLst>
      <p:ext uri="{BB962C8B-B14F-4D97-AF65-F5344CB8AC3E}">
        <p14:creationId xmlns:p14="http://schemas.microsoft.com/office/powerpoint/2010/main" val="163983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66420" y="980728"/>
            <a:ext cx="5180251" cy="563240"/>
          </a:xfrm>
        </p:spPr>
        <p:txBody>
          <a:bodyPr>
            <a:scene3d>
              <a:camera prst="orthographicFront"/>
              <a:lightRig rig="soft" dir="t">
                <a:rot lat="0" lon="0" rev="15600000"/>
              </a:lightRig>
            </a:scene3d>
            <a:sp3d extrusionH="57150" prstMaterial="softEdge">
              <a:bevelT w="25400" h="38100"/>
            </a:sp3d>
          </a:bodyPr>
          <a:lstStyle/>
          <a:p>
            <a:pPr algn="ctr"/>
            <a:r>
              <a:rPr lang="es-EC" b="1" cap="none" dirty="0">
                <a:ln/>
                <a:solidFill>
                  <a:schemeClr val="accent4"/>
                </a:solidFill>
              </a:rPr>
              <a:t>Arquitectura de dos </a:t>
            </a:r>
            <a:r>
              <a:rPr lang="es-EC" b="1" cap="none" dirty="0" smtClean="0">
                <a:ln/>
                <a:solidFill>
                  <a:schemeClr val="accent4"/>
                </a:solidFill>
              </a:rPr>
              <a:t>capas</a:t>
            </a:r>
            <a:endParaRPr lang="es-EC" b="1" cap="none" dirty="0">
              <a:ln/>
              <a:solidFill>
                <a:schemeClr val="accent4"/>
              </a:solidFill>
            </a:endParaRPr>
          </a:p>
        </p:txBody>
      </p:sp>
      <p:sp>
        <p:nvSpPr>
          <p:cNvPr id="3" name="Marcador de contenido 2"/>
          <p:cNvSpPr>
            <a:spLocks noGrp="1"/>
          </p:cNvSpPr>
          <p:nvPr>
            <p:ph type="body" sz="half" idx="2"/>
          </p:nvPr>
        </p:nvSpPr>
        <p:spPr>
          <a:xfrm>
            <a:off x="6399133" y="1700808"/>
            <a:ext cx="5180251" cy="4032448"/>
          </a:xfrm>
        </p:spPr>
        <p:txBody>
          <a:bodyPr>
            <a:normAutofit/>
          </a:bodyPr>
          <a:lstStyle/>
          <a:p>
            <a:pPr marL="0" indent="0">
              <a:buNone/>
            </a:pPr>
            <a:r>
              <a:rPr lang="es-419" dirty="0" smtClean="0"/>
              <a:t>ETAPA DE FLUJO DE DATOS</a:t>
            </a:r>
          </a:p>
          <a:p>
            <a:pPr marL="342900" lvl="0" indent="-342900">
              <a:buFont typeface="Arial" panose="020B0604020202020204" pitchFamily="34" charset="0"/>
              <a:buChar char="•"/>
            </a:pPr>
            <a:r>
              <a:rPr lang="es-EC" dirty="0"/>
              <a:t>Capa fuente (data </a:t>
            </a:r>
            <a:r>
              <a:rPr lang="es-EC" dirty="0" err="1"/>
              <a:t>warehouse</a:t>
            </a:r>
            <a:r>
              <a:rPr lang="es-EC" dirty="0"/>
              <a:t> utiliza fuentes de datos heterogéneas)</a:t>
            </a:r>
          </a:p>
          <a:p>
            <a:pPr marL="342900" lvl="0" indent="-342900">
              <a:buFont typeface="Arial" panose="020B0604020202020204" pitchFamily="34" charset="0"/>
              <a:buChar char="•"/>
            </a:pPr>
            <a:r>
              <a:rPr lang="es-EC" dirty="0"/>
              <a:t>Datos de ensayo (los datos en fuentes deben ser extraídos)</a:t>
            </a:r>
          </a:p>
          <a:p>
            <a:pPr marL="342900" lvl="0" indent="-342900">
              <a:buFont typeface="Arial" panose="020B0604020202020204" pitchFamily="34" charset="0"/>
              <a:buChar char="•"/>
            </a:pPr>
            <a:r>
              <a:rPr lang="es-EC" dirty="0"/>
              <a:t>Capa de almacenamiento de datos (la información se almacena en un repositorio lógico centralizado)</a:t>
            </a:r>
          </a:p>
          <a:p>
            <a:pPr marL="342900" lvl="0" indent="-342900">
              <a:buFont typeface="Arial" panose="020B0604020202020204" pitchFamily="34" charset="0"/>
              <a:buChar char="•"/>
            </a:pPr>
            <a:r>
              <a:rPr lang="es-EC" dirty="0"/>
              <a:t>Análisis (la integración de datos es eficiente y flexible)</a:t>
            </a:r>
          </a:p>
          <a:p>
            <a:pPr marL="0" indent="0">
              <a:buNone/>
            </a:pPr>
            <a:endParaRPr lang="es-EC" dirty="0"/>
          </a:p>
        </p:txBody>
      </p:sp>
      <p:pic>
        <p:nvPicPr>
          <p:cNvPr id="5" name="Imagen 4"/>
          <p:cNvPicPr>
            <a:picLocks noChangeAspect="1"/>
          </p:cNvPicPr>
          <p:nvPr/>
        </p:nvPicPr>
        <p:blipFill>
          <a:blip r:embed="rId2"/>
          <a:stretch>
            <a:fillRect/>
          </a:stretch>
        </p:blipFill>
        <p:spPr>
          <a:xfrm>
            <a:off x="477788" y="332656"/>
            <a:ext cx="5448470" cy="6017387"/>
          </a:xfrm>
          <a:prstGeom prst="rect">
            <a:avLst/>
          </a:prstGeom>
        </p:spPr>
      </p:pic>
    </p:spTree>
    <p:extLst>
      <p:ext uri="{BB962C8B-B14F-4D97-AF65-F5344CB8AC3E}">
        <p14:creationId xmlns:p14="http://schemas.microsoft.com/office/powerpoint/2010/main" val="134296623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90541" y="116632"/>
            <a:ext cx="10360501" cy="1219200"/>
          </a:xfrm>
        </p:spPr>
        <p:txBody>
          <a:bodyPr>
            <a:scene3d>
              <a:camera prst="orthographicFront"/>
              <a:lightRig rig="soft" dir="t">
                <a:rot lat="0" lon="0" rev="15600000"/>
              </a:lightRig>
            </a:scene3d>
            <a:sp3d extrusionH="57150" prstMaterial="softEdge">
              <a:bevelT w="25400" h="38100"/>
            </a:sp3d>
          </a:bodyPr>
          <a:lstStyle/>
          <a:p>
            <a:pPr algn="ctr"/>
            <a:r>
              <a:rPr lang="es-EC" b="1" cap="none" dirty="0">
                <a:ln/>
                <a:solidFill>
                  <a:schemeClr val="accent4"/>
                </a:solidFill>
              </a:rPr>
              <a:t>ESTACIÓN DE DATOS Y ETL</a:t>
            </a:r>
          </a:p>
        </p:txBody>
      </p:sp>
      <p:sp>
        <p:nvSpPr>
          <p:cNvPr id="7" name="Marcador de contenido 6"/>
          <p:cNvSpPr>
            <a:spLocks noGrp="1"/>
          </p:cNvSpPr>
          <p:nvPr>
            <p:ph idx="1"/>
          </p:nvPr>
        </p:nvSpPr>
        <p:spPr>
          <a:xfrm>
            <a:off x="549796" y="1344242"/>
            <a:ext cx="10360501" cy="2849735"/>
          </a:xfrm>
        </p:spPr>
        <p:txBody>
          <a:bodyPr/>
          <a:lstStyle/>
          <a:p>
            <a:pPr marL="0" indent="0">
              <a:buNone/>
            </a:pPr>
            <a:r>
              <a:rPr lang="es-419" dirty="0"/>
              <a:t>La estación de datos </a:t>
            </a:r>
            <a:r>
              <a:rPr lang="es-EC" dirty="0"/>
              <a:t>aloja los procesos ETL que extraen, integran y limpian datos de fuentes operacionales para alimentar la capa de almacén de </a:t>
            </a:r>
            <a:r>
              <a:rPr lang="es-EC" dirty="0" smtClean="0"/>
              <a:t>datos</a:t>
            </a:r>
            <a:r>
              <a:rPr lang="es-419" dirty="0" smtClean="0"/>
              <a:t>.</a:t>
            </a:r>
          </a:p>
          <a:p>
            <a:pPr marL="0" indent="0">
              <a:buNone/>
            </a:pPr>
            <a:r>
              <a:rPr lang="es-419" dirty="0"/>
              <a:t>L</a:t>
            </a:r>
            <a:r>
              <a:rPr lang="es-ES" dirty="0" smtClean="0"/>
              <a:t>os </a:t>
            </a:r>
            <a:r>
              <a:rPr lang="es-ES" dirty="0"/>
              <a:t>procesos ETL alimentan realmente la capa de datos </a:t>
            </a:r>
            <a:r>
              <a:rPr lang="es-ES" dirty="0" smtClean="0"/>
              <a:t>reconciliada</a:t>
            </a:r>
            <a:r>
              <a:rPr lang="es-ES" dirty="0"/>
              <a:t>, una fuente de datos única, detallada, completa y de alta calidad que a su vez alimenta el almacén de datos. </a:t>
            </a:r>
            <a:endParaRPr lang="es-EC" dirty="0"/>
          </a:p>
        </p:txBody>
      </p:sp>
      <p:pic>
        <p:nvPicPr>
          <p:cNvPr id="8" name="Imagen 7"/>
          <p:cNvPicPr>
            <a:picLocks noChangeAspect="1"/>
          </p:cNvPicPr>
          <p:nvPr/>
        </p:nvPicPr>
        <p:blipFill>
          <a:blip r:embed="rId2"/>
          <a:stretch>
            <a:fillRect/>
          </a:stretch>
        </p:blipFill>
        <p:spPr>
          <a:xfrm>
            <a:off x="3430116" y="4077072"/>
            <a:ext cx="5915025" cy="2314575"/>
          </a:xfrm>
          <a:prstGeom prst="rect">
            <a:avLst/>
          </a:prstGeom>
        </p:spPr>
      </p:pic>
    </p:spTree>
    <p:extLst>
      <p:ext uri="{BB962C8B-B14F-4D97-AF65-F5344CB8AC3E}">
        <p14:creationId xmlns:p14="http://schemas.microsoft.com/office/powerpoint/2010/main" val="2196667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s-419" b="1" cap="none" dirty="0" smtClean="0">
                <a:ln/>
                <a:solidFill>
                  <a:schemeClr val="accent4"/>
                </a:solidFill>
              </a:rPr>
              <a:t>PROCESOS ETL</a:t>
            </a:r>
            <a:endParaRPr lang="es-EC" b="1" cap="none" dirty="0">
              <a:ln/>
              <a:solidFill>
                <a:schemeClr val="accent4"/>
              </a:solidFill>
            </a:endParaRPr>
          </a:p>
        </p:txBody>
      </p:sp>
      <p:sp>
        <p:nvSpPr>
          <p:cNvPr id="4" name="Marcador de texto 3"/>
          <p:cNvSpPr>
            <a:spLocks noGrp="1"/>
          </p:cNvSpPr>
          <p:nvPr>
            <p:ph type="body" sz="half" idx="2"/>
          </p:nvPr>
        </p:nvSpPr>
        <p:spPr/>
        <p:txBody>
          <a:bodyPr/>
          <a:lstStyle/>
          <a:p>
            <a:r>
              <a:rPr lang="es-ES" dirty="0"/>
              <a:t>ETL tiene lugar una vez cuando un almacén de datos es popular la primera vez, luego se produce cada vez que el almacén de datos se actualiza periódicamente</a:t>
            </a:r>
            <a:r>
              <a:rPr lang="es-ES" dirty="0" smtClean="0"/>
              <a:t>.</a:t>
            </a:r>
            <a:endParaRPr lang="es-419" dirty="0" smtClean="0"/>
          </a:p>
          <a:p>
            <a:pPr marL="342900" indent="-342900">
              <a:buFont typeface="Arial" panose="020B0604020202020204" pitchFamily="34" charset="0"/>
              <a:buChar char="•"/>
            </a:pPr>
            <a:r>
              <a:rPr lang="es-ES" dirty="0"/>
              <a:t>extracción (o captura</a:t>
            </a:r>
            <a:r>
              <a:rPr lang="es-ES" dirty="0" smtClean="0"/>
              <a:t>)</a:t>
            </a:r>
            <a:endParaRPr lang="es-419" dirty="0" smtClean="0"/>
          </a:p>
          <a:p>
            <a:pPr marL="342900" indent="-342900">
              <a:buFont typeface="Arial" panose="020B0604020202020204" pitchFamily="34" charset="0"/>
              <a:buChar char="•"/>
            </a:pPr>
            <a:r>
              <a:rPr lang="es-419" dirty="0" smtClean="0"/>
              <a:t>li</a:t>
            </a:r>
            <a:r>
              <a:rPr lang="es-ES" dirty="0" err="1" smtClean="0"/>
              <a:t>mpieza</a:t>
            </a:r>
            <a:r>
              <a:rPr lang="es-ES" dirty="0" smtClean="0"/>
              <a:t> </a:t>
            </a:r>
            <a:r>
              <a:rPr lang="es-ES" dirty="0"/>
              <a:t>(o </a:t>
            </a:r>
            <a:r>
              <a:rPr lang="es-ES" dirty="0" smtClean="0"/>
              <a:t>fregado)</a:t>
            </a:r>
            <a:endParaRPr lang="es-419" dirty="0" smtClean="0"/>
          </a:p>
          <a:p>
            <a:pPr marL="342900" indent="-342900">
              <a:buFont typeface="Arial" panose="020B0604020202020204" pitchFamily="34" charset="0"/>
              <a:buChar char="•"/>
            </a:pPr>
            <a:r>
              <a:rPr lang="es-419" dirty="0" smtClean="0"/>
              <a:t>t</a:t>
            </a:r>
            <a:r>
              <a:rPr lang="es-ES" dirty="0" err="1" smtClean="0"/>
              <a:t>ransformación</a:t>
            </a:r>
            <a:r>
              <a:rPr lang="es-ES" dirty="0" smtClean="0"/>
              <a:t> </a:t>
            </a:r>
            <a:r>
              <a:rPr lang="es-ES" dirty="0"/>
              <a:t>y </a:t>
            </a:r>
            <a:endParaRPr lang="es-419" dirty="0" smtClean="0"/>
          </a:p>
          <a:p>
            <a:pPr marL="342900" indent="-342900">
              <a:buFont typeface="Arial" panose="020B0604020202020204" pitchFamily="34" charset="0"/>
              <a:buChar char="•"/>
            </a:pPr>
            <a:r>
              <a:rPr lang="es-ES" dirty="0" smtClean="0"/>
              <a:t>carga</a:t>
            </a:r>
            <a:r>
              <a:rPr lang="es-ES" dirty="0"/>
              <a:t>.</a:t>
            </a:r>
            <a:endParaRPr lang="es-EC" b="1" dirty="0"/>
          </a:p>
        </p:txBody>
      </p:sp>
      <p:pic>
        <p:nvPicPr>
          <p:cNvPr id="1028" name="Picture 4" descr="Resultado de imagen para procesos et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6" y="1772816"/>
            <a:ext cx="73437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9356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sz="half" idx="1"/>
          </p:nvPr>
        </p:nvSpPr>
        <p:spPr>
          <a:xfrm>
            <a:off x="909836" y="1196752"/>
            <a:ext cx="4964227" cy="4464496"/>
          </a:xfrm>
        </p:spPr>
        <p:txBody>
          <a:bodyPr>
            <a:normAutofit fontScale="85000" lnSpcReduction="20000"/>
          </a:bodyPr>
          <a:lstStyle/>
          <a:p>
            <a:pPr marL="0" indent="0" algn="ctr">
              <a:buNone/>
            </a:pPr>
            <a:r>
              <a:rPr lang="es-419" sz="39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EXTRACCIÓN</a:t>
            </a:r>
          </a:p>
          <a:p>
            <a:r>
              <a:rPr lang="es-419" dirty="0" smtClean="0"/>
              <a:t>En esta fase se obtiene </a:t>
            </a:r>
            <a:r>
              <a:rPr lang="es-419" dirty="0"/>
              <a:t>l</a:t>
            </a:r>
            <a:r>
              <a:rPr lang="es-ES" dirty="0" smtClean="0"/>
              <a:t>os </a:t>
            </a:r>
            <a:r>
              <a:rPr lang="es-ES" dirty="0"/>
              <a:t>datos </a:t>
            </a:r>
            <a:r>
              <a:rPr lang="es-ES" dirty="0" smtClean="0"/>
              <a:t>relevantes</a:t>
            </a:r>
            <a:r>
              <a:rPr lang="es-419" dirty="0" smtClean="0"/>
              <a:t>.</a:t>
            </a:r>
          </a:p>
          <a:p>
            <a:r>
              <a:rPr lang="es-419" dirty="0"/>
              <a:t>S</a:t>
            </a:r>
            <a:r>
              <a:rPr lang="es-ES" dirty="0" smtClean="0"/>
              <a:t>e </a:t>
            </a:r>
            <a:r>
              <a:rPr lang="es-ES" dirty="0"/>
              <a:t>seleccionan principalmente en función de su calidad </a:t>
            </a:r>
            <a:endParaRPr lang="es-419" dirty="0" smtClean="0"/>
          </a:p>
          <a:p>
            <a:endParaRPr lang="es-419" dirty="0" smtClean="0"/>
          </a:p>
          <a:p>
            <a:pPr marL="0" indent="0">
              <a:buNone/>
            </a:pPr>
            <a:r>
              <a:rPr lang="es-419" dirty="0" smtClean="0"/>
              <a:t>Tenemos dos tipos de extracción</a:t>
            </a:r>
          </a:p>
          <a:p>
            <a:r>
              <a:rPr lang="es-419" dirty="0" smtClean="0"/>
              <a:t>Estática: se da cuando se necesita almacenarlos por primera vez.</a:t>
            </a:r>
          </a:p>
          <a:p>
            <a:r>
              <a:rPr lang="es-419" dirty="0" smtClean="0"/>
              <a:t>Incremental: la base se actualiza regularmente.</a:t>
            </a:r>
          </a:p>
        </p:txBody>
      </p:sp>
      <p:sp>
        <p:nvSpPr>
          <p:cNvPr id="8" name="Marcador de contenido 7"/>
          <p:cNvSpPr>
            <a:spLocks noGrp="1"/>
          </p:cNvSpPr>
          <p:nvPr>
            <p:ph sz="half" idx="2"/>
          </p:nvPr>
        </p:nvSpPr>
        <p:spPr>
          <a:xfrm>
            <a:off x="6310436" y="836712"/>
            <a:ext cx="4977104" cy="5472606"/>
          </a:xfrm>
        </p:spPr>
        <p:txBody>
          <a:bodyPr>
            <a:normAutofit fontScale="85000" lnSpcReduction="20000"/>
          </a:bodyPr>
          <a:lstStyle/>
          <a:p>
            <a:pPr marL="0" indent="0" algn="ctr">
              <a:buNone/>
            </a:pPr>
            <a:r>
              <a:rPr lang="es-419" sz="4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LIMPIEZA</a:t>
            </a:r>
          </a:p>
          <a:p>
            <a:pPr marL="0" indent="0">
              <a:buNone/>
            </a:pPr>
            <a:r>
              <a:rPr lang="es-419" dirty="0" smtClean="0"/>
              <a:t>En esta fase se mejora la calidad de los datos</a:t>
            </a:r>
          </a:p>
          <a:p>
            <a:pPr marL="0" indent="0">
              <a:buNone/>
            </a:pPr>
            <a:r>
              <a:rPr lang="es-ES" dirty="0"/>
              <a:t>Las principales características de limpieza de datos que se encuentran en las herramientas ETL son la </a:t>
            </a:r>
            <a:r>
              <a:rPr lang="es-ES" i="1" dirty="0"/>
              <a:t>rectificación</a:t>
            </a:r>
            <a:r>
              <a:rPr lang="es-ES" dirty="0"/>
              <a:t> y la </a:t>
            </a:r>
            <a:r>
              <a:rPr lang="es-ES" i="1" dirty="0"/>
              <a:t>homogeneización</a:t>
            </a:r>
            <a:r>
              <a:rPr lang="es-ES" dirty="0"/>
              <a:t>. </a:t>
            </a:r>
            <a:endParaRPr lang="es-419" dirty="0" smtClean="0"/>
          </a:p>
          <a:p>
            <a:pPr marL="0" indent="0">
              <a:buNone/>
            </a:pPr>
            <a:r>
              <a:rPr lang="es-419" dirty="0" smtClean="0"/>
              <a:t>Errores e inconsistencias</a:t>
            </a:r>
          </a:p>
          <a:p>
            <a:r>
              <a:rPr lang="es-ES" sz="1500" b="1" dirty="0" smtClean="0"/>
              <a:t>Datos </a:t>
            </a:r>
            <a:r>
              <a:rPr lang="es-ES" sz="1500" b="1" dirty="0"/>
              <a:t>duplicados </a:t>
            </a:r>
            <a:endParaRPr lang="es-419" sz="1500" b="1" dirty="0" smtClean="0"/>
          </a:p>
          <a:p>
            <a:r>
              <a:rPr lang="es-ES" sz="1500" b="1" dirty="0" smtClean="0"/>
              <a:t>Valores </a:t>
            </a:r>
            <a:r>
              <a:rPr lang="es-ES" sz="1500" b="1" dirty="0"/>
              <a:t>inconsistentes asociados </a:t>
            </a:r>
            <a:r>
              <a:rPr lang="es-ES" sz="1500" b="1" dirty="0" smtClean="0"/>
              <a:t>lógicamente</a:t>
            </a:r>
            <a:r>
              <a:rPr lang="es-ES" sz="1500" dirty="0" smtClean="0"/>
              <a:t> </a:t>
            </a:r>
            <a:endParaRPr lang="es-419" sz="1500" dirty="0" smtClean="0"/>
          </a:p>
          <a:p>
            <a:r>
              <a:rPr lang="es-ES" sz="1500" b="1" dirty="0" smtClean="0"/>
              <a:t>Datos que faltan</a:t>
            </a:r>
            <a:r>
              <a:rPr lang="es-ES" sz="1500" dirty="0" smtClean="0"/>
              <a:t> </a:t>
            </a:r>
            <a:endParaRPr lang="es-419" sz="1500" dirty="0"/>
          </a:p>
          <a:p>
            <a:r>
              <a:rPr lang="es-ES" sz="1500" b="1" dirty="0" smtClean="0"/>
              <a:t>Uso inesperado de campos</a:t>
            </a:r>
            <a:r>
              <a:rPr lang="es-ES" sz="1500" dirty="0" smtClean="0"/>
              <a:t> </a:t>
            </a:r>
            <a:endParaRPr lang="es-419" sz="1500" dirty="0" smtClean="0"/>
          </a:p>
          <a:p>
            <a:r>
              <a:rPr lang="es-ES" sz="1500" b="1" dirty="0" smtClean="0"/>
              <a:t>Valores imposibles o erróneos</a:t>
            </a:r>
            <a:r>
              <a:rPr lang="es-ES" sz="1500" dirty="0" smtClean="0"/>
              <a:t> </a:t>
            </a:r>
            <a:endParaRPr lang="es-419" sz="1500" dirty="0" smtClean="0"/>
          </a:p>
          <a:p>
            <a:r>
              <a:rPr lang="es-ES" sz="1500" b="1" dirty="0" smtClean="0"/>
              <a:t>Valores inconsistentes para una sola entidad porque se utilizaron diferentes prácticas. </a:t>
            </a:r>
            <a:endParaRPr lang="es-419" sz="1500" b="1" dirty="0" smtClean="0"/>
          </a:p>
          <a:p>
            <a:r>
              <a:rPr lang="es-ES" sz="1500" b="1" dirty="0" smtClean="0"/>
              <a:t>Valores </a:t>
            </a:r>
            <a:r>
              <a:rPr lang="es-ES" sz="1500" b="1" dirty="0"/>
              <a:t>inconsistentes para una entidad individual debido a errores de </a:t>
            </a:r>
            <a:r>
              <a:rPr lang="es-ES" sz="1500" b="1" dirty="0" smtClean="0"/>
              <a:t>escritura</a:t>
            </a:r>
            <a:endParaRPr lang="es-EC" sz="1500" dirty="0"/>
          </a:p>
        </p:txBody>
      </p:sp>
    </p:spTree>
    <p:extLst>
      <p:ext uri="{BB962C8B-B14F-4D97-AF65-F5344CB8AC3E}">
        <p14:creationId xmlns:p14="http://schemas.microsoft.com/office/powerpoint/2010/main" val="367424390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1"/>
          </p:nvPr>
        </p:nvSpPr>
        <p:spPr>
          <a:xfrm>
            <a:off x="765820" y="1484784"/>
            <a:ext cx="4977104" cy="4896544"/>
          </a:xfrm>
        </p:spPr>
        <p:txBody>
          <a:bodyPr>
            <a:normAutofit fontScale="77500" lnSpcReduction="20000"/>
          </a:bodyPr>
          <a:lstStyle/>
          <a:p>
            <a:pPr marL="0" indent="0" algn="ctr">
              <a:buNone/>
            </a:pPr>
            <a:r>
              <a:rPr lang="es-419"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TRANSFORMACIÓN</a:t>
            </a:r>
          </a:p>
          <a:p>
            <a:pPr marL="0" indent="0">
              <a:buNone/>
            </a:pPr>
            <a:r>
              <a:rPr lang="es-ES" dirty="0"/>
              <a:t>Convierte los datos de su formato de origen operativo en un formato de almacén de datos </a:t>
            </a:r>
            <a:r>
              <a:rPr lang="es-ES" dirty="0" smtClean="0"/>
              <a:t>específico</a:t>
            </a:r>
            <a:r>
              <a:rPr lang="es-419" dirty="0" smtClean="0"/>
              <a:t>.</a:t>
            </a:r>
          </a:p>
          <a:p>
            <a:pPr marL="0" indent="0">
              <a:buNone/>
            </a:pPr>
            <a:r>
              <a:rPr lang="es-419" dirty="0" smtClean="0">
                <a:ln w="0"/>
                <a:effectLst>
                  <a:outerShdw blurRad="38100" dist="19050" dir="2700000" algn="tl" rotWithShape="0">
                    <a:schemeClr val="dk1">
                      <a:alpha val="40000"/>
                    </a:schemeClr>
                  </a:outerShdw>
                </a:effectLst>
              </a:rPr>
              <a:t>Puntos a rectificarse:</a:t>
            </a:r>
            <a:endParaRPr lang="es-419"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274320" lvl="1" indent="0">
              <a:buNone/>
            </a:pPr>
            <a:r>
              <a:rPr lang="es-ES" dirty="0"/>
              <a:t>• </a:t>
            </a:r>
            <a:r>
              <a:rPr lang="es-419" dirty="0"/>
              <a:t>T</a:t>
            </a:r>
            <a:r>
              <a:rPr lang="es-ES" dirty="0" err="1" smtClean="0"/>
              <a:t>extos</a:t>
            </a:r>
            <a:r>
              <a:rPr lang="es-ES" dirty="0" smtClean="0"/>
              <a:t> sueltos. </a:t>
            </a:r>
            <a:endParaRPr lang="es-419" dirty="0" smtClean="0"/>
          </a:p>
          <a:p>
            <a:pPr marL="274320" lvl="1" indent="0">
              <a:buNone/>
            </a:pPr>
            <a:r>
              <a:rPr lang="es-ES" dirty="0" smtClean="0"/>
              <a:t>• D</a:t>
            </a:r>
            <a:r>
              <a:rPr lang="es-419" dirty="0" err="1" smtClean="0"/>
              <a:t>iferentes</a:t>
            </a:r>
            <a:r>
              <a:rPr lang="es-419" dirty="0" smtClean="0"/>
              <a:t> formatos.</a:t>
            </a:r>
          </a:p>
          <a:p>
            <a:pPr marL="0" indent="0">
              <a:buNone/>
            </a:pPr>
            <a:r>
              <a:rPr lang="es-ES" dirty="0" smtClean="0"/>
              <a:t>Los </a:t>
            </a:r>
            <a:r>
              <a:rPr lang="es-ES" dirty="0"/>
              <a:t>siguientes son los principales procesos de transformación destinados a poblar la capa de datos reconciliados</a:t>
            </a:r>
            <a:r>
              <a:rPr lang="es-ES" dirty="0" smtClean="0"/>
              <a:t>:</a:t>
            </a:r>
            <a:endParaRPr lang="es-EC" dirty="0"/>
          </a:p>
          <a:p>
            <a:pPr marL="274320" lvl="1" indent="0">
              <a:buNone/>
            </a:pPr>
            <a:r>
              <a:rPr lang="es-ES" dirty="0"/>
              <a:t>• Conversión y normalización </a:t>
            </a:r>
            <a:endParaRPr lang="es-419" dirty="0" smtClean="0"/>
          </a:p>
          <a:p>
            <a:pPr marL="274320" lvl="1" indent="0">
              <a:buNone/>
            </a:pPr>
            <a:r>
              <a:rPr lang="es-ES" dirty="0" smtClean="0"/>
              <a:t>• </a:t>
            </a:r>
            <a:r>
              <a:rPr lang="es-ES" dirty="0"/>
              <a:t>Correspondencia </a:t>
            </a:r>
            <a:endParaRPr lang="es-419" dirty="0" smtClean="0"/>
          </a:p>
          <a:p>
            <a:pPr marL="274320" lvl="1" indent="0">
              <a:buNone/>
            </a:pPr>
            <a:r>
              <a:rPr lang="es-ES" dirty="0" smtClean="0"/>
              <a:t>• </a:t>
            </a:r>
            <a:r>
              <a:rPr lang="es-ES" dirty="0"/>
              <a:t>Selección que reduce el número de campos y registros de fuentes</a:t>
            </a:r>
            <a:endParaRPr lang="es-EC" dirty="0"/>
          </a:p>
          <a:p>
            <a:pPr marL="0" indent="0">
              <a:buNone/>
            </a:pPr>
            <a:endParaRPr lang="es-419" dirty="0" smtClean="0"/>
          </a:p>
        </p:txBody>
      </p:sp>
      <p:sp>
        <p:nvSpPr>
          <p:cNvPr id="5" name="Marcador de contenido 4"/>
          <p:cNvSpPr>
            <a:spLocks noGrp="1"/>
          </p:cNvSpPr>
          <p:nvPr>
            <p:ph sz="half" idx="2"/>
          </p:nvPr>
        </p:nvSpPr>
        <p:spPr>
          <a:xfrm>
            <a:off x="6454452" y="1484783"/>
            <a:ext cx="4693397" cy="4896545"/>
          </a:xfrm>
        </p:spPr>
        <p:txBody>
          <a:bodyPr>
            <a:normAutofit fontScale="77500" lnSpcReduction="20000"/>
          </a:bodyPr>
          <a:lstStyle/>
          <a:p>
            <a:pPr marL="0" indent="0" algn="ctr">
              <a:buNone/>
            </a:pPr>
            <a:r>
              <a:rPr lang="es-419"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CARGA</a:t>
            </a:r>
          </a:p>
          <a:p>
            <a:pPr marL="0" indent="0">
              <a:buNone/>
            </a:pPr>
            <a:r>
              <a:rPr lang="es-ES" dirty="0"/>
              <a:t>La carga puede realizarse de dos maneras:</a:t>
            </a:r>
            <a:endParaRPr lang="es-EC" dirty="0"/>
          </a:p>
          <a:p>
            <a:pPr marL="0" indent="0">
              <a:buNone/>
            </a:pPr>
            <a:r>
              <a:rPr lang="es-ES" dirty="0"/>
              <a:t>• </a:t>
            </a:r>
            <a:r>
              <a:rPr lang="es-ES" dirty="0" smtClean="0"/>
              <a:t>Refrescar</a:t>
            </a:r>
            <a:r>
              <a:rPr lang="es-419" dirty="0" smtClean="0"/>
              <a:t>: </a:t>
            </a:r>
            <a:r>
              <a:rPr lang="es-ES" dirty="0" smtClean="0"/>
              <a:t>Los </a:t>
            </a:r>
            <a:r>
              <a:rPr lang="es-ES" dirty="0"/>
              <a:t>datos del almacén de datos se reescriben completamente. Esto significa que los datos antiguos se reemplazan. La actualización se utiliza normalmente en combinación con la extracción estática para rellenar inicialmente un almacén de datos.</a:t>
            </a:r>
            <a:endParaRPr lang="es-EC" dirty="0"/>
          </a:p>
          <a:p>
            <a:pPr marL="0" indent="0">
              <a:buNone/>
            </a:pPr>
            <a:r>
              <a:rPr lang="es-ES" dirty="0"/>
              <a:t>• </a:t>
            </a:r>
            <a:r>
              <a:rPr lang="es-ES" dirty="0" smtClean="0"/>
              <a:t>Actualización</a:t>
            </a:r>
            <a:r>
              <a:rPr lang="es-419" dirty="0" smtClean="0"/>
              <a:t>:</a:t>
            </a:r>
            <a:r>
              <a:rPr lang="es-ES" dirty="0" smtClean="0"/>
              <a:t> </a:t>
            </a:r>
            <a:r>
              <a:rPr lang="es-ES" dirty="0"/>
              <a:t>Sólo los cambios aplicados a los datos de origen se agregan al almacén de datos. Normalmente, la actualización se realiza sin borrar o modificar datos preexistentes. Esta técnica se utiliza en combinación con la extracción incremental para actualizar los almacenes de datos regularmente.</a:t>
            </a:r>
            <a:endParaRPr lang="es-EC" dirty="0"/>
          </a:p>
          <a:p>
            <a:pPr marL="0" indent="0">
              <a:buNone/>
            </a:pPr>
            <a:endParaRPr lang="es-EC"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383398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419" dirty="0" smtClean="0"/>
              <a:t>Modelo multidimensional</a:t>
            </a:r>
            <a:endParaRPr lang="es-EC" dirty="0"/>
          </a:p>
        </p:txBody>
      </p:sp>
      <p:sp>
        <p:nvSpPr>
          <p:cNvPr id="7" name="Marcador de texto 6"/>
          <p:cNvSpPr>
            <a:spLocks noGrp="1"/>
          </p:cNvSpPr>
          <p:nvPr>
            <p:ph type="body" sz="half" idx="2"/>
          </p:nvPr>
        </p:nvSpPr>
        <p:spPr/>
        <p:txBody>
          <a:bodyPr/>
          <a:lstStyle/>
          <a:p>
            <a:r>
              <a:rPr lang="es-EC" dirty="0"/>
              <a:t>El concepto de dimensión dio vida a la metáfora ampliamente utilizada de cubos para representar datos </a:t>
            </a:r>
            <a:r>
              <a:rPr lang="es-EC" dirty="0" smtClean="0"/>
              <a:t>multidimensionales</a:t>
            </a:r>
            <a:r>
              <a:rPr lang="es-419" dirty="0" smtClean="0"/>
              <a:t>.</a:t>
            </a:r>
          </a:p>
          <a:p>
            <a:r>
              <a:rPr lang="es-419" dirty="0"/>
              <a:t>L</a:t>
            </a:r>
            <a:r>
              <a:rPr lang="es-ES" dirty="0" smtClean="0"/>
              <a:t>as </a:t>
            </a:r>
            <a:r>
              <a:rPr lang="es-ES" dirty="0"/>
              <a:t>bases de datos multidimensionales han generado mucha investigación e interés en el mercado porque son fundamentales para muchas aplicaciones de soporte de toma de decisiones</a:t>
            </a:r>
            <a:endParaRPr lang="es-EC" dirty="0"/>
          </a:p>
        </p:txBody>
      </p:sp>
      <p:pic>
        <p:nvPicPr>
          <p:cNvPr id="8" name="Imagen 7"/>
          <p:cNvPicPr>
            <a:picLocks noChangeAspect="1"/>
          </p:cNvPicPr>
          <p:nvPr/>
        </p:nvPicPr>
        <p:blipFill rotWithShape="1">
          <a:blip r:embed="rId2"/>
          <a:srcRect t="22384"/>
          <a:stretch/>
        </p:blipFill>
        <p:spPr>
          <a:xfrm>
            <a:off x="261764" y="1124744"/>
            <a:ext cx="7204697" cy="3240360"/>
          </a:xfrm>
          <a:prstGeom prst="rect">
            <a:avLst/>
          </a:prstGeom>
        </p:spPr>
      </p:pic>
      <p:sp>
        <p:nvSpPr>
          <p:cNvPr id="9" name="Rectángulo 8"/>
          <p:cNvSpPr/>
          <p:nvPr/>
        </p:nvSpPr>
        <p:spPr>
          <a:xfrm>
            <a:off x="3142084" y="4365104"/>
            <a:ext cx="1722338" cy="923330"/>
          </a:xfrm>
          <a:prstGeom prst="rect">
            <a:avLst/>
          </a:prstGeom>
          <a:noFill/>
        </p:spPr>
        <p:txBody>
          <a:bodyPr wrap="square" lIns="91440" tIns="45720" rIns="91440" bIns="45720">
            <a:spAutoFit/>
          </a:bodyPr>
          <a:lstStyle/>
          <a:p>
            <a:pPr algn="ct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ángulo 9"/>
          <p:cNvSpPr/>
          <p:nvPr/>
        </p:nvSpPr>
        <p:spPr>
          <a:xfrm>
            <a:off x="1248954" y="4743319"/>
            <a:ext cx="5230316" cy="523220"/>
          </a:xfrm>
          <a:prstGeom prst="rect">
            <a:avLst/>
          </a:prstGeom>
          <a:noFill/>
        </p:spPr>
        <p:txBody>
          <a:bodyPr wrap="square" lIns="91440" tIns="45720" rIns="91440" bIns="45720">
            <a:spAutoFit/>
          </a:bodyPr>
          <a:lstStyle/>
          <a:p>
            <a:pPr algn="ctr"/>
            <a:r>
              <a:rPr lang="es-419" sz="2800" b="1" dirty="0" err="1" smtClean="0">
                <a:ln w="9525">
                  <a:solidFill>
                    <a:schemeClr val="bg1"/>
                  </a:solidFill>
                  <a:prstDash val="solid"/>
                </a:ln>
                <a:effectLst>
                  <a:outerShdw blurRad="12700" dist="38100" dir="2700000" algn="tl" rotWithShape="0">
                    <a:schemeClr val="bg1">
                      <a:lumMod val="50000"/>
                    </a:schemeClr>
                  </a:outerShdw>
                </a:effectLst>
              </a:rPr>
              <a:t>Tomorrowland</a:t>
            </a:r>
            <a:r>
              <a:rPr lang="es-419" sz="2800" b="1" dirty="0" smtClean="0">
                <a:ln w="9525">
                  <a:solidFill>
                    <a:schemeClr val="bg1"/>
                  </a:solidFill>
                  <a:prstDash val="solid"/>
                </a:ln>
                <a:effectLst>
                  <a:outerShdw blurRad="12700" dist="38100" dir="2700000" algn="tl" rotWithShape="0">
                    <a:schemeClr val="bg1">
                      <a:lumMod val="50000"/>
                    </a:schemeClr>
                  </a:outerShdw>
                </a:effectLst>
              </a:rPr>
              <a:t>-Fechas-</a:t>
            </a:r>
            <a:r>
              <a:rPr lang="es-419" sz="2800" b="1" dirty="0" err="1" smtClean="0">
                <a:ln w="9525">
                  <a:solidFill>
                    <a:schemeClr val="bg1"/>
                  </a:solidFill>
                  <a:prstDash val="solid"/>
                </a:ln>
                <a:effectLst>
                  <a:outerShdw blurRad="12700" dist="38100" dir="2700000" algn="tl" rotWithShape="0">
                    <a:schemeClr val="bg1">
                      <a:lumMod val="50000"/>
                    </a:schemeClr>
                  </a:outerShdw>
                </a:effectLst>
              </a:rPr>
              <a:t>DJs</a:t>
            </a:r>
            <a:endParaRPr lang="es-E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1535479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419"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MÉTODOS</a:t>
            </a:r>
            <a:endParaRPr lang="es-EC"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Marcador de texto 5"/>
          <p:cNvSpPr>
            <a:spLocks noGrp="1"/>
          </p:cNvSpPr>
          <p:nvPr>
            <p:ph type="body" idx="1"/>
          </p:nvPr>
        </p:nvSpPr>
        <p:spPr/>
        <p:txBody>
          <a:bodyPr/>
          <a:lstStyle/>
          <a:p>
            <a:r>
              <a:rPr lang="es-419" dirty="0" smtClean="0"/>
              <a:t>RESTRICCIONES</a:t>
            </a:r>
            <a:endParaRPr lang="es-EC" dirty="0"/>
          </a:p>
        </p:txBody>
      </p:sp>
      <p:sp>
        <p:nvSpPr>
          <p:cNvPr id="7" name="Marcador de contenido 6"/>
          <p:cNvSpPr>
            <a:spLocks noGrp="1"/>
          </p:cNvSpPr>
          <p:nvPr>
            <p:ph sz="half" idx="2"/>
          </p:nvPr>
        </p:nvSpPr>
        <p:spPr>
          <a:xfrm>
            <a:off x="914162" y="2717800"/>
            <a:ext cx="4977104" cy="1071240"/>
          </a:xfrm>
        </p:spPr>
        <p:txBody>
          <a:bodyPr>
            <a:normAutofit lnSpcReduction="10000"/>
          </a:bodyPr>
          <a:lstStyle/>
          <a:p>
            <a:pPr marL="0" indent="0">
              <a:buNone/>
            </a:pPr>
            <a:r>
              <a:rPr lang="es-419" dirty="0" smtClean="0"/>
              <a:t>S</a:t>
            </a:r>
            <a:r>
              <a:rPr lang="es-EC" dirty="0" err="1" smtClean="0"/>
              <a:t>eparar</a:t>
            </a:r>
            <a:r>
              <a:rPr lang="es-EC" dirty="0" smtClean="0"/>
              <a:t> </a:t>
            </a:r>
            <a:r>
              <a:rPr lang="es-EC" dirty="0"/>
              <a:t>parte de los datos de un cubo para marcar un campo de análisis.</a:t>
            </a:r>
          </a:p>
        </p:txBody>
      </p:sp>
      <p:sp>
        <p:nvSpPr>
          <p:cNvPr id="8" name="Marcador de texto 7"/>
          <p:cNvSpPr>
            <a:spLocks noGrp="1"/>
          </p:cNvSpPr>
          <p:nvPr>
            <p:ph type="body" sz="quarter" idx="3"/>
          </p:nvPr>
        </p:nvSpPr>
        <p:spPr/>
        <p:txBody>
          <a:bodyPr/>
          <a:lstStyle/>
          <a:p>
            <a:r>
              <a:rPr lang="es-419" dirty="0" smtClean="0"/>
              <a:t>AGREGACIÓN</a:t>
            </a:r>
            <a:endParaRPr lang="es-EC" dirty="0"/>
          </a:p>
        </p:txBody>
      </p:sp>
      <p:sp>
        <p:nvSpPr>
          <p:cNvPr id="9" name="Marcador de contenido 8"/>
          <p:cNvSpPr>
            <a:spLocks noGrp="1"/>
          </p:cNvSpPr>
          <p:nvPr>
            <p:ph sz="quarter" idx="4"/>
          </p:nvPr>
        </p:nvSpPr>
        <p:spPr>
          <a:xfrm>
            <a:off x="6297559" y="2717800"/>
            <a:ext cx="4977104" cy="1215256"/>
          </a:xfrm>
        </p:spPr>
        <p:txBody>
          <a:bodyPr/>
          <a:lstStyle/>
          <a:p>
            <a:pPr marL="0" indent="0">
              <a:buNone/>
            </a:pPr>
            <a:r>
              <a:rPr lang="es-419" dirty="0" smtClean="0"/>
              <a:t>Es </a:t>
            </a:r>
            <a:r>
              <a:rPr lang="es-EC" dirty="0" smtClean="0"/>
              <a:t>un </a:t>
            </a:r>
            <a:r>
              <a:rPr lang="es-EC" dirty="0"/>
              <a:t>proceso de cálculo por el cual se resumen los datos de los registros de detalle</a:t>
            </a:r>
          </a:p>
        </p:txBody>
      </p:sp>
      <p:pic>
        <p:nvPicPr>
          <p:cNvPr id="10" name="Imagen 9"/>
          <p:cNvPicPr>
            <a:picLocks noChangeAspect="1"/>
          </p:cNvPicPr>
          <p:nvPr/>
        </p:nvPicPr>
        <p:blipFill>
          <a:blip r:embed="rId2"/>
          <a:stretch>
            <a:fillRect/>
          </a:stretch>
        </p:blipFill>
        <p:spPr>
          <a:xfrm>
            <a:off x="3659018" y="3933056"/>
            <a:ext cx="4464496" cy="2684891"/>
          </a:xfrm>
          <a:prstGeom prst="rect">
            <a:avLst/>
          </a:prstGeom>
        </p:spPr>
      </p:pic>
    </p:spTree>
    <p:extLst>
      <p:ext uri="{BB962C8B-B14F-4D97-AF65-F5344CB8AC3E}">
        <p14:creationId xmlns:p14="http://schemas.microsoft.com/office/powerpoint/2010/main" val="986543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9836" y="3188007"/>
            <a:ext cx="10360501" cy="1944216"/>
          </a:xfrm>
        </p:spPr>
        <p:txBody>
          <a:bodyPr>
            <a:normAutofit/>
          </a:bodyPr>
          <a:lstStyle/>
          <a:p>
            <a:pPr marL="0" indent="0" algn="just">
              <a:buNone/>
            </a:pPr>
            <a:r>
              <a:rPr lang="es-EC" sz="3600" i="1" dirty="0"/>
              <a:t>“El Big Data es básico en la génesis de todo lo que es tendencia hoy en día: el social media, el </a:t>
            </a:r>
            <a:r>
              <a:rPr lang="es-EC" sz="3600" i="1" dirty="0" err="1"/>
              <a:t>mobile</a:t>
            </a:r>
            <a:r>
              <a:rPr lang="es-EC" sz="3600" i="1" dirty="0"/>
              <a:t>, la nube y el juego online”.</a:t>
            </a:r>
            <a:r>
              <a:rPr lang="es-EC" sz="3600" dirty="0"/>
              <a:t> Chris Lynch.</a:t>
            </a:r>
            <a:endParaRPr lang="es-ES" sz="3600"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4732" y="210482"/>
            <a:ext cx="2088232" cy="2930486"/>
          </a:xfrm>
          <a:prstGeom prst="rect">
            <a:avLst/>
          </a:prstGeom>
        </p:spPr>
      </p:pic>
    </p:spTree>
    <p:extLst>
      <p:ext uri="{BB962C8B-B14F-4D97-AF65-F5344CB8AC3E}">
        <p14:creationId xmlns:p14="http://schemas.microsoft.com/office/powerpoint/2010/main" val="23471605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419"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META DATA</a:t>
            </a:r>
            <a:endParaRPr lang="es-EC"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Marcador de contenido 7"/>
          <p:cNvSpPr>
            <a:spLocks noGrp="1"/>
          </p:cNvSpPr>
          <p:nvPr>
            <p:ph idx="1"/>
          </p:nvPr>
        </p:nvSpPr>
        <p:spPr>
          <a:xfrm>
            <a:off x="914162" y="1803401"/>
            <a:ext cx="10360501" cy="2489695"/>
          </a:xfrm>
        </p:spPr>
        <p:txBody>
          <a:bodyPr/>
          <a:lstStyle/>
          <a:p>
            <a:r>
              <a:rPr lang="es-ES" dirty="0"/>
              <a:t>El término meta-datos se puede aplicar a los datos utilizados para definir otros datos. En el ámbito del almacenamiento de datos, los metadatos desempeñan un papel esencial porque especifican la fuente, los valores, el uso y las características de los datos del almacén de datos y definen cómo se pueden cambiar y procesar los datos en cada capa de arquitectura.</a:t>
            </a:r>
            <a:endParaRPr lang="es-EC" dirty="0"/>
          </a:p>
        </p:txBody>
      </p:sp>
      <p:pic>
        <p:nvPicPr>
          <p:cNvPr id="9" name="Imagen 8"/>
          <p:cNvPicPr>
            <a:picLocks noChangeAspect="1"/>
          </p:cNvPicPr>
          <p:nvPr/>
        </p:nvPicPr>
        <p:blipFill>
          <a:blip r:embed="rId2"/>
          <a:stretch>
            <a:fillRect/>
          </a:stretch>
        </p:blipFill>
        <p:spPr>
          <a:xfrm>
            <a:off x="3790156" y="4293095"/>
            <a:ext cx="3168352" cy="2406965"/>
          </a:xfrm>
          <a:prstGeom prst="rect">
            <a:avLst/>
          </a:prstGeom>
        </p:spPr>
      </p:pic>
    </p:spTree>
    <p:extLst>
      <p:ext uri="{BB962C8B-B14F-4D97-AF65-F5344CB8AC3E}">
        <p14:creationId xmlns:p14="http://schemas.microsoft.com/office/powerpoint/2010/main" val="293459726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s-419" b="1" cap="none" dirty="0" smtClean="0">
                <a:ln/>
                <a:solidFill>
                  <a:schemeClr val="accent4"/>
                </a:solidFill>
              </a:rPr>
              <a:t>ACCESO A ALMACENES DE DATOS</a:t>
            </a:r>
            <a:endParaRPr lang="es-EC" b="1" cap="none" dirty="0">
              <a:ln/>
              <a:solidFill>
                <a:schemeClr val="accent4"/>
              </a:solidFill>
            </a:endParaRPr>
          </a:p>
        </p:txBody>
      </p:sp>
      <p:sp>
        <p:nvSpPr>
          <p:cNvPr id="5" name="Marcador de contenido 4"/>
          <p:cNvSpPr>
            <a:spLocks noGrp="1"/>
          </p:cNvSpPr>
          <p:nvPr>
            <p:ph idx="1"/>
          </p:nvPr>
        </p:nvSpPr>
        <p:spPr>
          <a:xfrm>
            <a:off x="914162" y="1803401"/>
            <a:ext cx="10360501" cy="1841623"/>
          </a:xfrm>
        </p:spPr>
        <p:txBody>
          <a:bodyPr/>
          <a:lstStyle/>
          <a:p>
            <a:pPr marL="0" indent="0">
              <a:buNone/>
            </a:pPr>
            <a:r>
              <a:rPr lang="es-ES" dirty="0"/>
              <a:t>El análisis es el último nivel común a todos los tipos de arquitectura de data </a:t>
            </a:r>
            <a:r>
              <a:rPr lang="es-ES" dirty="0" err="1"/>
              <a:t>warehouse</a:t>
            </a:r>
            <a:r>
              <a:rPr lang="es-ES" dirty="0"/>
              <a:t>. Después de limpiar, integrar y transformar datos, debe determinar cómo obtener lo mejor de él en términos de </a:t>
            </a:r>
            <a:r>
              <a:rPr lang="es-ES" dirty="0" smtClean="0"/>
              <a:t>información</a:t>
            </a:r>
            <a:endParaRPr lang="es-419" dirty="0" smtClean="0"/>
          </a:p>
          <a:p>
            <a:pPr marL="0" indent="0">
              <a:buNone/>
            </a:pPr>
            <a:endParaRPr lang="es-EC" dirty="0"/>
          </a:p>
        </p:txBody>
      </p:sp>
    </p:spTree>
    <p:extLst>
      <p:ext uri="{BB962C8B-B14F-4D97-AF65-F5344CB8AC3E}">
        <p14:creationId xmlns:p14="http://schemas.microsoft.com/office/powerpoint/2010/main" val="2810635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informes</a:t>
            </a:r>
            <a:endParaRPr lang="es-EC" dirty="0"/>
          </a:p>
        </p:txBody>
      </p:sp>
      <p:sp>
        <p:nvSpPr>
          <p:cNvPr id="4" name="Marcador de texto 3"/>
          <p:cNvSpPr>
            <a:spLocks noGrp="1"/>
          </p:cNvSpPr>
          <p:nvPr>
            <p:ph type="body" sz="half" idx="2"/>
          </p:nvPr>
        </p:nvSpPr>
        <p:spPr>
          <a:xfrm>
            <a:off x="7821163" y="2108200"/>
            <a:ext cx="3961368" cy="2112888"/>
          </a:xfrm>
        </p:spPr>
        <p:txBody>
          <a:bodyPr/>
          <a:lstStyle/>
          <a:p>
            <a:r>
              <a:rPr lang="es-ES" dirty="0"/>
              <a:t>Este enfoque está orientado a aquellos usuarios que necesitan tener acceso regular a la información de una manera casi estática.</a:t>
            </a:r>
            <a:endParaRPr lang="es-EC" dirty="0"/>
          </a:p>
          <a:p>
            <a:endParaRPr lang="es-EC" dirty="0"/>
          </a:p>
        </p:txBody>
      </p:sp>
      <p:pic>
        <p:nvPicPr>
          <p:cNvPr id="5" name="Imagen 4"/>
          <p:cNvPicPr>
            <a:picLocks noChangeAspect="1"/>
          </p:cNvPicPr>
          <p:nvPr/>
        </p:nvPicPr>
        <p:blipFill>
          <a:blip r:embed="rId2"/>
          <a:stretch>
            <a:fillRect/>
          </a:stretch>
        </p:blipFill>
        <p:spPr>
          <a:xfrm>
            <a:off x="1845940" y="482600"/>
            <a:ext cx="5679851" cy="3024336"/>
          </a:xfrm>
          <a:prstGeom prst="rect">
            <a:avLst/>
          </a:prstGeom>
        </p:spPr>
      </p:pic>
      <p:pic>
        <p:nvPicPr>
          <p:cNvPr id="6" name="Imagen 5"/>
          <p:cNvPicPr>
            <a:picLocks noChangeAspect="1"/>
          </p:cNvPicPr>
          <p:nvPr/>
        </p:nvPicPr>
        <p:blipFill>
          <a:blip r:embed="rId3"/>
          <a:stretch>
            <a:fillRect/>
          </a:stretch>
        </p:blipFill>
        <p:spPr>
          <a:xfrm>
            <a:off x="764852" y="3645024"/>
            <a:ext cx="2724303" cy="2664296"/>
          </a:xfrm>
          <a:prstGeom prst="rect">
            <a:avLst/>
          </a:prstGeom>
        </p:spPr>
      </p:pic>
    </p:spTree>
    <p:extLst>
      <p:ext uri="{BB962C8B-B14F-4D97-AF65-F5344CB8AC3E}">
        <p14:creationId xmlns:p14="http://schemas.microsoft.com/office/powerpoint/2010/main" val="1645919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419" dirty="0" smtClean="0"/>
              <a:t>OLAP (</a:t>
            </a:r>
            <a:r>
              <a:rPr lang="es-EC" dirty="0" smtClean="0"/>
              <a:t>On-Line </a:t>
            </a:r>
            <a:r>
              <a:rPr lang="es-EC" dirty="0" err="1"/>
              <a:t>Analytical</a:t>
            </a:r>
            <a:r>
              <a:rPr lang="es-EC" dirty="0"/>
              <a:t> </a:t>
            </a:r>
            <a:r>
              <a:rPr lang="es-EC" dirty="0" err="1" smtClean="0"/>
              <a:t>Processing</a:t>
            </a:r>
            <a:r>
              <a:rPr lang="es-419" dirty="0" smtClean="0"/>
              <a:t>)</a:t>
            </a:r>
            <a:endParaRPr lang="es-EC" dirty="0"/>
          </a:p>
        </p:txBody>
      </p:sp>
      <p:pic>
        <p:nvPicPr>
          <p:cNvPr id="7" name="Marcador de contenido 6"/>
          <p:cNvPicPr>
            <a:picLocks noGrp="1" noChangeAspect="1"/>
          </p:cNvPicPr>
          <p:nvPr>
            <p:ph idx="1"/>
          </p:nvPr>
        </p:nvPicPr>
        <p:blipFill>
          <a:blip r:embed="rId2"/>
          <a:stretch>
            <a:fillRect/>
          </a:stretch>
        </p:blipFill>
        <p:spPr>
          <a:xfrm>
            <a:off x="333773" y="116632"/>
            <a:ext cx="4320480" cy="3657959"/>
          </a:xfrm>
          <a:prstGeom prst="rect">
            <a:avLst/>
          </a:prstGeom>
        </p:spPr>
      </p:pic>
      <p:sp>
        <p:nvSpPr>
          <p:cNvPr id="6" name="Marcador de texto 5"/>
          <p:cNvSpPr>
            <a:spLocks noGrp="1"/>
          </p:cNvSpPr>
          <p:nvPr>
            <p:ph type="body" sz="half" idx="2"/>
          </p:nvPr>
        </p:nvSpPr>
        <p:spPr/>
        <p:txBody>
          <a:bodyPr/>
          <a:lstStyle/>
          <a:p>
            <a:r>
              <a:rPr lang="es-419" dirty="0"/>
              <a:t>C</a:t>
            </a:r>
            <a:r>
              <a:rPr lang="es-EC" dirty="0" err="1" smtClean="0"/>
              <a:t>onsiste</a:t>
            </a:r>
            <a:r>
              <a:rPr lang="es-EC" dirty="0" smtClean="0"/>
              <a:t> </a:t>
            </a:r>
            <a:r>
              <a:rPr lang="es-EC" dirty="0"/>
              <a:t>en el procesamiento de la información mediante un método analítico en línea. </a:t>
            </a:r>
            <a:r>
              <a:rPr lang="es-419" dirty="0" smtClean="0"/>
              <a:t>Se le considera como una f</a:t>
            </a:r>
            <a:r>
              <a:rPr lang="es-EC" dirty="0" err="1" smtClean="0"/>
              <a:t>orma</a:t>
            </a:r>
            <a:r>
              <a:rPr lang="es-EC" dirty="0" smtClean="0"/>
              <a:t> </a:t>
            </a:r>
            <a:r>
              <a:rPr lang="es-EC" dirty="0"/>
              <a:t>principal de explorar datos en un </a:t>
            </a:r>
            <a:r>
              <a:rPr lang="es-EC" dirty="0" smtClean="0"/>
              <a:t>almacén</a:t>
            </a:r>
            <a:r>
              <a:rPr lang="es-419" dirty="0" smtClean="0"/>
              <a:t>.</a:t>
            </a:r>
          </a:p>
          <a:p>
            <a:r>
              <a:rPr lang="es-EC" dirty="0"/>
              <a:t>Una sesión OLAP consiste en una ruta de navegación que hace referencia a un proceso de análisis tomando en cuenta puntos de vista diferentes y diferentes niveles de detalle.</a:t>
            </a:r>
            <a:endParaRPr lang="es-EC" dirty="0"/>
          </a:p>
        </p:txBody>
      </p:sp>
      <p:pic>
        <p:nvPicPr>
          <p:cNvPr id="8" name="Imagen 7"/>
          <p:cNvPicPr>
            <a:picLocks noChangeAspect="1"/>
          </p:cNvPicPr>
          <p:nvPr/>
        </p:nvPicPr>
        <p:blipFill>
          <a:blip r:embed="rId3"/>
          <a:stretch>
            <a:fillRect/>
          </a:stretch>
        </p:blipFill>
        <p:spPr>
          <a:xfrm>
            <a:off x="3430116" y="3933056"/>
            <a:ext cx="3888432" cy="2802384"/>
          </a:xfrm>
          <a:prstGeom prst="rect">
            <a:avLst/>
          </a:prstGeom>
        </p:spPr>
      </p:pic>
    </p:spTree>
    <p:extLst>
      <p:ext uri="{BB962C8B-B14F-4D97-AF65-F5344CB8AC3E}">
        <p14:creationId xmlns:p14="http://schemas.microsoft.com/office/powerpoint/2010/main" val="2897667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419" dirty="0" smtClean="0"/>
              <a:t>paneles</a:t>
            </a:r>
            <a:endParaRPr lang="es-EC" dirty="0"/>
          </a:p>
        </p:txBody>
      </p:sp>
      <p:sp>
        <p:nvSpPr>
          <p:cNvPr id="10" name="Marcador de texto 9"/>
          <p:cNvSpPr>
            <a:spLocks noGrp="1"/>
          </p:cNvSpPr>
          <p:nvPr>
            <p:ph type="body" sz="half" idx="2"/>
          </p:nvPr>
        </p:nvSpPr>
        <p:spPr/>
        <p:txBody>
          <a:bodyPr/>
          <a:lstStyle/>
          <a:p>
            <a:r>
              <a:rPr lang="es-EC" dirty="0"/>
              <a:t>Los paneles se utilizan para ver información almacenada en un almacén de datos, el tablero se refiere a la interfaz gráfica de usuario, que se muestra en forma breve y fácil de leer.</a:t>
            </a:r>
          </a:p>
          <a:p>
            <a:r>
              <a:rPr lang="es-EC" dirty="0"/>
              <a:t>Los paneles son utilizados por altos directivos que requieren información de manera rápida, para lograr esto se debe coincidir con herramientas de análisis.</a:t>
            </a:r>
          </a:p>
          <a:p>
            <a:endParaRPr lang="es-EC" dirty="0"/>
          </a:p>
        </p:txBody>
      </p:sp>
      <p:pic>
        <p:nvPicPr>
          <p:cNvPr id="11" name="Imagen 10"/>
          <p:cNvPicPr>
            <a:picLocks noChangeAspect="1"/>
          </p:cNvPicPr>
          <p:nvPr/>
        </p:nvPicPr>
        <p:blipFill>
          <a:blip r:embed="rId2"/>
          <a:stretch>
            <a:fillRect/>
          </a:stretch>
        </p:blipFill>
        <p:spPr>
          <a:xfrm>
            <a:off x="405780" y="908720"/>
            <a:ext cx="7043420" cy="4968552"/>
          </a:xfrm>
          <a:prstGeom prst="rect">
            <a:avLst/>
          </a:prstGeom>
        </p:spPr>
      </p:pic>
    </p:spTree>
    <p:extLst>
      <p:ext uri="{BB962C8B-B14F-4D97-AF65-F5344CB8AC3E}">
        <p14:creationId xmlns:p14="http://schemas.microsoft.com/office/powerpoint/2010/main" val="2858775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HERRAMIENTA A UTILIZAR GRAFICAS ESTADISTICAS</a:t>
            </a:r>
            <a:endParaRPr lang="es-ES" dirty="0"/>
          </a:p>
        </p:txBody>
      </p:sp>
      <p:pic>
        <p:nvPicPr>
          <p:cNvPr id="3" name="Imagen 2"/>
          <p:cNvPicPr>
            <a:picLocks noChangeAspect="1"/>
          </p:cNvPicPr>
          <p:nvPr/>
        </p:nvPicPr>
        <p:blipFill>
          <a:blip r:embed="rId2"/>
          <a:stretch>
            <a:fillRect/>
          </a:stretch>
        </p:blipFill>
        <p:spPr>
          <a:xfrm>
            <a:off x="2710036" y="1722027"/>
            <a:ext cx="6768752" cy="4504297"/>
          </a:xfrm>
          <a:prstGeom prst="rect">
            <a:avLst/>
          </a:prstGeom>
        </p:spPr>
      </p:pic>
    </p:spTree>
    <p:extLst>
      <p:ext uri="{BB962C8B-B14F-4D97-AF65-F5344CB8AC3E}">
        <p14:creationId xmlns:p14="http://schemas.microsoft.com/office/powerpoint/2010/main" val="523545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917948" y="2060848"/>
            <a:ext cx="8830431" cy="2554545"/>
          </a:xfrm>
          <a:prstGeom prst="rect">
            <a:avLst/>
          </a:prstGeom>
          <a:noFill/>
        </p:spPr>
        <p:txBody>
          <a:bodyPr wrap="none" lIns="91440" tIns="45720" rIns="91440" bIns="45720">
            <a:spAutoFit/>
          </a:bodyPr>
          <a:lstStyle/>
          <a:p>
            <a:pPr algn="ctr"/>
            <a:r>
              <a:rPr lang="es-419" sz="8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 </a:t>
            </a:r>
          </a:p>
          <a:p>
            <a:pPr algn="ctr"/>
            <a:r>
              <a:rPr lang="es-419" sz="8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POR SU ATENCION</a:t>
            </a:r>
            <a:endParaRPr lang="es-E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271425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161" y="260648"/>
            <a:ext cx="10360501" cy="1219200"/>
          </a:xfrm>
        </p:spPr>
        <p:txBody>
          <a:bodyPr/>
          <a:lstStyle/>
          <a:p>
            <a:r>
              <a:rPr lang="es-EC"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OBJETIVOS</a:t>
            </a:r>
            <a:endParaRPr lang="es-E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Marcador de contenido 2"/>
          <p:cNvSpPr>
            <a:spLocks noGrp="1"/>
          </p:cNvSpPr>
          <p:nvPr>
            <p:ph idx="1"/>
          </p:nvPr>
        </p:nvSpPr>
        <p:spPr>
          <a:xfrm>
            <a:off x="981844" y="2204864"/>
            <a:ext cx="10360501" cy="3569815"/>
          </a:xfrm>
        </p:spPr>
        <p:txBody>
          <a:bodyPr/>
          <a:lstStyle/>
          <a:p>
            <a:r>
              <a:rPr lang="es-ES" dirty="0" smtClean="0"/>
              <a:t>Diseñar un repositorio unificado de tipo </a:t>
            </a:r>
            <a:r>
              <a:rPr lang="es-ES" dirty="0" err="1" smtClean="0"/>
              <a:t>noSQL</a:t>
            </a:r>
            <a:r>
              <a:rPr lang="es-ES" dirty="0" smtClean="0"/>
              <a:t>, donde se utilizará fuentes como </a:t>
            </a:r>
            <a:r>
              <a:rPr lang="es-ES" dirty="0" err="1" smtClean="0"/>
              <a:t>twitter</a:t>
            </a:r>
            <a:r>
              <a:rPr lang="es-ES" dirty="0" smtClean="0"/>
              <a:t>.</a:t>
            </a:r>
          </a:p>
          <a:p>
            <a:r>
              <a:rPr lang="es-419" dirty="0" smtClean="0"/>
              <a:t>Recopilar </a:t>
            </a:r>
            <a:r>
              <a:rPr lang="es-419" dirty="0" err="1" smtClean="0"/>
              <a:t>trending</a:t>
            </a:r>
            <a:r>
              <a:rPr lang="es-419" dirty="0" smtClean="0"/>
              <a:t> </a:t>
            </a:r>
            <a:r>
              <a:rPr lang="es-419" dirty="0" err="1" smtClean="0"/>
              <a:t>topics</a:t>
            </a:r>
            <a:r>
              <a:rPr lang="es-419" dirty="0" smtClean="0"/>
              <a:t> en el evento </a:t>
            </a:r>
            <a:r>
              <a:rPr lang="es-419" dirty="0" err="1" smtClean="0"/>
              <a:t>Tomorrowlan</a:t>
            </a:r>
            <a:r>
              <a:rPr lang="es-419" dirty="0" err="1" smtClean="0"/>
              <a:t>d</a:t>
            </a:r>
            <a:r>
              <a:rPr lang="es-419" dirty="0" smtClean="0"/>
              <a:t> para analizar preferencias de </a:t>
            </a:r>
            <a:r>
              <a:rPr lang="es-419" dirty="0" err="1" smtClean="0"/>
              <a:t>DJs</a:t>
            </a:r>
            <a:r>
              <a:rPr lang="es-419" dirty="0" smtClean="0"/>
              <a:t> en esta presentación.</a:t>
            </a:r>
          </a:p>
          <a:p>
            <a:r>
              <a:rPr lang="es-419" dirty="0" smtClean="0"/>
              <a:t>Presentar gráficas estadísticas de los datos analizados, para su entendimiento.</a:t>
            </a:r>
            <a:endParaRPr lang="es-ES" dirty="0" smtClean="0"/>
          </a:p>
          <a:p>
            <a:endParaRPr lang="es-ES" dirty="0"/>
          </a:p>
        </p:txBody>
      </p:sp>
    </p:spTree>
    <p:extLst>
      <p:ext uri="{BB962C8B-B14F-4D97-AF65-F5344CB8AC3E}">
        <p14:creationId xmlns:p14="http://schemas.microsoft.com/office/powerpoint/2010/main" val="206334316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cap="none" dirty="0" smtClean="0">
                <a:ln w="6600">
                  <a:solidFill>
                    <a:schemeClr val="accent2"/>
                  </a:solidFill>
                  <a:prstDash val="solid"/>
                </a:ln>
                <a:solidFill>
                  <a:srgbClr val="FFFFFF"/>
                </a:solidFill>
                <a:effectLst>
                  <a:outerShdw dist="38100" dir="2700000" algn="tl" rotWithShape="0">
                    <a:schemeClr val="accent2"/>
                  </a:outerShdw>
                </a:effectLst>
              </a:rPr>
              <a:t>EVENTO A ANALIZAR</a:t>
            </a:r>
            <a:endParaRPr lang="es-ES" b="1" cap="none"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Marcador de posición de imagen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0" y="1844824"/>
            <a:ext cx="11661544" cy="4536504"/>
          </a:xfrm>
        </p:spPr>
      </p:pic>
    </p:spTree>
    <p:extLst>
      <p:ext uri="{BB962C8B-B14F-4D97-AF65-F5344CB8AC3E}">
        <p14:creationId xmlns:p14="http://schemas.microsoft.com/office/powerpoint/2010/main" val="78969952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PERIODO DE TIEMPO A ANALIZAR</a:t>
            </a:r>
            <a:endParaRPr lang="es-ES" dirty="0"/>
          </a:p>
        </p:txBody>
      </p:sp>
      <p:pic>
        <p:nvPicPr>
          <p:cNvPr id="4" name="Imagen 3"/>
          <p:cNvPicPr>
            <a:picLocks noChangeAspect="1"/>
          </p:cNvPicPr>
          <p:nvPr/>
        </p:nvPicPr>
        <p:blipFill>
          <a:blip r:embed="rId2"/>
          <a:stretch>
            <a:fillRect/>
          </a:stretch>
        </p:blipFill>
        <p:spPr>
          <a:xfrm>
            <a:off x="1773931" y="2708920"/>
            <a:ext cx="7269677" cy="3096344"/>
          </a:xfrm>
          <a:prstGeom prst="rect">
            <a:avLst/>
          </a:prstGeom>
        </p:spPr>
      </p:pic>
      <p:pic>
        <p:nvPicPr>
          <p:cNvPr id="6" name="Imagen 5"/>
          <p:cNvPicPr>
            <a:picLocks noChangeAspect="1"/>
          </p:cNvPicPr>
          <p:nvPr/>
        </p:nvPicPr>
        <p:blipFill>
          <a:blip r:embed="rId3"/>
          <a:stretch>
            <a:fillRect/>
          </a:stretch>
        </p:blipFill>
        <p:spPr>
          <a:xfrm rot="606015">
            <a:off x="8419166" y="456953"/>
            <a:ext cx="3251138" cy="2163485"/>
          </a:xfrm>
          <a:prstGeom prst="rect">
            <a:avLst/>
          </a:prstGeom>
        </p:spPr>
      </p:pic>
    </p:spTree>
    <p:extLst>
      <p:ext uri="{BB962C8B-B14F-4D97-AF65-F5344CB8AC3E}">
        <p14:creationId xmlns:p14="http://schemas.microsoft.com/office/powerpoint/2010/main" val="103064612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0340" y="35180"/>
            <a:ext cx="10360501" cy="1219200"/>
          </a:xfrm>
        </p:spPr>
        <p:txBody>
          <a:bodyPr>
            <a:normAutofit/>
            <a:scene3d>
              <a:camera prst="orthographicFront"/>
              <a:lightRig rig="soft" dir="t">
                <a:rot lat="0" lon="0" rev="15600000"/>
              </a:lightRig>
            </a:scene3d>
            <a:sp3d extrusionH="57150" prstMaterial="softEdge">
              <a:bevelT w="25400" h="38100"/>
            </a:sp3d>
          </a:bodyPr>
          <a:lstStyle/>
          <a:p>
            <a:pPr algn="ctr"/>
            <a:r>
              <a:rPr lang="es-EC" sz="4000" b="1" cap="none" dirty="0" smtClean="0">
                <a:ln/>
                <a:solidFill>
                  <a:schemeClr val="accent4"/>
                </a:solidFill>
              </a:rPr>
              <a:t>DATA WAREHOUSING</a:t>
            </a:r>
            <a:endParaRPr lang="es-ES" sz="4000" b="1" cap="none" dirty="0">
              <a:ln/>
              <a:solidFill>
                <a:schemeClr val="accent4"/>
              </a:solidFill>
            </a:endParaRPr>
          </a:p>
        </p:txBody>
      </p:sp>
      <p:sp>
        <p:nvSpPr>
          <p:cNvPr id="3" name="Marcador de contenido 2"/>
          <p:cNvSpPr>
            <a:spLocks noGrp="1"/>
          </p:cNvSpPr>
          <p:nvPr>
            <p:ph idx="1"/>
          </p:nvPr>
        </p:nvSpPr>
        <p:spPr>
          <a:xfrm>
            <a:off x="1060340" y="1556792"/>
            <a:ext cx="10652858" cy="4361903"/>
          </a:xfrm>
        </p:spPr>
        <p:txBody>
          <a:bodyPr>
            <a:normAutofit lnSpcReduction="10000"/>
          </a:bodyPr>
          <a:lstStyle/>
          <a:p>
            <a:pPr marL="0" indent="0">
              <a:buNone/>
            </a:pPr>
            <a:r>
              <a:rPr lang="es-EC" dirty="0" smtClean="0">
                <a:ln w="0"/>
                <a:effectLst>
                  <a:outerShdw blurRad="38100" dist="19050" dir="2700000" algn="tl" rotWithShape="0">
                    <a:schemeClr val="dk1">
                      <a:alpha val="40000"/>
                    </a:schemeClr>
                  </a:outerShdw>
                </a:effectLst>
              </a:rPr>
              <a:t>El Data </a:t>
            </a:r>
            <a:r>
              <a:rPr lang="es-EC" dirty="0" err="1" smtClean="0">
                <a:ln w="0"/>
                <a:effectLst>
                  <a:outerShdw blurRad="38100" dist="19050" dir="2700000" algn="tl" rotWithShape="0">
                    <a:schemeClr val="dk1">
                      <a:alpha val="40000"/>
                    </a:schemeClr>
                  </a:outerShdw>
                </a:effectLst>
              </a:rPr>
              <a:t>Warehousing</a:t>
            </a:r>
            <a:r>
              <a:rPr lang="es-EC" dirty="0" smtClean="0">
                <a:ln w="0"/>
                <a:effectLst>
                  <a:outerShdw blurRad="38100" dist="19050" dir="2700000" algn="tl" rotWithShape="0">
                    <a:schemeClr val="dk1">
                      <a:alpha val="40000"/>
                    </a:schemeClr>
                  </a:outerShdw>
                </a:effectLst>
              </a:rPr>
              <a:t> o su traducción en español “Almacén de Datos”.</a:t>
            </a:r>
          </a:p>
          <a:p>
            <a:pPr algn="just"/>
            <a:r>
              <a:rPr lang="es-EC" dirty="0"/>
              <a:t>E</a:t>
            </a:r>
            <a:r>
              <a:rPr lang="es-EC" dirty="0" smtClean="0"/>
              <a:t>s </a:t>
            </a:r>
            <a:r>
              <a:rPr lang="es-EC" dirty="0"/>
              <a:t>un fenómeno que surgió de la enorme cantidad de datos electrónicos almacenados en los últimos años y de la urgente necesidad de utilizar esos datos para lograr metas que van más allá de las tareas rutinarias </a:t>
            </a:r>
            <a:r>
              <a:rPr lang="es-EC" dirty="0" smtClean="0"/>
              <a:t>relacionadas </a:t>
            </a:r>
            <a:r>
              <a:rPr lang="es-EC" dirty="0"/>
              <a:t>con el procesamiento </a:t>
            </a:r>
            <a:r>
              <a:rPr lang="es-EC" dirty="0" smtClean="0"/>
              <a:t>diario.</a:t>
            </a:r>
          </a:p>
          <a:p>
            <a:r>
              <a:rPr lang="es-EC" dirty="0"/>
              <a:t>Es una colección de métodos, técnicas y herramientas que se utilizan para apoyar trabajadores, gerentes, directores y analistas para llevar a cabo los análisis de datos que ayuda con la realización de los procesos de toma de decisiones y la mejora de los recursos de información</a:t>
            </a:r>
            <a:endParaRPr lang="es-ES" dirty="0"/>
          </a:p>
        </p:txBody>
      </p:sp>
    </p:spTree>
    <p:extLst>
      <p:ext uri="{BB962C8B-B14F-4D97-AF65-F5344CB8AC3E}">
        <p14:creationId xmlns:p14="http://schemas.microsoft.com/office/powerpoint/2010/main" val="39554763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161" y="188640"/>
            <a:ext cx="10360501" cy="1219200"/>
          </a:xfrm>
        </p:spPr>
        <p:txBody>
          <a:bodyPr/>
          <a:lstStyle/>
          <a:p>
            <a:r>
              <a:rPr lang="es-EC"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CARACTERISTICAS</a:t>
            </a:r>
            <a:endParaRPr lang="es-EC" dirty="0"/>
          </a:p>
        </p:txBody>
      </p:sp>
      <p:sp>
        <p:nvSpPr>
          <p:cNvPr id="3" name="Marcador de contenido 2"/>
          <p:cNvSpPr>
            <a:spLocks noGrp="1"/>
          </p:cNvSpPr>
          <p:nvPr>
            <p:ph idx="1"/>
          </p:nvPr>
        </p:nvSpPr>
        <p:spPr/>
        <p:txBody>
          <a:bodyPr/>
          <a:lstStyle/>
          <a:p>
            <a:r>
              <a:rPr lang="es-MX" dirty="0" smtClean="0"/>
              <a:t>Posee una </a:t>
            </a:r>
            <a:r>
              <a:rPr lang="es-MX" dirty="0"/>
              <a:t>plataforma de hardware aislada. De hecho, dicha plataforma de hardware podría ser una PC, un Mainframe o un conjunto de maquinas que conforman una plataforma distribuida</a:t>
            </a:r>
            <a:r>
              <a:rPr lang="es-MX" dirty="0" smtClean="0"/>
              <a:t>.</a:t>
            </a:r>
          </a:p>
          <a:p>
            <a:r>
              <a:rPr lang="es-MX" dirty="0"/>
              <a:t>Está diseñada para optimizar y soportar la toma de decisiones</a:t>
            </a:r>
            <a:r>
              <a:rPr lang="es-MX" dirty="0" smtClean="0"/>
              <a:t>.</a:t>
            </a:r>
          </a:p>
          <a:p>
            <a:r>
              <a:rPr lang="es-MX" dirty="0" smtClean="0"/>
              <a:t>Almacena extractos </a:t>
            </a:r>
            <a:r>
              <a:rPr lang="es-MX" dirty="0"/>
              <a:t>de los datos operacionales y </a:t>
            </a:r>
            <a:r>
              <a:rPr lang="es-MX" dirty="0" smtClean="0"/>
              <a:t>hace </a:t>
            </a:r>
            <a:r>
              <a:rPr lang="es-MX" dirty="0"/>
              <a:t>que estén disponibles para los usuarios en un formato útil</a:t>
            </a:r>
            <a:r>
              <a:rPr lang="es-MX" dirty="0" smtClean="0"/>
              <a:t>.</a:t>
            </a:r>
          </a:p>
          <a:p>
            <a:r>
              <a:rPr lang="es-EC" dirty="0"/>
              <a:t>E</a:t>
            </a:r>
            <a:r>
              <a:rPr lang="es-EC" dirty="0" smtClean="0"/>
              <a:t>l </a:t>
            </a:r>
            <a:r>
              <a:rPr lang="es-EC" dirty="0"/>
              <a:t>tipo de consulta necesaria en los data </a:t>
            </a:r>
            <a:r>
              <a:rPr lang="es-EC" dirty="0" err="1"/>
              <a:t>warehouse</a:t>
            </a:r>
            <a:r>
              <a:rPr lang="es-EC" dirty="0"/>
              <a:t> es OLAP.</a:t>
            </a:r>
          </a:p>
          <a:p>
            <a:endParaRPr lang="es-EC" dirty="0"/>
          </a:p>
        </p:txBody>
      </p:sp>
    </p:spTree>
    <p:extLst>
      <p:ext uri="{BB962C8B-B14F-4D97-AF65-F5344CB8AC3E}">
        <p14:creationId xmlns:p14="http://schemas.microsoft.com/office/powerpoint/2010/main" val="3658594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04" y="188640"/>
            <a:ext cx="10360501" cy="1219200"/>
          </a:xfrm>
        </p:spPr>
        <p:txBody>
          <a:bodyPr>
            <a:normAutofit/>
          </a:bodyPr>
          <a:lstStyle/>
          <a:p>
            <a:r>
              <a:rPr lang="es-EC"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REPOSITORIO DE INFORMACION</a:t>
            </a:r>
            <a:endParaRPr lang="es-E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Marcador de contenido 2"/>
          <p:cNvSpPr>
            <a:spLocks noGrp="1"/>
          </p:cNvSpPr>
          <p:nvPr>
            <p:ph idx="1"/>
          </p:nvPr>
        </p:nvSpPr>
        <p:spPr>
          <a:xfrm>
            <a:off x="653286" y="1628800"/>
            <a:ext cx="10360501" cy="1728192"/>
          </a:xfrm>
        </p:spPr>
        <p:txBody>
          <a:bodyPr/>
          <a:lstStyle/>
          <a:p>
            <a:pPr marL="0" indent="0">
              <a:buNone/>
            </a:pPr>
            <a:r>
              <a:rPr lang="es-EC" dirty="0" smtClean="0"/>
              <a:t>Integra </a:t>
            </a:r>
            <a:r>
              <a:rPr lang="es-EC" dirty="0"/>
              <a:t>los datos básicos a partir de diversas fuentes, organiza correctamente los formatos de datos, y luego hace que los datos </a:t>
            </a:r>
            <a:r>
              <a:rPr lang="es-EC" dirty="0" smtClean="0"/>
              <a:t>estén disponibles </a:t>
            </a:r>
            <a:r>
              <a:rPr lang="es-EC" dirty="0"/>
              <a:t>para el análisis y la evaluación dirigida a los procesos de toma de decisiones y la planificación.</a:t>
            </a:r>
            <a:endParaRPr lang="es-ES" dirty="0"/>
          </a:p>
          <a:p>
            <a:endParaRPr lang="es-ES" dirty="0"/>
          </a:p>
        </p:txBody>
      </p:sp>
      <p:pic>
        <p:nvPicPr>
          <p:cNvPr id="4" name="Imagen 3"/>
          <p:cNvPicPr>
            <a:picLocks noChangeAspect="1"/>
          </p:cNvPicPr>
          <p:nvPr/>
        </p:nvPicPr>
        <p:blipFill rotWithShape="1">
          <a:blip r:embed="rId2"/>
          <a:srcRect l="16570" t="4696" r="16117" b="6088"/>
          <a:stretch/>
        </p:blipFill>
        <p:spPr>
          <a:xfrm>
            <a:off x="3862164" y="3573016"/>
            <a:ext cx="5040560" cy="2946789"/>
          </a:xfrm>
          <a:prstGeom prst="rect">
            <a:avLst/>
          </a:prstGeom>
        </p:spPr>
      </p:pic>
    </p:spTree>
    <p:extLst>
      <p:ext uri="{BB962C8B-B14F-4D97-AF65-F5344CB8AC3E}">
        <p14:creationId xmlns:p14="http://schemas.microsoft.com/office/powerpoint/2010/main" val="19881183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7828" y="246824"/>
            <a:ext cx="10360501" cy="787152"/>
          </a:xfrm>
        </p:spPr>
        <p:txBody>
          <a:bodyPr/>
          <a:lstStyle/>
          <a:p>
            <a:pPr algn="ctr"/>
            <a:r>
              <a:rPr lang="es-EC" cap="none" dirty="0" smtClean="0">
                <a:ln w="0"/>
                <a:effectLst>
                  <a:outerShdw blurRad="38100" dist="19050" dir="2700000" algn="tl" rotWithShape="0">
                    <a:schemeClr val="dk1">
                      <a:alpha val="40000"/>
                    </a:schemeClr>
                  </a:outerShdw>
                </a:effectLst>
              </a:rPr>
              <a:t>RECOPILACION DE TWEETS</a:t>
            </a:r>
            <a:endParaRPr lang="es-ES" cap="none" dirty="0">
              <a:ln w="0"/>
              <a:effectLst>
                <a:outerShdw blurRad="38100" dist="19050" dir="2700000" algn="tl" rotWithShape="0">
                  <a:schemeClr val="dk1">
                    <a:alpha val="40000"/>
                  </a:scheme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5" y="1556792"/>
            <a:ext cx="5040560" cy="3780420"/>
          </a:xfrm>
          <a:prstGeom prst="rect">
            <a:avLst/>
          </a:prstGeom>
        </p:spPr>
      </p:pic>
      <p:pic>
        <p:nvPicPr>
          <p:cNvPr id="3" name="Imagen 2"/>
          <p:cNvPicPr>
            <a:picLocks noChangeAspect="1"/>
          </p:cNvPicPr>
          <p:nvPr/>
        </p:nvPicPr>
        <p:blipFill>
          <a:blip r:embed="rId3"/>
          <a:stretch>
            <a:fillRect/>
          </a:stretch>
        </p:blipFill>
        <p:spPr>
          <a:xfrm>
            <a:off x="3419870" y="1335832"/>
            <a:ext cx="1377272" cy="1620728"/>
          </a:xfrm>
          <a:prstGeom prst="rect">
            <a:avLst/>
          </a:prstGeom>
        </p:spPr>
      </p:pic>
      <p:pic>
        <p:nvPicPr>
          <p:cNvPr id="5" name="Imagen 4"/>
          <p:cNvPicPr>
            <a:picLocks noChangeAspect="1"/>
          </p:cNvPicPr>
          <p:nvPr/>
        </p:nvPicPr>
        <p:blipFill>
          <a:blip r:embed="rId4"/>
          <a:stretch>
            <a:fillRect/>
          </a:stretch>
        </p:blipFill>
        <p:spPr>
          <a:xfrm>
            <a:off x="1806716" y="2131840"/>
            <a:ext cx="1474262" cy="1694301"/>
          </a:xfrm>
          <a:prstGeom prst="rect">
            <a:avLst/>
          </a:prstGeom>
        </p:spPr>
      </p:pic>
      <p:pic>
        <p:nvPicPr>
          <p:cNvPr id="6" name="Imagen 5"/>
          <p:cNvPicPr>
            <a:picLocks noChangeAspect="1"/>
          </p:cNvPicPr>
          <p:nvPr/>
        </p:nvPicPr>
        <p:blipFill>
          <a:blip r:embed="rId5"/>
          <a:stretch>
            <a:fillRect/>
          </a:stretch>
        </p:blipFill>
        <p:spPr>
          <a:xfrm>
            <a:off x="6347413" y="1335832"/>
            <a:ext cx="1366208" cy="1590576"/>
          </a:xfrm>
          <a:prstGeom prst="rect">
            <a:avLst/>
          </a:prstGeom>
        </p:spPr>
      </p:pic>
      <p:pic>
        <p:nvPicPr>
          <p:cNvPr id="7" name="Imagen 6"/>
          <p:cNvPicPr>
            <a:picLocks noChangeAspect="1"/>
          </p:cNvPicPr>
          <p:nvPr/>
        </p:nvPicPr>
        <p:blipFill>
          <a:blip r:embed="rId6"/>
          <a:stretch>
            <a:fillRect/>
          </a:stretch>
        </p:blipFill>
        <p:spPr>
          <a:xfrm>
            <a:off x="8085828" y="3909340"/>
            <a:ext cx="1608984" cy="2072589"/>
          </a:xfrm>
          <a:prstGeom prst="rect">
            <a:avLst/>
          </a:prstGeom>
        </p:spPr>
      </p:pic>
      <p:pic>
        <p:nvPicPr>
          <p:cNvPr id="8" name="Imagen 7"/>
          <p:cNvPicPr>
            <a:picLocks noChangeAspect="1"/>
          </p:cNvPicPr>
          <p:nvPr/>
        </p:nvPicPr>
        <p:blipFill rotWithShape="1">
          <a:blip r:embed="rId7"/>
          <a:srcRect l="15340"/>
          <a:stretch/>
        </p:blipFill>
        <p:spPr>
          <a:xfrm>
            <a:off x="8085828" y="1726843"/>
            <a:ext cx="1391588" cy="2012446"/>
          </a:xfrm>
          <a:prstGeom prst="rect">
            <a:avLst/>
          </a:prstGeom>
        </p:spPr>
      </p:pic>
      <p:pic>
        <p:nvPicPr>
          <p:cNvPr id="9" name="Imagen 8"/>
          <p:cNvPicPr>
            <a:picLocks noChangeAspect="1"/>
          </p:cNvPicPr>
          <p:nvPr/>
        </p:nvPicPr>
        <p:blipFill>
          <a:blip r:embed="rId8"/>
          <a:stretch>
            <a:fillRect/>
          </a:stretch>
        </p:blipFill>
        <p:spPr>
          <a:xfrm>
            <a:off x="6186900" y="4789345"/>
            <a:ext cx="1402061" cy="1875234"/>
          </a:xfrm>
          <a:prstGeom prst="rect">
            <a:avLst/>
          </a:prstGeom>
        </p:spPr>
      </p:pic>
      <p:pic>
        <p:nvPicPr>
          <p:cNvPr id="10" name="Imagen 9"/>
          <p:cNvPicPr>
            <a:picLocks noChangeAspect="1"/>
          </p:cNvPicPr>
          <p:nvPr/>
        </p:nvPicPr>
        <p:blipFill>
          <a:blip r:embed="rId9"/>
          <a:stretch>
            <a:fillRect/>
          </a:stretch>
        </p:blipFill>
        <p:spPr>
          <a:xfrm>
            <a:off x="3853518" y="4789345"/>
            <a:ext cx="1400175" cy="1875234"/>
          </a:xfrm>
          <a:prstGeom prst="rect">
            <a:avLst/>
          </a:prstGeom>
        </p:spPr>
      </p:pic>
      <p:pic>
        <p:nvPicPr>
          <p:cNvPr id="11" name="Imagen 10"/>
          <p:cNvPicPr>
            <a:picLocks noChangeAspect="1"/>
          </p:cNvPicPr>
          <p:nvPr/>
        </p:nvPicPr>
        <p:blipFill>
          <a:blip r:embed="rId10"/>
          <a:stretch>
            <a:fillRect/>
          </a:stretch>
        </p:blipFill>
        <p:spPr>
          <a:xfrm>
            <a:off x="1795800" y="4042410"/>
            <a:ext cx="1624070" cy="1935420"/>
          </a:xfrm>
          <a:prstGeom prst="rect">
            <a:avLst/>
          </a:prstGeom>
        </p:spPr>
      </p:pic>
    </p:spTree>
    <p:extLst>
      <p:ext uri="{BB962C8B-B14F-4D97-AF65-F5344CB8AC3E}">
        <p14:creationId xmlns:p14="http://schemas.microsoft.com/office/powerpoint/2010/main" val="323556912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adial rojo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7_TF02804895_TF02804895.potx" id="{2E094358-37A7-41FD-8FD9-AF35140AB5E1}" vid="{6EEF7D0C-27E5-4081-AE9F-3209866B2F3D}"/>
    </a:ext>
  </a:extLst>
</a:theme>
</file>

<file path=ppt/theme/theme2.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con líneas radiales rojas (pantalla panorámica)</Template>
  <TotalTime>252</TotalTime>
  <Words>1201</Words>
  <Application>Microsoft Office PowerPoint</Application>
  <PresentationFormat>Personalizado</PresentationFormat>
  <Paragraphs>106</Paragraphs>
  <Slides>26</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Cambria</vt:lpstr>
      <vt:lpstr>Radial rojo 16x9</vt:lpstr>
      <vt:lpstr>Proyecto base de datos multidimensionales primer bimestre</vt:lpstr>
      <vt:lpstr>Presentación de PowerPoint</vt:lpstr>
      <vt:lpstr>OBJETIVOS</vt:lpstr>
      <vt:lpstr>EVENTO A ANALIZAR</vt:lpstr>
      <vt:lpstr>PERIODO DE TIEMPO A ANALIZAR</vt:lpstr>
      <vt:lpstr>DATA WAREHOUSING</vt:lpstr>
      <vt:lpstr>CARACTERISTICAS</vt:lpstr>
      <vt:lpstr>REPOSITORIO DE INFORMACION</vt:lpstr>
      <vt:lpstr>RECOPILACION DE TWEETS</vt:lpstr>
      <vt:lpstr>SISTEMA DE SOPORTE A DECISIONES (DDS)</vt:lpstr>
      <vt:lpstr>ARQUITECTURA DATA WAREHOUSE</vt:lpstr>
      <vt:lpstr>TIPOS DE ARQUITECTURA</vt:lpstr>
      <vt:lpstr>Arquitectura de dos capas</vt:lpstr>
      <vt:lpstr>ESTACIÓN DE DATOS Y ETL</vt:lpstr>
      <vt:lpstr>PROCESOS ETL</vt:lpstr>
      <vt:lpstr>Presentación de PowerPoint</vt:lpstr>
      <vt:lpstr>Presentación de PowerPoint</vt:lpstr>
      <vt:lpstr>Modelo multidimensional</vt:lpstr>
      <vt:lpstr>MÉTODOS</vt:lpstr>
      <vt:lpstr>META DATA</vt:lpstr>
      <vt:lpstr>ACCESO A ALMACENES DE DATOS</vt:lpstr>
      <vt:lpstr>informes</vt:lpstr>
      <vt:lpstr>OLAP (On-Line Analytical Processing)</vt:lpstr>
      <vt:lpstr>paneles</vt:lpstr>
      <vt:lpstr>HERRAMIENTA A UTILIZAR GRAFICAS ESTADISTICAS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base de datos multidimensionales primer bimestre</dc:title>
  <dc:creator>Jazmin Villamarin</dc:creator>
  <cp:lastModifiedBy>Bryan Bohorquez</cp:lastModifiedBy>
  <cp:revision>24</cp:revision>
  <dcterms:created xsi:type="dcterms:W3CDTF">2017-06-14T15:27:57Z</dcterms:created>
  <dcterms:modified xsi:type="dcterms:W3CDTF">2017-06-14T19:49:24Z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