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1" r:id="rId2"/>
    <p:sldId id="1857" r:id="rId3"/>
    <p:sldId id="1852" r:id="rId4"/>
    <p:sldId id="285" r:id="rId5"/>
    <p:sldId id="1853" r:id="rId6"/>
    <p:sldId id="1849" r:id="rId7"/>
    <p:sldId id="1847" r:id="rId8"/>
    <p:sldId id="1848" r:id="rId9"/>
    <p:sldId id="1850" r:id="rId10"/>
    <p:sldId id="1851" r:id="rId11"/>
    <p:sldId id="1854" r:id="rId12"/>
    <p:sldId id="1856" r:id="rId13"/>
    <p:sldId id="1858" r:id="rId14"/>
    <p:sldId id="1859" r:id="rId15"/>
    <p:sldId id="18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79"/>
    <a:srgbClr val="173A5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 autoAdjust="0"/>
    <p:restoredTop sz="94660" autoAdjust="0"/>
  </p:normalViewPr>
  <p:slideViewPr>
    <p:cSldViewPr snapToGrid="0" showGuides="1">
      <p:cViewPr varScale="1">
        <p:scale>
          <a:sx n="113" d="100"/>
          <a:sy n="113" d="100"/>
        </p:scale>
        <p:origin x="536" y="168"/>
      </p:cViewPr>
      <p:guideLst>
        <p:guide orient="horz" pos="42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6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fld id="{8A461E8C-4F0A-4AC2-804A-05A870B5D1FC}" type="datetimeFigureOut">
              <a:rPr lang="zh-CN" altLang="en-US" smtClean="0"/>
              <a:pPr/>
              <a:t>2021/5/10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fld id="{C0C69F0E-95A1-4E45-A673-D500219328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9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S Chinese Regular" panose="020B0500000000000000" pitchFamily="34" charset="-122"/>
        <a:ea typeface="Noto Sans S Chinese Regular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0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2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7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61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2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93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83C92-011B-4FD0-87DD-E6CE42527E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62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8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83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4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31EF0-3A80-4409-8A95-AB9ACB8AA7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5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0160-8ECE-4DE1-ABA6-445D7DC8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E502A7-0CF7-47E1-8A4B-3CAC17F3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8A5B-4C78-44B3-9D34-CDADFC0D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DEC13-9C52-4290-8DDF-9F1ADCE5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8733-7DDA-4284-8635-A01D95B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7FD6C-1542-4F7A-AD7E-21A7563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A1953-5406-4C3B-AA78-4F6B0482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89BA4-9FAE-4A8E-98CA-99D1DCA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37108-3E77-43D0-A73B-615BA852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D1E73-95C5-4012-8EDA-D07E4639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9C74FE-80EB-4C59-9487-8738DF329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455C-327B-418F-B8E8-444EA20A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CFEE3-1A20-4EB9-B6C2-CAE77331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9CF99-E3D4-4C00-BCEF-EB29F9C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8BF09-B94B-4B49-B68F-86B4CC12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6598-FBE4-4703-9729-CB5F80B2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5EF32-E7E0-4597-8DC5-AC4821A1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B7D09-5251-473F-9F67-F5BA647D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AF94-48A2-49AE-A4AA-F2FCA161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23F8B-6EE1-4BC1-A90F-3882798E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2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3EB5F-7357-4A84-BCF5-48DD68BD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587A5-0F3A-4F95-ACD5-0A5AF7C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80DBE-BCCB-415B-81DA-3FC7396C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99056-8042-4999-80B3-38F662B9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57AA2-7D87-4B44-BC47-61F9855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90576-B937-4D1D-A53F-195118E2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36443-B6FC-4DE5-BF41-4F190F147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74A3-483A-41D9-B6B3-9F341D4CB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C67D6-CD25-4009-B37C-6648C4BE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F7389-E764-4A59-A22C-AE4F80D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02E6B-5EC6-4C4B-B969-1A98804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BECA7-8EAE-4FE0-9CAD-805B82B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9DFB1-9150-4909-B51E-C61767037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48634-EC68-453C-BE62-EB8F4955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0CF8BC-58AD-4E2D-85AC-B6F050BD5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F028DD-1F97-4DB8-A1DC-5061A6F5F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FFB142-CE75-4230-BF3C-006381E1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03B73-2B5F-4602-954B-77F3BD1A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6CBE01-C282-4A88-80CA-37727949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305185" y="14599507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46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A511B-65E4-4112-A3D5-B29E436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D1F48D-DF2F-4009-98E0-5582DBE7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8DC34-E3D7-4010-B619-0EC2D77B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C60CB2-8D5B-459B-8B22-57B65F7E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5F721-3C1E-4CA0-99E4-32DD162E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EA07FB-F599-4BAE-91EC-51A0DC1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95ECE-9EF5-40C3-A6EA-CBEBE03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8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21FFC-8D02-4923-9C2C-6DBCE23D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F87CB-BEBE-402F-BC61-8742F176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A7337-FA87-40F1-963C-2FAA5F42A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F9FCF-0104-426A-A01C-CC88A77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59979-FE73-473C-AA3C-5810A505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7D81C-EA4C-4068-B282-932BE164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4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38A2-5554-4813-B356-F17710D2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B43E19-5AC5-4A00-9AAE-E39CC561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3EDA2B-EE15-4D7A-B0D5-82F65A02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89F40-CFC9-4440-B69F-CBB22907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654E4-9885-4825-93AC-C5BB3EDD80A4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8627D-F205-42F2-BF0E-D033157D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116F44-47F7-4955-819C-E3A4003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B2954-E7EC-4A0E-B21C-E12F2B8C4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0226"/>
            <a:ext cx="12183110" cy="66879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9AF6E2-E8C7-42B3-8780-2E4E7061DEBA}"/>
              </a:ext>
            </a:extLst>
          </p:cNvPr>
          <p:cNvSpPr/>
          <p:nvPr/>
        </p:nvSpPr>
        <p:spPr>
          <a:xfrm>
            <a:off x="0" y="0"/>
            <a:ext cx="12192000" cy="3354070"/>
          </a:xfrm>
          <a:prstGeom prst="rect">
            <a:avLst/>
          </a:prstGeom>
          <a:solidFill>
            <a:srgbClr val="44526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endParaRPr lang="zh-CN" altLang="en-US" dirty="0">
              <a:cs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EE22D-4B3A-4DA0-9266-ED6E6072A6D4}"/>
              </a:ext>
            </a:extLst>
          </p:cNvPr>
          <p:cNvSpPr/>
          <p:nvPr/>
        </p:nvSpPr>
        <p:spPr>
          <a:xfrm>
            <a:off x="0" y="3354070"/>
            <a:ext cx="12192000" cy="335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19599E-BC84-439E-A1BC-A173723EA1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28" t="-271" r="1233" b="2775"/>
          <a:stretch>
            <a:fillRect/>
          </a:stretch>
        </p:blipFill>
        <p:spPr>
          <a:xfrm>
            <a:off x="-7439" y="11198"/>
            <a:ext cx="1218311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S Chinese Light" panose="020B0300000000000000" pitchFamily="34" charset="-122"/>
          <a:ea typeface="Noto Sans S Chinese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61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3.xml"/><Relationship Id="rId10" Type="http://schemas.openxmlformats.org/officeDocument/2006/relationships/image" Target="../media/image17.png"/><Relationship Id="rId4" Type="http://schemas.openxmlformats.org/officeDocument/2006/relationships/tags" Target="../tags/tag62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6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1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image" Target="../media/image21.png"/><Relationship Id="rId4" Type="http://schemas.openxmlformats.org/officeDocument/2006/relationships/tags" Target="../tags/tag72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3.jp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5.png"/><Relationship Id="rId5" Type="http://schemas.openxmlformats.org/officeDocument/2006/relationships/tags" Target="../tags/tag16.xml"/><Relationship Id="rId10" Type="http://schemas.openxmlformats.org/officeDocument/2006/relationships/image" Target="../media/image4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0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9.png"/><Relationship Id="rId5" Type="http://schemas.openxmlformats.org/officeDocument/2006/relationships/tags" Target="../tags/tag32.xml"/><Relationship Id="rId10" Type="http://schemas.openxmlformats.org/officeDocument/2006/relationships/image" Target="../media/image8.png"/><Relationship Id="rId4" Type="http://schemas.openxmlformats.org/officeDocument/2006/relationships/tags" Target="../tags/tag3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1886659" y="2251092"/>
            <a:ext cx="8413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1F4E79"/>
                </a:solidFill>
                <a:effectLst>
                  <a:reflection blurRad="6350" stA="23000" endPos="60000" dist="60007" dir="5400000" sy="-100000" algn="bl" rotWithShape="0"/>
                </a:effectLst>
                <a:cs typeface="+mn-ea"/>
                <a:sym typeface="+mn-lt"/>
              </a:rPr>
              <a:t>沪深</a:t>
            </a:r>
            <a:r>
              <a:rPr lang="en-US" altLang="zh-CN" sz="6000" b="1" dirty="0">
                <a:solidFill>
                  <a:srgbClr val="1F4E79"/>
                </a:solidFill>
                <a:effectLst>
                  <a:reflection blurRad="6350" stA="23000" endPos="60000" dist="60007" dir="5400000" sy="-100000" algn="bl" rotWithShape="0"/>
                </a:effectLst>
                <a:cs typeface="+mn-ea"/>
                <a:sym typeface="+mn-lt"/>
              </a:rPr>
              <a:t>300</a:t>
            </a:r>
            <a:r>
              <a:rPr lang="zh-CN" altLang="en-US" sz="6000" b="1" dirty="0">
                <a:solidFill>
                  <a:srgbClr val="1F4E79"/>
                </a:solidFill>
                <a:effectLst>
                  <a:reflection blurRad="6350" stA="23000" endPos="60000" dist="60007" dir="5400000" sy="-100000" algn="bl" rotWithShape="0"/>
                </a:effectLst>
                <a:cs typeface="+mn-ea"/>
                <a:sym typeface="+mn-lt"/>
              </a:rPr>
              <a:t>投资策略分析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6B55A5-FE8E-8440-9C67-B714C99531A3}"/>
              </a:ext>
            </a:extLst>
          </p:cNvPr>
          <p:cNvGrpSpPr/>
          <p:nvPr/>
        </p:nvGrpSpPr>
        <p:grpSpPr>
          <a:xfrm>
            <a:off x="4752308" y="3429000"/>
            <a:ext cx="8117205" cy="766836"/>
            <a:chOff x="3585660" y="3127191"/>
            <a:chExt cx="8117205" cy="766836"/>
          </a:xfrm>
        </p:grpSpPr>
        <p:sp>
          <p:nvSpPr>
            <p:cNvPr id="14" name="PA-文本框 13"/>
            <p:cNvSpPr txBox="1"/>
            <p:nvPr>
              <p:custDataLst>
                <p:tags r:id="rId2"/>
              </p:custDataLst>
            </p:nvPr>
          </p:nvSpPr>
          <p:spPr>
            <a:xfrm>
              <a:off x="3585660" y="3138616"/>
              <a:ext cx="811720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追涨杀跌</a:t>
              </a: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   </a:t>
              </a: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的一年</a:t>
              </a:r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6" name="图片 5" descr="卡通人物&#10;&#10;中度可信度描述已自动生成">
              <a:extLst>
                <a:ext uri="{FF2B5EF4-FFF2-40B4-BE49-F238E27FC236}">
                  <a16:creationId xmlns:a16="http://schemas.microsoft.com/office/drawing/2014/main" id="{0C6F5A06-5260-9448-BA78-20030A81F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724" y="3127191"/>
              <a:ext cx="928373" cy="76683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989986-526E-D547-95EF-F14EC6DCB8A6}"/>
              </a:ext>
            </a:extLst>
          </p:cNvPr>
          <p:cNvGrpSpPr/>
          <p:nvPr/>
        </p:nvGrpSpPr>
        <p:grpSpPr>
          <a:xfrm>
            <a:off x="4127465" y="4854487"/>
            <a:ext cx="3747885" cy="312212"/>
            <a:chOff x="4115152" y="4583088"/>
            <a:chExt cx="3747885" cy="312212"/>
          </a:xfrm>
        </p:grpSpPr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FCE686FD-E12E-B341-A0D1-E6E8C99776E8}"/>
                </a:ext>
              </a:extLst>
            </p:cNvPr>
            <p:cNvSpPr/>
            <p:nvPr/>
          </p:nvSpPr>
          <p:spPr>
            <a:xfrm>
              <a:off x="4115152" y="4583088"/>
              <a:ext cx="1669174" cy="312212"/>
            </a:xfrm>
            <a:prstGeom prst="roundRect">
              <a:avLst>
                <a:gd name="adj" fmla="val 27969"/>
              </a:avLst>
            </a:prstGeom>
            <a:solidFill>
              <a:srgbClr val="1E4E79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6857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>
                  <a:solidFill>
                    <a:prstClr val="white"/>
                  </a:solidFill>
                  <a:latin typeface="Abadi" panose="020B0604020104020204" pitchFamily="34" charset="0"/>
                  <a:ea typeface="华文细黑"/>
                </a:rPr>
                <a:t>Group</a:t>
              </a:r>
              <a:r>
                <a:rPr lang="zh-CN" altLang="en-US" sz="1100" kern="0" dirty="0">
                  <a:solidFill>
                    <a:prstClr val="white"/>
                  </a:solidFill>
                  <a:latin typeface="Abadi" panose="020B0604020104020204" pitchFamily="34" charset="0"/>
                  <a:ea typeface="华文细黑"/>
                </a:rPr>
                <a:t> </a:t>
              </a:r>
              <a:r>
                <a:rPr lang="en-US" altLang="zh-CN" sz="1100" kern="0" dirty="0">
                  <a:solidFill>
                    <a:prstClr val="white"/>
                  </a:solidFill>
                  <a:latin typeface="Abadi" panose="020B0604020104020204" pitchFamily="34" charset="0"/>
                  <a:ea typeface="华文细黑"/>
                </a:rPr>
                <a:t>2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257FFEBE-23AC-4D40-8741-BAD0F586C373}"/>
                </a:ext>
              </a:extLst>
            </p:cNvPr>
            <p:cNvSpPr/>
            <p:nvPr/>
          </p:nvSpPr>
          <p:spPr>
            <a:xfrm>
              <a:off x="6081221" y="4583088"/>
              <a:ext cx="1781816" cy="312212"/>
            </a:xfrm>
            <a:prstGeom prst="roundRect">
              <a:avLst>
                <a:gd name="adj" fmla="val 27969"/>
              </a:avLst>
            </a:prstGeom>
            <a:noFill/>
            <a:ln w="9525">
              <a:solidFill>
                <a:sysClr val="windowText" lastClr="000000">
                  <a:lumMod val="95000"/>
                  <a:lumOff val="5000"/>
                </a:sys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6857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rPr>
                <a:t>Date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rPr>
                <a:t>：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rPr>
                <a:t>10 May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4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5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3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策略概述</a:t>
              </a:r>
            </a:p>
          </p:txBody>
        </p:sp>
      </p:grpSp>
      <p:sp>
        <p:nvSpPr>
          <p:cNvPr id="19" name="PA-文本框 27">
            <a:extLst>
              <a:ext uri="{FF2B5EF4-FFF2-40B4-BE49-F238E27FC236}">
                <a16:creationId xmlns:a16="http://schemas.microsoft.com/office/drawing/2014/main" id="{444A449C-6366-C444-9A30-C10DF98281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策略</a:t>
            </a:r>
            <a:r>
              <a:rPr lang="en-US" altLang="zh-CN" b="1" dirty="0">
                <a:solidFill>
                  <a:srgbClr val="44526F"/>
                </a:solidFill>
                <a:cs typeface="+mn-ea"/>
              </a:rPr>
              <a:t>2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：长短期均线策略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129E5F0-9429-D747-BD5E-AF54FFFA12C2}"/>
              </a:ext>
            </a:extLst>
          </p:cNvPr>
          <p:cNvSpPr/>
          <p:nvPr/>
        </p:nvSpPr>
        <p:spPr>
          <a:xfrm>
            <a:off x="659411" y="1522971"/>
            <a:ext cx="3009075" cy="390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216000">
              <a:lnSpc>
                <a:spcPct val="135000"/>
              </a:lnSpc>
              <a:buFont typeface="Wingdings" pitchFamily="2" charset="2"/>
              <a:buChar char="l"/>
            </a:pPr>
            <a:r>
              <a:rPr lang="zh-CN" altLang="en-US" sz="16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最后持有股票组合的净值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AFF9B-8744-E042-BF2A-E58348183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184" y="2315041"/>
            <a:ext cx="7035073" cy="24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5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359349" y="2728169"/>
            <a:ext cx="390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策略对比分析</a:t>
            </a:r>
          </a:p>
        </p:txBody>
      </p:sp>
      <p:sp>
        <p:nvSpPr>
          <p:cNvPr id="8" name="PA-文本框 12"/>
          <p:cNvSpPr txBox="1"/>
          <p:nvPr>
            <p:custDataLst>
              <p:tags r:id="rId4"/>
            </p:custDataLst>
          </p:nvPr>
        </p:nvSpPr>
        <p:spPr>
          <a:xfrm>
            <a:off x="3848688" y="3548144"/>
            <a:ext cx="1370438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※ 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策略收益率</a:t>
            </a:r>
          </a:p>
        </p:txBody>
      </p:sp>
      <p:sp>
        <p:nvSpPr>
          <p:cNvPr id="10" name="PA-文本框 14"/>
          <p:cNvSpPr txBox="1"/>
          <p:nvPr>
            <p:custDataLst>
              <p:tags r:id="rId5"/>
            </p:custDataLst>
          </p:nvPr>
        </p:nvSpPr>
        <p:spPr>
          <a:xfrm>
            <a:off x="5306942" y="3566094"/>
            <a:ext cx="1370438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※ 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策略胜率</a:t>
            </a:r>
          </a:p>
        </p:txBody>
      </p:sp>
      <p:sp>
        <p:nvSpPr>
          <p:cNvPr id="11" name="PA-文本框 15"/>
          <p:cNvSpPr txBox="1"/>
          <p:nvPr>
            <p:custDataLst>
              <p:tags r:id="rId6"/>
            </p:custDataLst>
          </p:nvPr>
        </p:nvSpPr>
        <p:spPr>
          <a:xfrm>
            <a:off x="3843786" y="3993274"/>
            <a:ext cx="2252214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※ 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累计收益率图</a:t>
            </a:r>
          </a:p>
        </p:txBody>
      </p:sp>
      <p:sp>
        <p:nvSpPr>
          <p:cNvPr id="14" name="PA-矩形 20"/>
          <p:cNvSpPr/>
          <p:nvPr>
            <p:custDataLst>
              <p:tags r:id="rId7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PA-文本框 17">
            <a:extLst>
              <a:ext uri="{FF2B5EF4-FFF2-40B4-BE49-F238E27FC236}">
                <a16:creationId xmlns:a16="http://schemas.microsoft.com/office/drawing/2014/main" id="{FF6D25FB-E432-C14C-A706-4776E197351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306942" y="3987995"/>
            <a:ext cx="1313580" cy="286848"/>
          </a:xfrm>
          <a:prstGeom prst="rect">
            <a:avLst/>
          </a:prstGeom>
          <a:noFill/>
        </p:spPr>
        <p:txBody>
          <a:bodyPr wrap="square" lIns="80620" tIns="40310" rIns="80620" bIns="40310" rtlCol="0">
            <a:spAutoFit/>
          </a:bodyPr>
          <a:lstStyle/>
          <a:p>
            <a:r>
              <a:rPr lang="en-US" altLang="zh-CN" sz="1335" dirty="0">
                <a:solidFill>
                  <a:schemeClr val="bg1"/>
                </a:solidFill>
                <a:cs typeface="+mn-ea"/>
                <a:sym typeface="+mn-lt"/>
              </a:rPr>
              <a:t>※ </a:t>
            </a:r>
            <a:r>
              <a:rPr lang="zh-CN" altLang="en-US" sz="1335" dirty="0">
                <a:solidFill>
                  <a:schemeClr val="bg1"/>
                </a:solidFill>
                <a:cs typeface="+mn-ea"/>
                <a:sym typeface="+mn-lt"/>
              </a:rPr>
              <a:t>交易信号图</a:t>
            </a:r>
          </a:p>
        </p:txBody>
      </p:sp>
    </p:spTree>
    <p:extLst>
      <p:ext uri="{BB962C8B-B14F-4D97-AF65-F5344CB8AC3E}">
        <p14:creationId xmlns:p14="http://schemas.microsoft.com/office/powerpoint/2010/main" val="147726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4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5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3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策略对比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731A934-7224-E446-A1BC-47FF3BA6FB51}"/>
              </a:ext>
            </a:extLst>
          </p:cNvPr>
          <p:cNvSpPr/>
          <p:nvPr/>
        </p:nvSpPr>
        <p:spPr>
          <a:xfrm>
            <a:off x="955040" y="1361262"/>
            <a:ext cx="2136503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162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累计收益率图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1736D3-AC5D-E543-B275-737A23F316B4}"/>
              </a:ext>
            </a:extLst>
          </p:cNvPr>
          <p:cNvSpPr/>
          <p:nvPr/>
        </p:nvSpPr>
        <p:spPr>
          <a:xfrm>
            <a:off x="955040" y="3818043"/>
            <a:ext cx="1831702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162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基准收益率图</a:t>
            </a:r>
          </a:p>
        </p:txBody>
      </p:sp>
      <p:sp>
        <p:nvSpPr>
          <p:cNvPr id="15" name="PA-文本框 27">
            <a:extLst>
              <a:ext uri="{FF2B5EF4-FFF2-40B4-BE49-F238E27FC236}">
                <a16:creationId xmlns:a16="http://schemas.microsoft.com/office/drawing/2014/main" id="{3F550CBB-DE35-7942-917A-EF2BAA28E6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回测结果图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01EF11-8C42-E248-B89F-80D4BA919D3F}"/>
              </a:ext>
            </a:extLst>
          </p:cNvPr>
          <p:cNvSpPr/>
          <p:nvPr/>
        </p:nvSpPr>
        <p:spPr>
          <a:xfrm>
            <a:off x="6291942" y="1736755"/>
            <a:ext cx="1831702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162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交易信号图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5F7C5D-8579-6B45-94BC-D39F5325E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78" y="1788620"/>
            <a:ext cx="3080982" cy="19552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1EF4DA-E3C8-3744-A292-8565A44613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71" y="4297575"/>
            <a:ext cx="2799358" cy="18263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208EF4-240E-0546-99C7-9071F6CC60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08" y="2487863"/>
            <a:ext cx="4202915" cy="27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4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5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3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策略对比</a:t>
              </a:r>
            </a:p>
          </p:txBody>
        </p:sp>
      </p:grpSp>
      <p:sp>
        <p:nvSpPr>
          <p:cNvPr id="15" name="PA-文本框 27">
            <a:extLst>
              <a:ext uri="{FF2B5EF4-FFF2-40B4-BE49-F238E27FC236}">
                <a16:creationId xmlns:a16="http://schemas.microsoft.com/office/drawing/2014/main" id="{3F550CBB-DE35-7942-917A-EF2BAA28E6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</a:t>
            </a:r>
            <a:r>
              <a:rPr lang="en-US" altLang="zh-CN" b="1" dirty="0">
                <a:solidFill>
                  <a:srgbClr val="44526F"/>
                </a:solidFill>
                <a:cs typeface="+mn-ea"/>
              </a:rPr>
              <a:t>1000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种股票组合的策略收益对比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4EF60F-0707-47B2-ADEB-A9CA6371A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74" y="1271635"/>
            <a:ext cx="6813914" cy="48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4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5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3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策略对比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731A934-7224-E446-A1BC-47FF3BA6FB51}"/>
              </a:ext>
            </a:extLst>
          </p:cNvPr>
          <p:cNvSpPr/>
          <p:nvPr/>
        </p:nvSpPr>
        <p:spPr>
          <a:xfrm>
            <a:off x="955040" y="1361262"/>
            <a:ext cx="2136503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162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策略一较大盘胜率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C1736D3-AC5D-E543-B275-737A23F316B4}"/>
              </a:ext>
            </a:extLst>
          </p:cNvPr>
          <p:cNvSpPr/>
          <p:nvPr/>
        </p:nvSpPr>
        <p:spPr>
          <a:xfrm>
            <a:off x="1028584" y="3602544"/>
            <a:ext cx="2136502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162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策略二较大盘胜率</a:t>
            </a:r>
          </a:p>
        </p:txBody>
      </p:sp>
      <p:sp>
        <p:nvSpPr>
          <p:cNvPr id="15" name="PA-文本框 27">
            <a:extLst>
              <a:ext uri="{FF2B5EF4-FFF2-40B4-BE49-F238E27FC236}">
                <a16:creationId xmlns:a16="http://schemas.microsoft.com/office/drawing/2014/main" id="{3F550CBB-DE35-7942-917A-EF2BAA28E6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回测结果图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01EF11-8C42-E248-B89F-80D4BA919D3F}"/>
              </a:ext>
            </a:extLst>
          </p:cNvPr>
          <p:cNvSpPr/>
          <p:nvPr/>
        </p:nvSpPr>
        <p:spPr>
          <a:xfrm>
            <a:off x="6096000" y="2686783"/>
            <a:ext cx="2221744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1620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策略二较策略一胜率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5F7C5D-8579-6B45-94BC-D39F5325EE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14" y="1981510"/>
            <a:ext cx="4266868" cy="10584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1EF4DA-E3C8-3744-A292-8565A44613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24" y="4300158"/>
            <a:ext cx="4277588" cy="857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208EF4-240E-0546-99C7-9071F6CC60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8" y="3180471"/>
            <a:ext cx="4857174" cy="10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1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文本框 1"/>
          <p:cNvSpPr txBox="1"/>
          <p:nvPr>
            <p:custDataLst>
              <p:tags r:id="rId1"/>
            </p:custDataLst>
          </p:nvPr>
        </p:nvSpPr>
        <p:spPr>
          <a:xfrm>
            <a:off x="1864368" y="2178854"/>
            <a:ext cx="845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1F4E79"/>
                </a:solidFill>
                <a:cs typeface="+mn-ea"/>
                <a:sym typeface="+mn-lt"/>
              </a:rPr>
              <a:t>风险提示：只要我不卖，我就不亏</a:t>
            </a:r>
          </a:p>
        </p:txBody>
      </p:sp>
      <p:sp>
        <p:nvSpPr>
          <p:cNvPr id="14" name="PA-文本框 13"/>
          <p:cNvSpPr txBox="1"/>
          <p:nvPr>
            <p:custDataLst>
              <p:tags r:id="rId2"/>
            </p:custDataLst>
          </p:nvPr>
        </p:nvSpPr>
        <p:spPr>
          <a:xfrm>
            <a:off x="2034929" y="4269583"/>
            <a:ext cx="811720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Group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 陈 鹏    姜灼洁    蒋婕英    黄 煌    黄 昊    黄 蕾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57A21A5-7B7E-AC49-8814-5B5201DC7F56}"/>
              </a:ext>
            </a:extLst>
          </p:cNvPr>
          <p:cNvGrpSpPr/>
          <p:nvPr/>
        </p:nvGrpSpPr>
        <p:grpSpPr>
          <a:xfrm>
            <a:off x="4219588" y="5062397"/>
            <a:ext cx="3747885" cy="312212"/>
            <a:chOff x="4115152" y="4583088"/>
            <a:chExt cx="3747885" cy="312212"/>
          </a:xfrm>
        </p:grpSpPr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E2D46E0D-2408-3249-9223-69CAAB4B0373}"/>
                </a:ext>
              </a:extLst>
            </p:cNvPr>
            <p:cNvSpPr/>
            <p:nvPr/>
          </p:nvSpPr>
          <p:spPr>
            <a:xfrm>
              <a:off x="4115152" y="4583088"/>
              <a:ext cx="1669174" cy="312212"/>
            </a:xfrm>
            <a:prstGeom prst="roundRect">
              <a:avLst>
                <a:gd name="adj" fmla="val 27969"/>
              </a:avLst>
            </a:prstGeom>
            <a:solidFill>
              <a:srgbClr val="1E4E79"/>
            </a:solidFill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6857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>
                  <a:solidFill>
                    <a:prstClr val="white"/>
                  </a:solidFill>
                  <a:latin typeface="Abadi" panose="020B0604020104020204" pitchFamily="34" charset="0"/>
                  <a:ea typeface="华文细黑"/>
                </a:rPr>
                <a:t>Group</a:t>
              </a:r>
              <a:r>
                <a:rPr lang="zh-CN" altLang="en-US" sz="1100" kern="0" dirty="0">
                  <a:solidFill>
                    <a:prstClr val="white"/>
                  </a:solidFill>
                  <a:latin typeface="Abadi" panose="020B0604020104020204" pitchFamily="34" charset="0"/>
                  <a:ea typeface="华文细黑"/>
                </a:rPr>
                <a:t> </a:t>
              </a:r>
              <a:r>
                <a:rPr lang="en-US" altLang="zh-CN" sz="1100" kern="0" dirty="0">
                  <a:solidFill>
                    <a:prstClr val="white"/>
                  </a:solidFill>
                  <a:latin typeface="Abadi" panose="020B0604020104020204" pitchFamily="34" charset="0"/>
                  <a:ea typeface="华文细黑"/>
                </a:rPr>
                <a:t>2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endParaRP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43357182-EBF2-E44D-A9BC-F2C1712CADBC}"/>
                </a:ext>
              </a:extLst>
            </p:cNvPr>
            <p:cNvSpPr/>
            <p:nvPr/>
          </p:nvSpPr>
          <p:spPr>
            <a:xfrm>
              <a:off x="6081221" y="4583088"/>
              <a:ext cx="1781816" cy="312212"/>
            </a:xfrm>
            <a:prstGeom prst="roundRect">
              <a:avLst>
                <a:gd name="adj" fmla="val 27969"/>
              </a:avLst>
            </a:prstGeom>
            <a:noFill/>
            <a:ln w="9525">
              <a:solidFill>
                <a:sysClr val="windowText" lastClr="000000">
                  <a:lumMod val="95000"/>
                  <a:lumOff val="5000"/>
                </a:sys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6857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rPr>
                <a:t>Date</a:t>
              </a: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rPr>
                <a:t>：</a:t>
              </a: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" panose="020B0604020104020204" pitchFamily="34" charset="0"/>
                  <a:ea typeface="华文细黑"/>
                </a:rPr>
                <a:t>10 May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华文细黑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293FD5-E7A0-4C37-894E-9E7554E7D25E}"/>
              </a:ext>
            </a:extLst>
          </p:cNvPr>
          <p:cNvGrpSpPr/>
          <p:nvPr/>
        </p:nvGrpSpPr>
        <p:grpSpPr>
          <a:xfrm>
            <a:off x="4499385" y="2931986"/>
            <a:ext cx="8117205" cy="803508"/>
            <a:chOff x="3221225" y="2276998"/>
            <a:chExt cx="8117205" cy="803508"/>
          </a:xfrm>
        </p:grpSpPr>
        <p:sp>
          <p:nvSpPr>
            <p:cNvPr id="8" name="PA-文本框 13">
              <a:extLst>
                <a:ext uri="{FF2B5EF4-FFF2-40B4-BE49-F238E27FC236}">
                  <a16:creationId xmlns:a16="http://schemas.microsoft.com/office/drawing/2014/main" id="{5DD114B1-7910-4DEF-A023-FFDDDF0579C6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221225" y="2276998"/>
              <a:ext cx="8117205" cy="743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追涨杀跌</a:t>
              </a:r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       </a:t>
              </a: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的独白</a:t>
              </a:r>
              <a:endPara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9" name="图片 8" descr="卡通人物&#10;&#10;中度可信度描述已自动生成">
              <a:extLst>
                <a:ext uri="{FF2B5EF4-FFF2-40B4-BE49-F238E27FC236}">
                  <a16:creationId xmlns:a16="http://schemas.microsoft.com/office/drawing/2014/main" id="{D37CC9AF-194E-4F87-B21A-F61B2A4B7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45" y="2313670"/>
              <a:ext cx="928373" cy="766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08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B3CDF9-13F7-904B-93FE-A4C17649DAF3}"/>
              </a:ext>
            </a:extLst>
          </p:cNvPr>
          <p:cNvGrpSpPr/>
          <p:nvPr/>
        </p:nvGrpSpPr>
        <p:grpSpPr>
          <a:xfrm>
            <a:off x="669902" y="1057742"/>
            <a:ext cx="2769028" cy="799998"/>
            <a:chOff x="575185" y="872685"/>
            <a:chExt cx="2769028" cy="799998"/>
          </a:xfrm>
        </p:grpSpPr>
        <p:sp>
          <p:nvSpPr>
            <p:cNvPr id="68" name="PA-文本框 67"/>
            <p:cNvSpPr txBox="1"/>
            <p:nvPr>
              <p:custDataLst>
                <p:tags r:id="rId4"/>
              </p:custDataLst>
            </p:nvPr>
          </p:nvSpPr>
          <p:spPr>
            <a:xfrm>
              <a:off x="575185" y="872685"/>
              <a:ext cx="27690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69" name="PA-直接连接符 68"/>
            <p:cNvCxnSpPr/>
            <p:nvPr>
              <p:custDataLst>
                <p:tags r:id="rId5"/>
              </p:custDataLst>
            </p:nvPr>
          </p:nvCxnSpPr>
          <p:spPr>
            <a:xfrm>
              <a:off x="837052" y="1672683"/>
              <a:ext cx="702527" cy="0"/>
            </a:xfrm>
            <a:prstGeom prst="line">
              <a:avLst/>
            </a:prstGeom>
            <a:ln w="3810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42720E-1642-2C49-8751-AD82D327DD48}"/>
              </a:ext>
            </a:extLst>
          </p:cNvPr>
          <p:cNvGrpSpPr/>
          <p:nvPr/>
        </p:nvGrpSpPr>
        <p:grpSpPr>
          <a:xfrm>
            <a:off x="1459882" y="2961627"/>
            <a:ext cx="3605303" cy="738798"/>
            <a:chOff x="4872381" y="2301260"/>
            <a:chExt cx="3605303" cy="738798"/>
          </a:xfrm>
        </p:grpSpPr>
        <p:sp>
          <p:nvSpPr>
            <p:cNvPr id="53" name="PA-wenbernk-4-4">
              <a:extLst>
                <a:ext uri="{FF2B5EF4-FFF2-40B4-BE49-F238E27FC236}">
                  <a16:creationId xmlns:a16="http://schemas.microsoft.com/office/drawing/2014/main" id="{CA0B9CD9-5A26-4EE1-B114-2C8CB7CB7B3A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auto">
            <a:xfrm>
              <a:off x="5854213" y="2301260"/>
              <a:ext cx="2623471" cy="738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zh-CN" altLang="en-US" sz="2400" spc="300" dirty="0">
                  <a:sym typeface="+mn-lt"/>
                </a:rPr>
                <a:t>数据获取</a:t>
              </a: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872381" y="2376211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36FD76-A543-1149-BE2C-2BD0A6285046}"/>
              </a:ext>
            </a:extLst>
          </p:cNvPr>
          <p:cNvGrpSpPr/>
          <p:nvPr/>
        </p:nvGrpSpPr>
        <p:grpSpPr>
          <a:xfrm>
            <a:off x="5072207" y="2961627"/>
            <a:ext cx="3605302" cy="738798"/>
            <a:chOff x="4872381" y="3242874"/>
            <a:chExt cx="3605302" cy="738798"/>
          </a:xfrm>
        </p:grpSpPr>
        <p:sp>
          <p:nvSpPr>
            <p:cNvPr id="21" name="PA-wenbernk-4-4">
              <a:extLst>
                <a:ext uri="{FF2B5EF4-FFF2-40B4-BE49-F238E27FC236}">
                  <a16:creationId xmlns:a16="http://schemas.microsoft.com/office/drawing/2014/main" id="{3FA7BE96-8EBF-CA4E-ABA3-A8D45C0698D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auto">
            <a:xfrm>
              <a:off x="5854212" y="3242874"/>
              <a:ext cx="2623471" cy="738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zh-CN" altLang="en-US" sz="2400" spc="300" dirty="0">
                  <a:sym typeface="+mn-lt"/>
                </a:rPr>
                <a:t>策略概述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6CDCBF65-18B3-F64E-8DB0-6A083C1EB2EF}"/>
                </a:ext>
              </a:extLst>
            </p:cNvPr>
            <p:cNvSpPr/>
            <p:nvPr/>
          </p:nvSpPr>
          <p:spPr bwMode="auto">
            <a:xfrm>
              <a:off x="4872381" y="3317825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3B2109-15BA-1542-9893-C248F4DCEA1C}"/>
              </a:ext>
            </a:extLst>
          </p:cNvPr>
          <p:cNvGrpSpPr/>
          <p:nvPr/>
        </p:nvGrpSpPr>
        <p:grpSpPr>
          <a:xfrm>
            <a:off x="8488578" y="2961627"/>
            <a:ext cx="3605302" cy="738798"/>
            <a:chOff x="4872381" y="4184489"/>
            <a:chExt cx="3605302" cy="738798"/>
          </a:xfrm>
        </p:grpSpPr>
        <p:sp>
          <p:nvSpPr>
            <p:cNvPr id="25" name="PA-wenbernk-4-4">
              <a:extLst>
                <a:ext uri="{FF2B5EF4-FFF2-40B4-BE49-F238E27FC236}">
                  <a16:creationId xmlns:a16="http://schemas.microsoft.com/office/drawing/2014/main" id="{59C201C4-3CC1-4A4B-BDEF-2D61AFC24AD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auto">
            <a:xfrm>
              <a:off x="5854212" y="4184489"/>
              <a:ext cx="2623471" cy="7387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000" b="1">
                  <a:solidFill>
                    <a:srgbClr val="44526F"/>
                  </a:solidFill>
                  <a:cs typeface="+mn-ea"/>
                </a:defRPr>
              </a:lvl1pPr>
            </a:lstStyle>
            <a:p>
              <a:r>
                <a:rPr lang="zh-CN" altLang="en-US" sz="2400" spc="300" dirty="0">
                  <a:sym typeface="+mn-lt"/>
                </a:rPr>
                <a:t>对比分析</a:t>
              </a: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2BB6195F-011D-FF42-942E-5AAA7B8F6300}"/>
                </a:ext>
              </a:extLst>
            </p:cNvPr>
            <p:cNvSpPr/>
            <p:nvPr/>
          </p:nvSpPr>
          <p:spPr bwMode="auto">
            <a:xfrm>
              <a:off x="4872381" y="4259440"/>
              <a:ext cx="714280" cy="588896"/>
            </a:xfrm>
            <a:prstGeom prst="roundRect">
              <a:avLst/>
            </a:prstGeom>
            <a:solidFill>
              <a:srgbClr val="44526F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203200" dist="88900" dir="8100000" sx="102000" sy="102000" algn="tr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03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22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4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142653" y="3016493"/>
            <a:ext cx="390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数据获取</a:t>
            </a:r>
          </a:p>
        </p:txBody>
      </p:sp>
      <p:sp>
        <p:nvSpPr>
          <p:cNvPr id="14" name="PA-矩形 20"/>
          <p:cNvSpPr/>
          <p:nvPr>
            <p:custDataLst>
              <p:tags r:id="rId4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73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FBCA4A0-F86B-4B4C-B9B5-2AEE6B5F82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4572" y="4783469"/>
            <a:ext cx="5262732" cy="1553898"/>
          </a:xfrm>
          <a:prstGeom prst="rect">
            <a:avLst/>
          </a:prstGeom>
        </p:spPr>
      </p:pic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6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7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5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获取数据 构建组合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0E5241F-4209-424E-903D-F37F8E5C1CDA}"/>
              </a:ext>
            </a:extLst>
          </p:cNvPr>
          <p:cNvSpPr/>
          <p:nvPr/>
        </p:nvSpPr>
        <p:spPr>
          <a:xfrm>
            <a:off x="4319402" y="2097485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收益率</a:t>
            </a:r>
            <a:r>
              <a:rPr lang="en-US" altLang="zh-CN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33.3%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DBF3C88-0172-AF41-8DF9-23F8A69A044B}"/>
              </a:ext>
            </a:extLst>
          </p:cNvPr>
          <p:cNvGrpSpPr/>
          <p:nvPr/>
        </p:nvGrpSpPr>
        <p:grpSpPr>
          <a:xfrm>
            <a:off x="855911" y="1208637"/>
            <a:ext cx="2788971" cy="646331"/>
            <a:chOff x="764913" y="1353090"/>
            <a:chExt cx="2788971" cy="646331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E4DDBEB-2779-FD45-83CF-298A1B3521AF}"/>
                </a:ext>
              </a:extLst>
            </p:cNvPr>
            <p:cNvSpPr/>
            <p:nvPr/>
          </p:nvSpPr>
          <p:spPr>
            <a:xfrm>
              <a:off x="764913" y="1421483"/>
              <a:ext cx="199697" cy="21020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7" name="PA-文本框 27">
              <a:extLst>
                <a:ext uri="{FF2B5EF4-FFF2-40B4-BE49-F238E27FC236}">
                  <a16:creationId xmlns:a16="http://schemas.microsoft.com/office/drawing/2014/main" id="{310DC3BC-52CB-9D49-99E5-F30BA1B17432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073574" y="1353090"/>
              <a:ext cx="2480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</a:rPr>
                <a:t>沪深</a:t>
              </a:r>
              <a:r>
                <a:rPr lang="en-US" altLang="zh-CN" b="1" dirty="0">
                  <a:solidFill>
                    <a:srgbClr val="44526F"/>
                  </a:solidFill>
                  <a:cs typeface="+mn-ea"/>
                </a:rPr>
                <a:t>300</a:t>
              </a:r>
              <a:r>
                <a:rPr lang="zh-CN" altLang="en-US" b="1" dirty="0">
                  <a:solidFill>
                    <a:srgbClr val="44526F"/>
                  </a:solidFill>
                  <a:cs typeface="+mn-ea"/>
                </a:rPr>
                <a:t>指数开盘价</a:t>
              </a:r>
              <a:endParaRPr lang="en-US" altLang="zh-CN" b="1" dirty="0">
                <a:solidFill>
                  <a:srgbClr val="44526F"/>
                </a:solidFill>
                <a:cs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44526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ABB3F3F-368D-1C4D-844E-B6FA709FD7F7}"/>
              </a:ext>
            </a:extLst>
          </p:cNvPr>
          <p:cNvGrpSpPr/>
          <p:nvPr/>
        </p:nvGrpSpPr>
        <p:grpSpPr>
          <a:xfrm>
            <a:off x="786804" y="1795649"/>
            <a:ext cx="3416641" cy="369332"/>
            <a:chOff x="786804" y="1795649"/>
            <a:chExt cx="3416641" cy="36933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D289C61-0FB5-444C-AB6B-7ECBF77F37E2}"/>
                </a:ext>
              </a:extLst>
            </p:cNvPr>
            <p:cNvSpPr/>
            <p:nvPr/>
          </p:nvSpPr>
          <p:spPr>
            <a:xfrm>
              <a:off x="786804" y="1799408"/>
              <a:ext cx="15741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zh-CN" altLang="en-US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年</a:t>
              </a:r>
              <a:r>
                <a:rPr lang="en-US" altLang="zh-CN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月</a:t>
              </a:r>
              <a:r>
                <a:rPr lang="en-US" altLang="zh-CN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日</a:t>
              </a:r>
              <a:endParaRPr lang="en-US" altLang="zh-CN" sz="1600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49EF684-E32B-2C46-806E-6DE261EB774B}"/>
                </a:ext>
              </a:extLst>
            </p:cNvPr>
            <p:cNvSpPr/>
            <p:nvPr/>
          </p:nvSpPr>
          <p:spPr>
            <a:xfrm>
              <a:off x="2866219" y="1795649"/>
              <a:ext cx="1337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kern="100" dirty="0">
                  <a:solidFill>
                    <a:srgbClr val="173A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3867.26</a:t>
              </a:r>
              <a:r>
                <a:rPr lang="zh-CN" altLang="en-US" b="1" kern="100" dirty="0">
                  <a:solidFill>
                    <a:srgbClr val="173A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元</a:t>
              </a:r>
              <a:endParaRPr lang="zh-CN" altLang="en-US" dirty="0">
                <a:solidFill>
                  <a:srgbClr val="173A59"/>
                </a:solidFill>
              </a:endParaRPr>
            </a:p>
          </p:txBody>
        </p:sp>
        <p:sp>
          <p:nvSpPr>
            <p:cNvPr id="6" name="右箭头 5">
              <a:extLst>
                <a:ext uri="{FF2B5EF4-FFF2-40B4-BE49-F238E27FC236}">
                  <a16:creationId xmlns:a16="http://schemas.microsoft.com/office/drawing/2014/main" id="{4762236A-ED4F-1142-A846-D32574CFB6AA}"/>
                </a:ext>
              </a:extLst>
            </p:cNvPr>
            <p:cNvSpPr/>
            <p:nvPr/>
          </p:nvSpPr>
          <p:spPr>
            <a:xfrm>
              <a:off x="2263164" y="1815351"/>
              <a:ext cx="463921" cy="295161"/>
            </a:xfrm>
            <a:prstGeom prst="rightArrow">
              <a:avLst/>
            </a:prstGeom>
            <a:solidFill>
              <a:srgbClr val="1E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653904-DD1A-A746-8DAA-4F349762844F}"/>
              </a:ext>
            </a:extLst>
          </p:cNvPr>
          <p:cNvGrpSpPr/>
          <p:nvPr/>
        </p:nvGrpSpPr>
        <p:grpSpPr>
          <a:xfrm>
            <a:off x="786804" y="2382424"/>
            <a:ext cx="3416641" cy="377308"/>
            <a:chOff x="786804" y="2458841"/>
            <a:chExt cx="3416641" cy="3773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296E422-66E0-F545-A1CC-67810C2C2E67}"/>
                </a:ext>
              </a:extLst>
            </p:cNvPr>
            <p:cNvSpPr/>
            <p:nvPr/>
          </p:nvSpPr>
          <p:spPr>
            <a:xfrm>
              <a:off x="786804" y="2458841"/>
              <a:ext cx="1401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21</a:t>
              </a:r>
              <a:r>
                <a:rPr lang="zh-CN" altLang="en-US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年</a:t>
              </a:r>
              <a:r>
                <a:rPr lang="en-US" altLang="zh-CN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月</a:t>
              </a:r>
              <a:r>
                <a:rPr lang="en-US" altLang="zh-CN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30</a:t>
              </a:r>
              <a:r>
                <a:rPr lang="zh-CN" altLang="en-US" sz="1600" kern="100" dirty="0">
                  <a:solidFill>
                    <a:srgbClr val="1E4E7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日</a:t>
              </a:r>
              <a:endParaRPr lang="zh-CN" altLang="en-US" sz="1600" dirty="0"/>
            </a:p>
          </p:txBody>
        </p:sp>
        <p:sp>
          <p:nvSpPr>
            <p:cNvPr id="68" name="右箭头 67">
              <a:extLst>
                <a:ext uri="{FF2B5EF4-FFF2-40B4-BE49-F238E27FC236}">
                  <a16:creationId xmlns:a16="http://schemas.microsoft.com/office/drawing/2014/main" id="{D7F296AB-6614-9F41-A762-F4C7AD6218EA}"/>
                </a:ext>
              </a:extLst>
            </p:cNvPr>
            <p:cNvSpPr/>
            <p:nvPr/>
          </p:nvSpPr>
          <p:spPr>
            <a:xfrm>
              <a:off x="2263163" y="2480537"/>
              <a:ext cx="463921" cy="295161"/>
            </a:xfrm>
            <a:prstGeom prst="rightArrow">
              <a:avLst/>
            </a:prstGeom>
            <a:solidFill>
              <a:srgbClr val="1E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31FC7D8-10CC-7648-A21A-CD93DA6EEBD9}"/>
                </a:ext>
              </a:extLst>
            </p:cNvPr>
            <p:cNvSpPr/>
            <p:nvPr/>
          </p:nvSpPr>
          <p:spPr>
            <a:xfrm>
              <a:off x="2866219" y="2466817"/>
              <a:ext cx="1337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kern="100" dirty="0">
                  <a:solidFill>
                    <a:srgbClr val="173A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5156.36</a:t>
              </a:r>
              <a:r>
                <a:rPr lang="zh-CN" altLang="en-US" b="1" kern="100" dirty="0">
                  <a:solidFill>
                    <a:srgbClr val="173A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元</a:t>
              </a:r>
              <a:endParaRPr lang="zh-CN" altLang="en-US" dirty="0">
                <a:solidFill>
                  <a:srgbClr val="173A59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A99397-4A4D-FA4B-B50A-FAC2D227E20A}"/>
              </a:ext>
            </a:extLst>
          </p:cNvPr>
          <p:cNvGrpSpPr/>
          <p:nvPr/>
        </p:nvGrpSpPr>
        <p:grpSpPr>
          <a:xfrm>
            <a:off x="6286910" y="1208637"/>
            <a:ext cx="5573487" cy="1922483"/>
            <a:chOff x="628435" y="3027911"/>
            <a:chExt cx="5573487" cy="192248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3D7692E-C9B3-F54D-84CB-ECE89C887F55}"/>
                </a:ext>
              </a:extLst>
            </p:cNvPr>
            <p:cNvGrpSpPr/>
            <p:nvPr/>
          </p:nvGrpSpPr>
          <p:grpSpPr>
            <a:xfrm>
              <a:off x="868677" y="3027911"/>
              <a:ext cx="2788971" cy="646331"/>
              <a:chOff x="764913" y="1353090"/>
              <a:chExt cx="2788971" cy="646331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C6CB858-488C-624F-87B5-FB2E1EAEFE65}"/>
                  </a:ext>
                </a:extLst>
              </p:cNvPr>
              <p:cNvSpPr/>
              <p:nvPr/>
            </p:nvSpPr>
            <p:spPr>
              <a:xfrm>
                <a:off x="764913" y="1421483"/>
                <a:ext cx="199697" cy="210207"/>
              </a:xfrm>
              <a:prstGeom prst="ellipse">
                <a:avLst/>
              </a:prstGeom>
              <a:solidFill>
                <a:srgbClr val="1F4E79"/>
              </a:solidFill>
              <a:ln>
                <a:noFill/>
              </a:ln>
              <a:effectLst>
                <a:outerShdw blurRad="50800" dist="38100" dir="5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1" name="PA-文本框 27">
                <a:extLst>
                  <a:ext uri="{FF2B5EF4-FFF2-40B4-BE49-F238E27FC236}">
                    <a16:creationId xmlns:a16="http://schemas.microsoft.com/office/drawing/2014/main" id="{93F0AD37-3962-C141-B0EB-DB4801147AD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73574" y="1353090"/>
                <a:ext cx="2480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b="1" dirty="0">
                    <a:solidFill>
                      <a:srgbClr val="44526F"/>
                    </a:solidFill>
                    <a:cs typeface="+mn-ea"/>
                  </a:rPr>
                  <a:t>数据获取</a:t>
                </a:r>
                <a:endParaRPr lang="en-US" altLang="zh-CN" b="1" dirty="0">
                  <a:solidFill>
                    <a:srgbClr val="44526F"/>
                  </a:solidFill>
                  <a:cs typeface="+mn-ea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solidFill>
                    <a:srgbClr val="44526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3AB59D-B984-E142-8CA4-E96B3D433439}"/>
                </a:ext>
              </a:extLst>
            </p:cNvPr>
            <p:cNvSpPr/>
            <p:nvPr/>
          </p:nvSpPr>
          <p:spPr>
            <a:xfrm>
              <a:off x="659412" y="3413289"/>
              <a:ext cx="5542510" cy="1225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162000">
                <a:lnSpc>
                  <a:spcPct val="13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从沪深</a:t>
              </a:r>
              <a:r>
                <a:rPr lang="en-US" altLang="zh-CN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指数中任意选取</a:t>
              </a:r>
              <a:r>
                <a:rPr lang="en-US" altLang="zh-CN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只股票构建投资组合，总资金</a:t>
              </a:r>
              <a:r>
                <a:rPr lang="en-US" altLang="zh-CN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100</a:t>
              </a: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万</a:t>
              </a:r>
              <a:endPara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162000">
                <a:lnSpc>
                  <a:spcPct val="13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资金分配权重为初始时刻在指数中的权重</a:t>
              </a:r>
              <a:endPara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162000">
                <a:lnSpc>
                  <a:spcPct val="13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回测区间：</a:t>
              </a:r>
              <a:r>
                <a:rPr lang="en-US" altLang="zh-CN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2020/5/1 - 2021/5/1</a:t>
              </a:r>
            </a:p>
            <a:p>
              <a:pPr marL="285750" indent="-162000">
                <a:lnSpc>
                  <a:spcPct val="135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从</a:t>
              </a:r>
              <a:r>
                <a:rPr lang="en" altLang="zh-CN" sz="1400" kern="100" dirty="0" err="1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Tushare</a:t>
              </a:r>
              <a:r>
                <a:rPr lang="zh-CN" altLang="en-US" sz="1400" kern="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获取数据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63E5C1E-C6DF-E84E-8A82-AB3F75B0887D}"/>
                </a:ext>
              </a:extLst>
            </p:cNvPr>
            <p:cNvSpPr/>
            <p:nvPr/>
          </p:nvSpPr>
          <p:spPr>
            <a:xfrm>
              <a:off x="628435" y="4597220"/>
              <a:ext cx="740228" cy="353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3750">
                <a:lnSpc>
                  <a:spcPct val="135000"/>
                </a:lnSpc>
              </a:pPr>
              <a:r>
                <a:rPr lang="en-US" altLang="zh-CN" sz="1400" b="1" kern="100" dirty="0">
                  <a:solidFill>
                    <a:srgbClr val="173A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e.g.</a:t>
              </a:r>
              <a:endPara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78DEFC9-D0F8-224B-9954-70DEC81F2691}"/>
              </a:ext>
            </a:extLst>
          </p:cNvPr>
          <p:cNvGrpSpPr/>
          <p:nvPr/>
        </p:nvGrpSpPr>
        <p:grpSpPr>
          <a:xfrm>
            <a:off x="855911" y="3076912"/>
            <a:ext cx="2788971" cy="369332"/>
            <a:chOff x="764913" y="1353090"/>
            <a:chExt cx="2788971" cy="369332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AFE5029-D9A2-A842-BA5C-AAC6A11BB2B0}"/>
                </a:ext>
              </a:extLst>
            </p:cNvPr>
            <p:cNvSpPr/>
            <p:nvPr/>
          </p:nvSpPr>
          <p:spPr>
            <a:xfrm>
              <a:off x="764913" y="1421483"/>
              <a:ext cx="199697" cy="210207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6" name="PA-文本框 27">
              <a:extLst>
                <a:ext uri="{FF2B5EF4-FFF2-40B4-BE49-F238E27FC236}">
                  <a16:creationId xmlns:a16="http://schemas.microsoft.com/office/drawing/2014/main" id="{CF5C6AE6-DD40-0E46-A000-BB5757FB0400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073574" y="1353090"/>
              <a:ext cx="248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构建建仓汇总表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4E92D10D-EDA0-2046-B263-B27FCC7F02EC}"/>
              </a:ext>
            </a:extLst>
          </p:cNvPr>
          <p:cNvSpPr/>
          <p:nvPr/>
        </p:nvSpPr>
        <p:spPr>
          <a:xfrm>
            <a:off x="640226" y="3567212"/>
            <a:ext cx="4647346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生成包含下列信息的</a:t>
            </a:r>
            <a:r>
              <a:rPr lang="en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股票名称，权重，资金分配，买入价格，买入股数，买入佣金，剩余现金</a:t>
            </a:r>
            <a:endParaRPr lang="en-US" altLang="zh-CN" sz="1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买入手续费为成交额的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0.025%</a:t>
            </a: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，最少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元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43FDBA0-847D-0048-8478-8CA9676350F6}"/>
              </a:ext>
            </a:extLst>
          </p:cNvPr>
          <p:cNvSpPr/>
          <p:nvPr/>
        </p:nvSpPr>
        <p:spPr>
          <a:xfrm>
            <a:off x="620287" y="4596130"/>
            <a:ext cx="740228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750">
              <a:lnSpc>
                <a:spcPct val="135000"/>
              </a:lnSpc>
            </a:pPr>
            <a:r>
              <a:rPr lang="en-US" altLang="zh-CN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e.g.</a:t>
            </a:r>
            <a:endParaRPr lang="zh-CN" altLang="en-US" sz="1400" b="1" kern="100" dirty="0">
              <a:solidFill>
                <a:srgbClr val="173A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7AF419E-CBE5-9842-ADDA-4FD919D1BCD1}"/>
              </a:ext>
            </a:extLst>
          </p:cNvPr>
          <p:cNvSpPr/>
          <p:nvPr/>
        </p:nvSpPr>
        <p:spPr>
          <a:xfrm>
            <a:off x="7299133" y="5064438"/>
            <a:ext cx="3580018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b="1" kern="100" dirty="0">
                <a:solidFill>
                  <a:srgbClr val="1E4E7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日买入后的剩余现金为   </a:t>
            </a:r>
            <a:r>
              <a:rPr lang="en-US" altLang="zh-CN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199799.99999999988</a:t>
            </a:r>
            <a:r>
              <a:rPr lang="zh-CN" altLang="en-US" b="1" kern="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元</a:t>
            </a:r>
            <a:endParaRPr lang="en-US" altLang="zh-CN" b="1" kern="1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017BEBA-9E75-6F42-BC71-6422CD1E1D3D}"/>
              </a:ext>
            </a:extLst>
          </p:cNvPr>
          <p:cNvSpPr/>
          <p:nvPr/>
        </p:nvSpPr>
        <p:spPr>
          <a:xfrm>
            <a:off x="5546682" y="4772717"/>
            <a:ext cx="740228" cy="1648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61F09B-67FF-584A-8CFB-E44916FFE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1594" y="3015155"/>
            <a:ext cx="3580018" cy="1509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303411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" name="矩形 6"/>
          <p:cNvSpPr/>
          <p:nvPr/>
        </p:nvSpPr>
        <p:spPr>
          <a:xfrm>
            <a:off x="43748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600" y="2130778"/>
            <a:ext cx="10612684" cy="2610555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PA-文本框 9"/>
          <p:cNvSpPr txBox="1"/>
          <p:nvPr>
            <p:custDataLst>
              <p:tags r:id="rId1"/>
            </p:custDataLst>
          </p:nvPr>
        </p:nvSpPr>
        <p:spPr>
          <a:xfrm>
            <a:off x="791135" y="3754970"/>
            <a:ext cx="13940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6" name="PA-文本框 10"/>
          <p:cNvSpPr txBox="1"/>
          <p:nvPr>
            <p:custDataLst>
              <p:tags r:id="rId2"/>
            </p:custDataLst>
          </p:nvPr>
        </p:nvSpPr>
        <p:spPr>
          <a:xfrm>
            <a:off x="1833935" y="2187213"/>
            <a:ext cx="2229761" cy="2452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335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533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PA-文本框 11"/>
          <p:cNvSpPr txBox="1"/>
          <p:nvPr>
            <p:custDataLst>
              <p:tags r:id="rId3"/>
            </p:custDataLst>
          </p:nvPr>
        </p:nvSpPr>
        <p:spPr>
          <a:xfrm>
            <a:off x="4142653" y="3018635"/>
            <a:ext cx="390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dist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策略概述</a:t>
            </a:r>
          </a:p>
        </p:txBody>
      </p:sp>
      <p:sp>
        <p:nvSpPr>
          <p:cNvPr id="14" name="PA-矩形 20"/>
          <p:cNvSpPr/>
          <p:nvPr>
            <p:custDataLst>
              <p:tags r:id="rId4"/>
            </p:custDataLst>
          </p:nvPr>
        </p:nvSpPr>
        <p:spPr>
          <a:xfrm>
            <a:off x="10771291" y="2231074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rgbClr val="445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2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4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5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3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策略概述</a:t>
              </a:r>
            </a:p>
          </p:txBody>
        </p:sp>
      </p:grpSp>
      <p:sp>
        <p:nvSpPr>
          <p:cNvPr id="67" name="PA-文本框 27">
            <a:extLst>
              <a:ext uri="{FF2B5EF4-FFF2-40B4-BE49-F238E27FC236}">
                <a16:creationId xmlns:a16="http://schemas.microsoft.com/office/drawing/2014/main" id="{310DC3BC-52CB-9D49-99E5-F30BA1B174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策略</a:t>
            </a:r>
            <a:r>
              <a:rPr lang="en-US" altLang="zh-CN" b="1" dirty="0">
                <a:solidFill>
                  <a:srgbClr val="44526F"/>
                </a:solidFill>
                <a:cs typeface="+mn-ea"/>
              </a:rPr>
              <a:t>1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：初始买入建仓后一直持有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731A934-7224-E446-A1BC-47FF3BA6FB51}"/>
              </a:ext>
            </a:extLst>
          </p:cNvPr>
          <p:cNvSpPr/>
          <p:nvPr/>
        </p:nvSpPr>
        <p:spPr>
          <a:xfrm>
            <a:off x="955040" y="1361262"/>
            <a:ext cx="1181285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250" indent="-285750">
              <a:lnSpc>
                <a:spcPct val="135000"/>
              </a:lnSpc>
              <a:buFont typeface="Wingdings" pitchFamily="2" charset="2"/>
              <a:buChar char="n"/>
            </a:pPr>
            <a:r>
              <a:rPr lang="en-US" altLang="zh-CN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e.g.</a:t>
            </a:r>
            <a:endParaRPr lang="zh-CN" altLang="en-US" sz="1400" b="1" kern="100" dirty="0">
              <a:solidFill>
                <a:srgbClr val="173A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5961F6-6CB6-0841-BBFA-61360D630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6528" y="1804063"/>
            <a:ext cx="8958943" cy="237630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B53F2A-37D3-9549-951A-591D6ED76257}"/>
              </a:ext>
            </a:extLst>
          </p:cNvPr>
          <p:cNvSpPr/>
          <p:nvPr/>
        </p:nvSpPr>
        <p:spPr>
          <a:xfrm>
            <a:off x="2825875" y="4528130"/>
            <a:ext cx="654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E4E79"/>
                </a:solidFill>
              </a:rPr>
              <a:t>21年4月30日卖出股票，剩余现金为 </a:t>
            </a:r>
            <a:r>
              <a:rPr lang="en-US" altLang="zh-CN" b="1" dirty="0">
                <a:solidFill>
                  <a:srgbClr val="C00000"/>
                </a:solidFill>
              </a:rPr>
              <a:t>989320.7645191082</a:t>
            </a:r>
            <a:r>
              <a:rPr lang="zh-CN" altLang="en-US" b="1" dirty="0">
                <a:solidFill>
                  <a:srgbClr val="C0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75614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5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4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策略概述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442279-7CB6-8C4C-B31A-CE10983D1AEB}"/>
              </a:ext>
            </a:extLst>
          </p:cNvPr>
          <p:cNvGrpSpPr/>
          <p:nvPr/>
        </p:nvGrpSpPr>
        <p:grpSpPr>
          <a:xfrm>
            <a:off x="955041" y="1425802"/>
            <a:ext cx="3145193" cy="646331"/>
            <a:chOff x="855790" y="1283454"/>
            <a:chExt cx="3145193" cy="646331"/>
          </a:xfrm>
        </p:grpSpPr>
        <p:sp>
          <p:nvSpPr>
            <p:cNvPr id="67" name="PA-文本框 27">
              <a:extLst>
                <a:ext uri="{FF2B5EF4-FFF2-40B4-BE49-F238E27FC236}">
                  <a16:creationId xmlns:a16="http://schemas.microsoft.com/office/drawing/2014/main" id="{310DC3BC-52CB-9D49-99E5-F30BA1B1743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82677" y="1283454"/>
              <a:ext cx="2818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</a:rPr>
                <a:t>计算长短期均线</a:t>
              </a:r>
              <a:endParaRPr lang="en-US" altLang="zh-CN" b="1" dirty="0">
                <a:solidFill>
                  <a:srgbClr val="44526F"/>
                </a:solidFill>
                <a:cs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44526F"/>
                </a:solidFill>
                <a:cs typeface="+mn-ea"/>
                <a:sym typeface="+mn-lt"/>
              </a:endParaRPr>
            </a:p>
          </p:txBody>
        </p: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81873470-4353-4147-A12D-A444D221D801}"/>
                </a:ext>
              </a:extLst>
            </p:cNvPr>
            <p:cNvSpPr/>
            <p:nvPr/>
          </p:nvSpPr>
          <p:spPr>
            <a:xfrm>
              <a:off x="855790" y="1310710"/>
              <a:ext cx="295910" cy="295910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1</a:t>
              </a:r>
              <a:endParaRPr kumimoji="1" lang="zh-CN" altLang="en-US" sz="1400" b="1" dirty="0"/>
            </a:p>
          </p:txBody>
        </p:sp>
      </p:grpSp>
      <p:sp>
        <p:nvSpPr>
          <p:cNvPr id="19" name="PA-文本框 27">
            <a:extLst>
              <a:ext uri="{FF2B5EF4-FFF2-40B4-BE49-F238E27FC236}">
                <a16:creationId xmlns:a16="http://schemas.microsoft.com/office/drawing/2014/main" id="{444A449C-6366-C444-9A30-C10DF98281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策略</a:t>
            </a:r>
            <a:r>
              <a:rPr lang="en-US" altLang="zh-CN" b="1" dirty="0">
                <a:solidFill>
                  <a:srgbClr val="44526F"/>
                </a:solidFill>
                <a:cs typeface="+mn-ea"/>
              </a:rPr>
              <a:t>2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：长短期均线策略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426A17-C547-8642-9E43-8DD7074D23A0}"/>
              </a:ext>
            </a:extLst>
          </p:cNvPr>
          <p:cNvSpPr/>
          <p:nvPr/>
        </p:nvSpPr>
        <p:spPr>
          <a:xfrm>
            <a:off x="757556" y="1897854"/>
            <a:ext cx="1452244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1E4E79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kern="100" dirty="0">
                <a:solidFill>
                  <a:srgbClr val="1E4E79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日均线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7C7814-72A6-0F45-B865-0EBF485AB3F8}"/>
              </a:ext>
            </a:extLst>
          </p:cNvPr>
          <p:cNvSpPr/>
          <p:nvPr/>
        </p:nvSpPr>
        <p:spPr>
          <a:xfrm>
            <a:off x="1102996" y="2278407"/>
            <a:ext cx="1452244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简单平均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AD17A9-5DA3-224D-9329-C0BDFDE48DF7}"/>
              </a:ext>
            </a:extLst>
          </p:cNvPr>
          <p:cNvSpPr/>
          <p:nvPr/>
        </p:nvSpPr>
        <p:spPr>
          <a:xfrm>
            <a:off x="1102996" y="4200557"/>
            <a:ext cx="186880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指数加权平均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14EFFE-4671-CB46-8719-F9D8A2C85521}"/>
              </a:ext>
            </a:extLst>
          </p:cNvPr>
          <p:cNvSpPr/>
          <p:nvPr/>
        </p:nvSpPr>
        <p:spPr>
          <a:xfrm>
            <a:off x="6379028" y="1897854"/>
            <a:ext cx="1452244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1E4E79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1" kern="100" dirty="0">
                <a:solidFill>
                  <a:srgbClr val="1E4E79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日均线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5511A9-A546-D048-AABD-BB34CB84D36C}"/>
              </a:ext>
            </a:extLst>
          </p:cNvPr>
          <p:cNvSpPr/>
          <p:nvPr/>
        </p:nvSpPr>
        <p:spPr>
          <a:xfrm>
            <a:off x="6896870" y="2273152"/>
            <a:ext cx="145224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简单平均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4F2F9B7-0CFE-2742-A359-65F3E3B8727E}"/>
              </a:ext>
            </a:extLst>
          </p:cNvPr>
          <p:cNvSpPr/>
          <p:nvPr/>
        </p:nvSpPr>
        <p:spPr>
          <a:xfrm>
            <a:off x="6896870" y="4193684"/>
            <a:ext cx="186880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指数加权平均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B5F19-1C7A-8A4B-B7FE-405AEEF41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511" y="2750459"/>
            <a:ext cx="4484535" cy="14087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127C20-CC2B-6F4B-9136-A5535DAA45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7056" y="2629922"/>
            <a:ext cx="5097236" cy="14461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8BE47A-F2F7-B540-9255-5055FB148D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790" y="4651597"/>
            <a:ext cx="4914510" cy="16099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02C414-72CF-8F4E-979F-5512B0AB82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6511" y="4549114"/>
            <a:ext cx="5148409" cy="16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5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4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策略概述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442279-7CB6-8C4C-B31A-CE10983D1AEB}"/>
              </a:ext>
            </a:extLst>
          </p:cNvPr>
          <p:cNvGrpSpPr/>
          <p:nvPr/>
        </p:nvGrpSpPr>
        <p:grpSpPr>
          <a:xfrm>
            <a:off x="955041" y="1425802"/>
            <a:ext cx="3145193" cy="646331"/>
            <a:chOff x="855790" y="1283454"/>
            <a:chExt cx="3145193" cy="646331"/>
          </a:xfrm>
        </p:grpSpPr>
        <p:sp>
          <p:nvSpPr>
            <p:cNvPr id="67" name="PA-文本框 27">
              <a:extLst>
                <a:ext uri="{FF2B5EF4-FFF2-40B4-BE49-F238E27FC236}">
                  <a16:creationId xmlns:a16="http://schemas.microsoft.com/office/drawing/2014/main" id="{310DC3BC-52CB-9D49-99E5-F30BA1B1743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82677" y="1283454"/>
              <a:ext cx="2818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</a:rPr>
                <a:t>构建新的个股每日行情表</a:t>
              </a:r>
              <a:endParaRPr lang="en-US" altLang="zh-CN" b="1" dirty="0">
                <a:solidFill>
                  <a:srgbClr val="44526F"/>
                </a:solidFill>
                <a:cs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44526F"/>
                </a:solidFill>
                <a:cs typeface="+mn-ea"/>
                <a:sym typeface="+mn-lt"/>
              </a:endParaRPr>
            </a:p>
          </p:txBody>
        </p: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81873470-4353-4147-A12D-A444D221D801}"/>
                </a:ext>
              </a:extLst>
            </p:cNvPr>
            <p:cNvSpPr/>
            <p:nvPr/>
          </p:nvSpPr>
          <p:spPr>
            <a:xfrm>
              <a:off x="855790" y="1310710"/>
              <a:ext cx="295910" cy="295910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2</a:t>
              </a:r>
              <a:endParaRPr kumimoji="1" lang="zh-CN" altLang="en-US" sz="1400" b="1" dirty="0"/>
            </a:p>
          </p:txBody>
        </p:sp>
      </p:grpSp>
      <p:sp>
        <p:nvSpPr>
          <p:cNvPr id="19" name="PA-文本框 27">
            <a:extLst>
              <a:ext uri="{FF2B5EF4-FFF2-40B4-BE49-F238E27FC236}">
                <a16:creationId xmlns:a16="http://schemas.microsoft.com/office/drawing/2014/main" id="{444A449C-6366-C444-9A30-C10DF98281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策略</a:t>
            </a:r>
            <a:r>
              <a:rPr lang="en-US" altLang="zh-CN" b="1" dirty="0">
                <a:solidFill>
                  <a:srgbClr val="44526F"/>
                </a:solidFill>
                <a:cs typeface="+mn-ea"/>
              </a:rPr>
              <a:t>2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：长短期均线策略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5A9049-9787-AC49-B67C-3D3430E21CB7}"/>
              </a:ext>
            </a:extLst>
          </p:cNvPr>
          <p:cNvSpPr/>
          <p:nvPr/>
        </p:nvSpPr>
        <p:spPr>
          <a:xfrm>
            <a:off x="925177" y="1999941"/>
            <a:ext cx="10772451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每只股票一个</a:t>
            </a:r>
            <a:r>
              <a:rPr lang="e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dataframe</a:t>
            </a:r>
            <a:endParaRPr lang="en-US" altLang="zh-CN" sz="16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包括原有价格信息外，再加上以上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种均线每日的数值、每日股票持仓、股票价值（以每日收盘价计算）、剩余资金</a:t>
            </a:r>
            <a:endParaRPr lang="en-US" altLang="zh-CN" sz="16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将每个股票的各种均线合并到一个表中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B749B1-67A2-4053-8F01-1EE4A8E23BE3}"/>
              </a:ext>
            </a:extLst>
          </p:cNvPr>
          <p:cNvSpPr/>
          <p:nvPr/>
        </p:nvSpPr>
        <p:spPr>
          <a:xfrm>
            <a:off x="2514708" y="3220795"/>
            <a:ext cx="1485075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750">
              <a:lnSpc>
                <a:spcPct val="135000"/>
              </a:lnSpc>
            </a:pPr>
            <a:r>
              <a:rPr lang="en-US" altLang="zh-CN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e.g.</a:t>
            </a:r>
            <a:r>
              <a:rPr lang="zh-CN" altLang="en-US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中国通号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777670-40B2-4661-A6A8-B4AA6CFEB1A1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3257244" y="3728135"/>
            <a:ext cx="5250651" cy="20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-组合 21"/>
          <p:cNvGrpSpPr/>
          <p:nvPr>
            <p:custDataLst>
              <p:tags r:id="rId1"/>
            </p:custDataLst>
          </p:nvPr>
        </p:nvGrpSpPr>
        <p:grpSpPr>
          <a:xfrm>
            <a:off x="609601" y="625304"/>
            <a:ext cx="2825750" cy="369570"/>
            <a:chOff x="564" y="454"/>
            <a:chExt cx="4450" cy="582"/>
          </a:xfrm>
        </p:grpSpPr>
        <p:grpSp>
          <p:nvGrpSpPr>
            <p:cNvPr id="23" name="组合 22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24" name="PA-椭圆 23"/>
              <p:cNvSpPr/>
              <p:nvPr>
                <p:custDataLst>
                  <p:tags r:id="rId5"/>
                </p:custDataLst>
              </p:nvPr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PA-椭圆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PA-文本框 27"/>
            <p:cNvSpPr txBox="1"/>
            <p:nvPr>
              <p:custDataLst>
                <p:tags r:id="rId4"/>
              </p:custDataLst>
            </p:nvPr>
          </p:nvSpPr>
          <p:spPr>
            <a:xfrm>
              <a:off x="1108" y="454"/>
              <a:ext cx="39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  <a:sym typeface="+mn-lt"/>
                </a:rPr>
                <a:t>策略概述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7442279-7CB6-8C4C-B31A-CE10983D1AEB}"/>
              </a:ext>
            </a:extLst>
          </p:cNvPr>
          <p:cNvGrpSpPr/>
          <p:nvPr/>
        </p:nvGrpSpPr>
        <p:grpSpPr>
          <a:xfrm>
            <a:off x="955041" y="1240740"/>
            <a:ext cx="3145193" cy="646331"/>
            <a:chOff x="855790" y="1283454"/>
            <a:chExt cx="3145193" cy="646331"/>
          </a:xfrm>
        </p:grpSpPr>
        <p:sp>
          <p:nvSpPr>
            <p:cNvPr id="67" name="PA-文本框 27">
              <a:extLst>
                <a:ext uri="{FF2B5EF4-FFF2-40B4-BE49-F238E27FC236}">
                  <a16:creationId xmlns:a16="http://schemas.microsoft.com/office/drawing/2014/main" id="{310DC3BC-52CB-9D49-99E5-F30BA1B1743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82677" y="1283454"/>
              <a:ext cx="2818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44526F"/>
                  </a:solidFill>
                  <a:cs typeface="+mn-ea"/>
                </a:rPr>
                <a:t>基于均线策略模拟交易</a:t>
              </a:r>
              <a:endParaRPr lang="en-US" altLang="zh-CN" b="1" dirty="0">
                <a:solidFill>
                  <a:srgbClr val="44526F"/>
                </a:solidFill>
                <a:cs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rgbClr val="44526F"/>
                </a:solidFill>
                <a:cs typeface="+mn-ea"/>
                <a:sym typeface="+mn-lt"/>
              </a:endParaRPr>
            </a:p>
          </p:txBody>
        </p:sp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81873470-4353-4147-A12D-A444D221D801}"/>
                </a:ext>
              </a:extLst>
            </p:cNvPr>
            <p:cNvSpPr/>
            <p:nvPr/>
          </p:nvSpPr>
          <p:spPr>
            <a:xfrm>
              <a:off x="855790" y="1310710"/>
              <a:ext cx="295910" cy="295910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  <a:effectLst>
              <a:outerShdw blurRad="50800" dist="381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3</a:t>
              </a:r>
              <a:endParaRPr kumimoji="1" lang="zh-CN" altLang="en-US" sz="1400" b="1" dirty="0"/>
            </a:p>
          </p:txBody>
        </p:sp>
      </p:grpSp>
      <p:sp>
        <p:nvSpPr>
          <p:cNvPr id="19" name="PA-文本框 27">
            <a:extLst>
              <a:ext uri="{FF2B5EF4-FFF2-40B4-BE49-F238E27FC236}">
                <a16:creationId xmlns:a16="http://schemas.microsoft.com/office/drawing/2014/main" id="{444A449C-6366-C444-9A30-C10DF98281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15531" y="625304"/>
            <a:ext cx="436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44526F"/>
                </a:solidFill>
                <a:cs typeface="+mn-ea"/>
              </a:rPr>
              <a:t>——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 策略</a:t>
            </a:r>
            <a:r>
              <a:rPr lang="en-US" altLang="zh-CN" b="1" dirty="0">
                <a:solidFill>
                  <a:srgbClr val="44526F"/>
                </a:solidFill>
                <a:cs typeface="+mn-ea"/>
              </a:rPr>
              <a:t>2</a:t>
            </a:r>
            <a:r>
              <a:rPr lang="zh-CN" altLang="en-US" b="1" dirty="0">
                <a:solidFill>
                  <a:srgbClr val="44526F"/>
                </a:solidFill>
                <a:cs typeface="+mn-ea"/>
              </a:rPr>
              <a:t>：长短期均线策略</a:t>
            </a:r>
            <a:endParaRPr lang="en-US" altLang="zh-CN" b="1" dirty="0">
              <a:solidFill>
                <a:srgbClr val="44526F"/>
              </a:solidFill>
              <a:cs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44526F"/>
              </a:solidFill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129E5F0-9429-D747-BD5E-AF54FFFA12C2}"/>
              </a:ext>
            </a:extLst>
          </p:cNvPr>
          <p:cNvSpPr/>
          <p:nvPr/>
        </p:nvSpPr>
        <p:spPr>
          <a:xfrm>
            <a:off x="659411" y="3768998"/>
            <a:ext cx="2551875" cy="390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216000">
              <a:lnSpc>
                <a:spcPct val="135000"/>
              </a:lnSpc>
              <a:buFont typeface="Wingdings" pitchFamily="2" charset="2"/>
              <a:buChar char="l"/>
            </a:pPr>
            <a:r>
              <a:rPr lang="zh-CN" altLang="en-US" sz="16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以简单平均均线为准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FCAD87-B94E-A142-9E8E-90CEFD3FEEA4}"/>
              </a:ext>
            </a:extLst>
          </p:cNvPr>
          <p:cNvSpPr/>
          <p:nvPr/>
        </p:nvSpPr>
        <p:spPr>
          <a:xfrm>
            <a:off x="757556" y="1725617"/>
            <a:ext cx="9289958" cy="1929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每只股票根据期初所分配的金额全仓买入或卖出</a:t>
            </a:r>
            <a:endParaRPr lang="en-US" altLang="zh-CN" sz="1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交易信号来自长短均线策略： 当短期均线向上突破长期均线且仓位为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时，全仓买入； 当短期均线向下突破长期均线且有持仓时，全仓卖出</a:t>
            </a:r>
            <a:endParaRPr lang="en-US" altLang="zh-CN" sz="1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交易信号发出后，在第二天以开盘价买入或者卖出</a:t>
            </a:r>
            <a:endParaRPr lang="en-US" altLang="zh-CN" sz="1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手续费为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0.025%</a:t>
            </a: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，最少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元，双边收费；卖出时还需支付印花税</a:t>
            </a:r>
            <a:r>
              <a:rPr lang="en-US" altLang="zh-CN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0.1%</a:t>
            </a:r>
          </a:p>
          <a:p>
            <a:pPr marL="285750" indent="-1620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更新每日交易信号及每日股票持仓、股票价值（以每日收盘价计算）、剩余资金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76E4B-3074-464C-8B11-A1963AEC5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666" y="4628600"/>
            <a:ext cx="4692650" cy="160339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155E20B-92F7-B44D-A58B-9BFDA0D59470}"/>
              </a:ext>
            </a:extLst>
          </p:cNvPr>
          <p:cNvSpPr/>
          <p:nvPr/>
        </p:nvSpPr>
        <p:spPr>
          <a:xfrm>
            <a:off x="732882" y="4190621"/>
            <a:ext cx="740228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750">
              <a:lnSpc>
                <a:spcPct val="135000"/>
              </a:lnSpc>
            </a:pPr>
            <a:r>
              <a:rPr lang="en-US" altLang="zh-CN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e.g.</a:t>
            </a:r>
            <a:endParaRPr lang="zh-CN" altLang="en-US" sz="1400" b="1" kern="100" dirty="0">
              <a:solidFill>
                <a:srgbClr val="173A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E501BE-58CF-E744-A604-A762C9052B3A}"/>
              </a:ext>
            </a:extLst>
          </p:cNvPr>
          <p:cNvSpPr/>
          <p:nvPr/>
        </p:nvSpPr>
        <p:spPr>
          <a:xfrm>
            <a:off x="6096000" y="3770309"/>
            <a:ext cx="3438939" cy="390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9500" indent="-216000">
              <a:lnSpc>
                <a:spcPct val="135000"/>
              </a:lnSpc>
              <a:buFont typeface="Wingdings" pitchFamily="2" charset="2"/>
              <a:buChar char="l"/>
            </a:pPr>
            <a:r>
              <a:rPr lang="zh-CN" altLang="en-US" sz="16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以移动指数平均均线为准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C8DEBD-E343-5F4D-980A-F54BD33BD936}"/>
              </a:ext>
            </a:extLst>
          </p:cNvPr>
          <p:cNvSpPr/>
          <p:nvPr/>
        </p:nvSpPr>
        <p:spPr>
          <a:xfrm>
            <a:off x="6096000" y="4160737"/>
            <a:ext cx="740228" cy="35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750">
              <a:lnSpc>
                <a:spcPct val="135000"/>
              </a:lnSpc>
            </a:pPr>
            <a:r>
              <a:rPr lang="en-US" altLang="zh-CN" sz="1400" b="1" kern="100" dirty="0">
                <a:solidFill>
                  <a:srgbClr val="173A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e.g.</a:t>
            </a:r>
            <a:endParaRPr lang="zh-CN" altLang="en-US" sz="1400" b="1" kern="100" dirty="0">
              <a:solidFill>
                <a:srgbClr val="173A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CD57B-57B0-4141-8897-61BE5F6B4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0398" y="4545195"/>
            <a:ext cx="4982936" cy="16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0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55375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A3600"/>
      </a:accent1>
      <a:accent2>
        <a:srgbClr val="EC9F6A"/>
      </a:accent2>
      <a:accent3>
        <a:srgbClr val="25BFD1"/>
      </a:accent3>
      <a:accent4>
        <a:srgbClr val="5A8FB6"/>
      </a:accent4>
      <a:accent5>
        <a:srgbClr val="8D8D8D"/>
      </a:accent5>
      <a:accent6>
        <a:srgbClr val="B8B8B8"/>
      </a:accent6>
      <a:hlink>
        <a:srgbClr val="4472C4"/>
      </a:hlink>
      <a:folHlink>
        <a:srgbClr val="BFBFBF"/>
      </a:folHlink>
    </a:clrScheme>
    <a:fontScheme name="piv3cigh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591</Words>
  <Application>Microsoft Macintosh PowerPoint</Application>
  <PresentationFormat>宽屏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SimHei</vt:lpstr>
      <vt:lpstr>Microsoft YaHei</vt:lpstr>
      <vt:lpstr>Microsoft YaHei</vt:lpstr>
      <vt:lpstr>Noto Sans S Chinese Light</vt:lpstr>
      <vt:lpstr>Noto Sans S Chinese Regular</vt:lpstr>
      <vt:lpstr>Abadi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简洁蓝色</dc:title>
  <dc:creator>第一PPT</dc:creator>
  <cp:keywords>www.1ppt.com</cp:keywords>
  <dc:description>www.1ppt.com</dc:description>
  <cp:lastModifiedBy>A1115</cp:lastModifiedBy>
  <cp:revision>76</cp:revision>
  <dcterms:created xsi:type="dcterms:W3CDTF">2020-03-09T01:23:38Z</dcterms:created>
  <dcterms:modified xsi:type="dcterms:W3CDTF">2021-05-10T05:48:55Z</dcterms:modified>
</cp:coreProperties>
</file>